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1" r:id="rId2"/>
    <p:sldId id="321" r:id="rId3"/>
    <p:sldId id="322" r:id="rId4"/>
    <p:sldId id="325" r:id="rId5"/>
    <p:sldId id="323" r:id="rId6"/>
    <p:sldId id="324" r:id="rId7"/>
    <p:sldId id="326" r:id="rId8"/>
    <p:sldId id="327" r:id="rId9"/>
    <p:sldId id="320" r:id="rId10"/>
    <p:sldId id="257" r:id="rId11"/>
    <p:sldId id="318" r:id="rId12"/>
    <p:sldId id="317" r:id="rId13"/>
    <p:sldId id="268" r:id="rId14"/>
    <p:sldId id="290" r:id="rId15"/>
    <p:sldId id="279" r:id="rId16"/>
    <p:sldId id="307" r:id="rId17"/>
    <p:sldId id="289" r:id="rId18"/>
    <p:sldId id="308" r:id="rId19"/>
    <p:sldId id="271" r:id="rId20"/>
    <p:sldId id="319" r:id="rId21"/>
    <p:sldId id="309" r:id="rId22"/>
    <p:sldId id="310" r:id="rId23"/>
    <p:sldId id="313" r:id="rId24"/>
    <p:sldId id="311" r:id="rId25"/>
    <p:sldId id="312" r:id="rId26"/>
    <p:sldId id="272" r:id="rId27"/>
    <p:sldId id="314" r:id="rId28"/>
    <p:sldId id="316" r:id="rId29"/>
    <p:sldId id="27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14T06:16:47.0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17090 7966 220 0,'0'0'0'0,"0"0"-4"16,0 0-29-16,0 0 20 16,0 0 10-16,0 0-8 15,-11 80 11-15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14T06:17:34.8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29015 7244 433 0,'0'0'-1'16,"0"0"1"-16,0 0-1 16,0 0-1-16,0 0-1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14T06:17:36.3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28822 6110 0 0,'5'72'0'0,"20"-18"0"0,-19-46 0 16,24 51 0-16,-27-60 0 16,42 60 0-16,-45-14 0 15,45-48 0-15,-5 7 0 16,-40-8 0-16,22 4 0 15,-3 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7:20:41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80,'0'0'299,"0"0"42,0 0 3,0 0-34,0 0-25,0 0-31,-1 3-107,3-7-1172,4-16 374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7:20:4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16,'0'0'104,"0"0"-32,0 0-13,0 0-22,0 0 6,0 0 40,0 0 7,0 0 33,0 0 18,0 0 9,0 0 18,0 0-13,0 0-35,0 0-14,0 0-23,0 0-19,0 0-16,0 0-16,0 0-13,0 0-3,0 0 0,0 0-8,0 0-30,0 0 4,0 0 2,0 0 0,0 0 0,0 0-3,0 0-10,0 0-9,0 0-18,0 0 6,0 0 2,0 0 2,0 0 9,0 0-8,0 0-9,0 0-23,0 0-22,0 0-26,0 0-17,0 0 1,0 0 13,0 0 19,0 0 26,0 0 19,0 0 16,0 0 13,0 0 3,0 0 3,0 0 2,0 0-26,0 0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D1CC5-49AB-4A96-9456-870CFE4F4C0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94EBA-4AE5-4428-BBD4-5ACB58A77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29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94EBA-4AE5-4428-BBD4-5ACB58A77A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2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94EBA-4AE5-4428-BBD4-5ACB58A77AC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E08CB-F2AA-4FB1-8870-3AEBC4941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5C40E4-A13D-446E-BCE6-B90AEC886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A6757-E71B-4C32-9F56-84D73139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BCFB-F419-4A8D-9AB3-EADB8BCF6D0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EEA20-BD41-4E4C-8DC4-E8157FA7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7DFAB-24BA-4D7D-ABE8-6A61B9D9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B195-581A-46D8-884A-3022AAC36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33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471F3-B300-4EA7-B5BA-C88F2302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578077-1A82-4BF3-B6DD-40B266DF2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22640-2AAA-449D-B505-0EE2F48D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BCFB-F419-4A8D-9AB3-EADB8BCF6D0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7D9DF-A614-41BA-91DD-3F886A65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FF70C-70C4-4915-AB26-423ECB3F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B195-581A-46D8-884A-3022AAC36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81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C6E651-6E8C-4D38-B0C6-57407C51C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6CDB3C-8A67-4FDA-B4D3-E74B1AA3C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66C81-9E0C-4225-89C5-01F46AE0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BCFB-F419-4A8D-9AB3-EADB8BCF6D0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5A019-9830-4134-B203-CBB07440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02498-3714-48AA-8367-05F7C5B6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B195-581A-46D8-884A-3022AAC36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2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15198-C0D2-4BBE-A0CE-D7DD566D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D1A54-F60C-43A6-B2CF-CCDF0A49E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761E9-F665-44EA-818B-E4CDCBB9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BCFB-F419-4A8D-9AB3-EADB8BCF6D0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E6C85-1D6B-43A6-B748-FE843562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86498-22B3-4596-84B5-497A8EA9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B195-581A-46D8-884A-3022AAC36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13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E4457-BDBC-4126-A37B-7FDA7611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A5A9E6-956D-49EC-A2AB-5A8D1184C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8063-A36F-4A68-84FA-DE2C0D7B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BCFB-F419-4A8D-9AB3-EADB8BCF6D0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828D05-3029-4924-8FFB-C277B24E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7A8203-0E6A-4622-B60A-13A129D2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B195-581A-46D8-884A-3022AAC36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22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8607E-18B6-4387-BAB6-4F369169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D2F676-88ED-4D57-A894-40C4EB23A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616A2C-932C-4B76-9983-99132EAE9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3CF68A-19BF-45B8-820A-81EE92B7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BCFB-F419-4A8D-9AB3-EADB8BCF6D0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E3014C-6528-44A2-910F-0648C914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2A589E-AB4A-41FC-9638-12FFCB6A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B195-581A-46D8-884A-3022AAC36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78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16B5A-170B-4D17-B3A8-80835574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263360-AA87-4A8B-8F0A-43A829105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590B03-F0F9-419B-BF5B-A2E5EE96E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EF84C-8BFF-4DE6-BF3F-C7C7D7EC7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5FC5AA-3757-4E2B-953D-1C2598271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0C0CB1-9112-4AD0-B76D-450EE370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BCFB-F419-4A8D-9AB3-EADB8BCF6D0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A15FB7-2EF5-4EB0-AE4E-C1641258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D18BBB-696C-407C-9F81-154BC15A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B195-581A-46D8-884A-3022AAC36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8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36B63-8906-48D3-BDCA-7753A7EE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69FB11-AD4C-41C0-BFB2-D4F5D4BD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BCFB-F419-4A8D-9AB3-EADB8BCF6D0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96AA64-2CED-4C70-A725-AC15CB9D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803A96-3DCC-4A6E-9536-5943EB0C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B195-581A-46D8-884A-3022AAC36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3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B045FD-BBB0-4F93-81B9-7A43021D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BCFB-F419-4A8D-9AB3-EADB8BCF6D0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346F4D-0CCB-40BA-855C-CC3B1463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EDAF98-634D-4E45-9C68-EFE5DC0F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B195-581A-46D8-884A-3022AAC36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41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47E21-2880-4BBE-8780-526D4DE9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6A82C-4967-46D4-BD1D-C678B77CA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380A90-4CF6-4648-899E-E97B32060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EB7932-4082-4D8C-AAFC-AB939B83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BCFB-F419-4A8D-9AB3-EADB8BCF6D0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0E5251-B64A-445A-8169-36C0A386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791EFA-9118-46AF-A0BC-A53D3FB5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B195-581A-46D8-884A-3022AAC36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24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F97CA-F164-46D1-A9DA-FE18FA81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0FD9F1-950F-4BB9-88D2-14E6B8023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D8BEA0-2149-4E66-9047-73AC33D73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468661-2A28-4BCB-A61A-0BBAD934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BCFB-F419-4A8D-9AB3-EADB8BCF6D0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9BEAB5-FF57-42A8-86FA-06A79A41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640C6B-C2F2-4F5C-BE0D-112BEBF9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B195-581A-46D8-884A-3022AAC36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8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CC2900-6B15-4EC1-B823-B399D10A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35A419-D3B9-4209-8219-72C337D4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411A6-02BE-4E55-A612-89641E5D5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CBCFB-F419-4A8D-9AB3-EADB8BCF6D0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7D4E2-C848-4674-BD1E-2C3994F99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E8BA19-E367-4C7C-A6B1-90D612A43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0B195-581A-46D8-884A-3022AAC36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77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3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image" Target="../media/image3.tmp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tags" Target="../tags/tag50.xml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10" Type="http://schemas.openxmlformats.org/officeDocument/2006/relationships/tags" Target="../tags/tag43.xml"/><Relationship Id="rId19" Type="http://schemas.openxmlformats.org/officeDocument/2006/relationships/image" Target="../media/image3.tmp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tags" Target="../tags/tag67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10" Type="http://schemas.openxmlformats.org/officeDocument/2006/relationships/tags" Target="../tags/tag60.xml"/><Relationship Id="rId19" Type="http://schemas.openxmlformats.org/officeDocument/2006/relationships/image" Target="../media/image3.tmp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10" Type="http://schemas.openxmlformats.org/officeDocument/2006/relationships/tags" Target="../tags/tag77.xml"/><Relationship Id="rId19" Type="http://schemas.openxmlformats.org/officeDocument/2006/relationships/image" Target="../media/image3.tmp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4BC5D-FF9F-B444-9984-9C6DF1C03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第四课 阳光与月色</a:t>
            </a:r>
            <a:r>
              <a:rPr kumimoji="1" lang="en-US" altLang="zh-CN" dirty="0"/>
              <a:t>-2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F46D2F-083F-E34E-BB43-A81170D3B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中高级汉语第四课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0926DF-68FE-470D-8C42-2714E7B6E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5" y="3429000"/>
            <a:ext cx="3572759" cy="3327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D1A429-A6FA-4E66-93B9-A6B04B750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441" y="3602038"/>
            <a:ext cx="26860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4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58985-8C59-407C-AFF3-C4B8B7A1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+</a:t>
            </a:r>
            <a:r>
              <a:rPr lang="zh-CN" altLang="en-US" dirty="0"/>
              <a:t>检查：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F0F72-DBF1-42A0-B8B3-8C556B8A6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6887"/>
            <a:ext cx="5181600" cy="481007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词语练习：</a:t>
            </a:r>
            <a:endParaRPr lang="en-US" altLang="zh-CN" dirty="0"/>
          </a:p>
          <a:p>
            <a:r>
              <a:rPr lang="zh-CN" altLang="en-US" dirty="0"/>
              <a:t>一、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、歉疚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、逗弄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、追踪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、心虚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、通晓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、关切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、幼年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、肢体</a:t>
            </a:r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、讯息</a:t>
            </a:r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、宠物</a:t>
            </a:r>
            <a:endParaRPr lang="en-US" altLang="zh-CN" dirty="0"/>
          </a:p>
          <a:p>
            <a:r>
              <a:rPr lang="en-US" altLang="zh-CN" dirty="0"/>
              <a:t>11</a:t>
            </a:r>
            <a:r>
              <a:rPr lang="zh-CN" altLang="en-US" dirty="0"/>
              <a:t>、眼神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76F150-415E-4635-B340-908C3BF07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777"/>
            <a:ext cx="5181600" cy="530509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二、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全力以赴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近况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双眸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凝视</a:t>
            </a:r>
            <a:endParaRPr lang="en-US" altLang="zh-CN" dirty="0"/>
          </a:p>
          <a:p>
            <a:r>
              <a:rPr lang="en-US" altLang="zh-CN" dirty="0"/>
              <a:t>E</a:t>
            </a:r>
            <a:r>
              <a:rPr lang="zh-CN" altLang="en-US" dirty="0"/>
              <a:t>内在</a:t>
            </a:r>
            <a:endParaRPr lang="en-US" altLang="zh-CN" dirty="0"/>
          </a:p>
          <a:p>
            <a:r>
              <a:rPr lang="en-US" altLang="zh-CN" dirty="0"/>
              <a:t>F</a:t>
            </a:r>
            <a:r>
              <a:rPr lang="zh-CN" altLang="en-US" dirty="0"/>
              <a:t>作壁上观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、凝视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、作壁上观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、全力以赴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、内在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、双眸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、近况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4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458C0-CB9A-4555-9027-DDB3FC34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2C284-C99C-409C-846B-0959669E9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340" y="1112363"/>
            <a:ext cx="5548460" cy="5064600"/>
          </a:xfrm>
        </p:spPr>
        <p:txBody>
          <a:bodyPr>
            <a:normAutofit/>
          </a:bodyPr>
          <a:lstStyle/>
          <a:p>
            <a:r>
              <a:rPr lang="zh-CN" altLang="en-US" dirty="0"/>
              <a:t>语言点练习检查：</a:t>
            </a:r>
            <a:endParaRPr lang="en-US" altLang="zh-CN" dirty="0"/>
          </a:p>
          <a:p>
            <a:r>
              <a:rPr lang="en-US" altLang="zh-CN" dirty="0"/>
              <a:t>P65</a:t>
            </a:r>
            <a:r>
              <a:rPr lang="zh-CN" altLang="en-US" dirty="0"/>
              <a:t>，一 </a:t>
            </a:r>
            <a:r>
              <a:rPr lang="en-US" altLang="zh-CN" dirty="0"/>
              <a:t>1-6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、何尝轻松呢！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、何尝不是啊，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、不禁回忆起当年的往事来。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、不禁跃跃欲试。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、被称做“篮球场上最亮的明星”。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、被称做“城市守护者”。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C5E9AB-7495-43FA-936A-7516AC004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23827"/>
            <a:ext cx="5181600" cy="5253136"/>
          </a:xfrm>
        </p:spPr>
        <p:txBody>
          <a:bodyPr>
            <a:normAutofit/>
          </a:bodyPr>
          <a:lstStyle/>
          <a:p>
            <a:r>
              <a:rPr lang="zh-CN" altLang="en-US" dirty="0"/>
              <a:t>二、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、我何尝不想接母亲来一起同住？只是母亲放不下老家的老房子，离不开老邻居，舍不得养了多年的狗。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、老板太严厉了，还克扣了员工的工资，我们不禁都很气愤，怎么能说笑得起来呢！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、是的！他被称做报社的“笔杆子”，所有的重要报道都是他采写的。</a:t>
            </a:r>
          </a:p>
        </p:txBody>
      </p:sp>
    </p:spTree>
    <p:extLst>
      <p:ext uri="{BB962C8B-B14F-4D97-AF65-F5344CB8AC3E}">
        <p14:creationId xmlns:p14="http://schemas.microsoft.com/office/powerpoint/2010/main" val="217656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02D75-F9A7-404B-824F-A7E48CA4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听写：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113C3-5AE0-4EF4-ABF9-9D7654F5A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何尝</a:t>
            </a:r>
            <a:endParaRPr lang="en-US" altLang="zh-CN" dirty="0"/>
          </a:p>
          <a:p>
            <a:r>
              <a:rPr lang="zh-CN" altLang="en-US" dirty="0"/>
              <a:t>收养</a:t>
            </a:r>
            <a:endParaRPr lang="en-US" altLang="zh-CN" dirty="0"/>
          </a:p>
          <a:p>
            <a:r>
              <a:rPr lang="zh-CN" altLang="en-US" dirty="0"/>
              <a:t>兴高采烈</a:t>
            </a:r>
            <a:endParaRPr lang="en-US" altLang="zh-CN" dirty="0"/>
          </a:p>
          <a:p>
            <a:r>
              <a:rPr lang="zh-CN" altLang="en-US" dirty="0"/>
              <a:t>全力以赴</a:t>
            </a:r>
            <a:endParaRPr lang="en-US" altLang="zh-CN" dirty="0"/>
          </a:p>
          <a:p>
            <a:r>
              <a:rPr lang="zh-CN" altLang="en-US" dirty="0"/>
              <a:t>恶作剧</a:t>
            </a:r>
            <a:endParaRPr lang="en-US" altLang="zh-CN" dirty="0"/>
          </a:p>
          <a:p>
            <a:r>
              <a:rPr lang="zh-CN" altLang="en-US" dirty="0"/>
              <a:t>心虚</a:t>
            </a:r>
            <a:endParaRPr lang="en-US" altLang="zh-CN" dirty="0"/>
          </a:p>
          <a:p>
            <a:r>
              <a:rPr lang="zh-CN" altLang="en-US" dirty="0"/>
              <a:t>歉疚</a:t>
            </a:r>
            <a:endParaRPr lang="en-US" altLang="zh-CN" dirty="0"/>
          </a:p>
          <a:p>
            <a:r>
              <a:rPr lang="zh-CN" altLang="en-US" dirty="0"/>
              <a:t>作壁上观</a:t>
            </a:r>
            <a:endParaRPr lang="en-US" altLang="zh-CN" dirty="0"/>
          </a:p>
          <a:p>
            <a:r>
              <a:rPr lang="zh-CN" altLang="en-US" dirty="0"/>
              <a:t>退缩</a:t>
            </a:r>
            <a:endParaRPr lang="en-US" altLang="zh-CN" dirty="0"/>
          </a:p>
          <a:p>
            <a:r>
              <a:rPr lang="zh-CN" altLang="en-US" dirty="0"/>
              <a:t>冷漠</a:t>
            </a:r>
            <a:endParaRPr lang="en-US" altLang="zh-CN" dirty="0"/>
          </a:p>
          <a:p>
            <a:r>
              <a:rPr lang="en-US" altLang="zh-CN" dirty="0"/>
              <a:t>~~~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34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955ED-7CDC-8A4C-8553-7BCE50C2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853" y="44717"/>
            <a:ext cx="7729728" cy="758172"/>
          </a:xfrm>
        </p:spPr>
        <p:txBody>
          <a:bodyPr/>
          <a:lstStyle/>
          <a:p>
            <a:r>
              <a:rPr kumimoji="1" lang="zh-CN" altLang="en-US" dirty="0"/>
              <a:t>第二部分：生词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4644D-0088-194D-A7FC-57C66B045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6310"/>
            <a:ext cx="10309302" cy="5508701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书写：</a:t>
            </a:r>
            <a:r>
              <a:rPr kumimoji="1" lang="en-US" altLang="zh-CN" dirty="0"/>
              <a:t>=</a:t>
            </a:r>
            <a:r>
              <a:rPr kumimoji="1" lang="zh-CN" altLang="en-US" dirty="0"/>
              <a:t>写</a:t>
            </a:r>
            <a:endParaRPr kumimoji="1" lang="en-US" altLang="zh-CN" dirty="0"/>
          </a:p>
          <a:p>
            <a:r>
              <a:rPr kumimoji="1" lang="zh-CN" altLang="en-US" dirty="0"/>
              <a:t>眼神：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眼神透露出内心的矛盾。眼神里透出冷漠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>
                <a:latin typeface="+mn-ea"/>
              </a:rPr>
              <a:t>凝视：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凝视着窗外的风景。凝视着墙上的画儿。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双眸：明亮的双眸。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善解人意</a:t>
            </a:r>
            <a:endParaRPr kumimoji="1" lang="en-US" altLang="zh-CN" dirty="0"/>
          </a:p>
          <a:p>
            <a:r>
              <a:rPr kumimoji="1" lang="zh-CN" altLang="en-US" dirty="0"/>
              <a:t>熬夜：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熬了一夜。熬夜写论文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窝</a:t>
            </a:r>
            <a:endParaRPr kumimoji="1" lang="en-US" altLang="zh-CN" dirty="0"/>
          </a:p>
          <a:p>
            <a:r>
              <a:rPr kumimoji="1" lang="zh-CN" altLang="en-US" dirty="0"/>
              <a:t>山坡</a:t>
            </a:r>
            <a:endParaRPr kumimoji="1" lang="en-US" altLang="zh-CN" dirty="0"/>
          </a:p>
          <a:p>
            <a:r>
              <a:rPr kumimoji="1" lang="zh-CN" altLang="en-US" dirty="0"/>
              <a:t>清朗：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清朗的月色。双眼清朗有神。清朗的声音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入睡：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很难入睡。一夜不曾入睡。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kumimoji="1"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606ACEB9-3E35-4F73-9E30-7D713280E69F}"/>
                  </a:ext>
                </a:extLst>
              </p14:cNvPr>
              <p14:cNvContentPartPr/>
              <p14:nvPr/>
            </p14:nvContentPartPr>
            <p14:xfrm>
              <a:off x="6148440" y="2867760"/>
              <a:ext cx="4320" cy="2916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606ACEB9-3E35-4F73-9E30-7D713280E6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2600" y="2804400"/>
                <a:ext cx="356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42DB3B1C-0D8D-4EA8-BF4F-5145C9EE4550}"/>
                  </a:ext>
                </a:extLst>
              </p14:cNvPr>
              <p14:cNvContentPartPr/>
              <p14:nvPr/>
            </p14:nvContentPartPr>
            <p14:xfrm>
              <a:off x="10445400" y="2607840"/>
              <a:ext cx="360" cy="36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42DB3B1C-0D8D-4EA8-BF4F-5145C9EE45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29560" y="254448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314C395B-6E58-43BF-B641-BD8E5AEA7F4E}"/>
                  </a:ext>
                </a:extLst>
              </p14:cNvPr>
              <p14:cNvContentPartPr/>
              <p14:nvPr/>
            </p14:nvContentPartPr>
            <p14:xfrm>
              <a:off x="10375920" y="2199600"/>
              <a:ext cx="86760" cy="107280"/>
            </p14:xfrm>
          </p:contentPart>
        </mc:Choice>
        <mc:Fallback xmlns=""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314C395B-6E58-43BF-B641-BD8E5AEA7F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60080" y="2136240"/>
                <a:ext cx="1180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7E2F6AE3-ACF5-4F0C-8895-4F04E9172895}"/>
                  </a:ext>
                </a:extLst>
              </p14:cNvPr>
              <p14:cNvContentPartPr/>
              <p14:nvPr/>
            </p14:nvContentPartPr>
            <p14:xfrm>
              <a:off x="7471073" y="2864531"/>
              <a:ext cx="2880" cy="9000"/>
            </p14:xfrm>
          </p:contentPart>
        </mc:Choice>
        <mc:Fallback xmlns=""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7E2F6AE3-ACF5-4F0C-8895-4F04E91728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62073" y="2855531"/>
                <a:ext cx="205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899644C8-B94F-432C-9757-39CE6D93135D}"/>
                  </a:ext>
                </a:extLst>
              </p14:cNvPr>
              <p14:cNvContentPartPr/>
              <p14:nvPr/>
            </p14:nvContentPartPr>
            <p14:xfrm>
              <a:off x="7470353" y="3083051"/>
              <a:ext cx="360" cy="360"/>
            </p14:xfrm>
          </p:contentPart>
        </mc:Choice>
        <mc:Fallback xmlns=""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899644C8-B94F-432C-9757-39CE6D9313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61353" y="307441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468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9648" y="221742"/>
            <a:ext cx="7729728" cy="735521"/>
          </a:xfrm>
        </p:spPr>
        <p:txBody>
          <a:bodyPr>
            <a:normAutofit/>
          </a:bodyPr>
          <a:lstStyle/>
          <a:p>
            <a:r>
              <a:rPr lang="zh-CN" altLang="en-US" dirty="0"/>
              <a:t>第二部分 生词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107" y="1143000"/>
            <a:ext cx="9832157" cy="547211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贪：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贪吃、贪睡、贪玩儿、贪杯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参差：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树木参差错落。水平参差不齐。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追踪：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警察已经追踪到那个罪魁祸首。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他按照当年报上的消息，追踪访问了几位当事人。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缠绕</a:t>
            </a:r>
            <a:endParaRPr kumimoji="1" lang="en-US" altLang="zh-CN" dirty="0"/>
          </a:p>
          <a:p>
            <a:r>
              <a:rPr kumimoji="1" lang="zh-CN" altLang="en-US" dirty="0"/>
              <a:t>眸子</a:t>
            </a:r>
            <a:endParaRPr kumimoji="1" lang="en-US" altLang="zh-CN" dirty="0"/>
          </a:p>
          <a:p>
            <a:r>
              <a:rPr kumimoji="1" lang="zh-CN" altLang="en-US" dirty="0"/>
              <a:t>沟通：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缺乏沟通、沟通思想。多多沟通。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通晓：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通晓多个民族的语言。通晓古代诗词。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肢体</a:t>
            </a:r>
            <a:endParaRPr kumimoji="1" lang="en-US" altLang="zh-CN" dirty="0"/>
          </a:p>
          <a:p>
            <a:r>
              <a:rPr kumimoji="1" lang="zh-CN" altLang="en-US" dirty="0"/>
              <a:t>传递：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传递消息。传递奥运火炬。</a:t>
            </a:r>
            <a:endParaRPr kumimoji="1"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kumimoji="1" lang="zh-CN" altLang="en-US" dirty="0"/>
              <a:t>讯息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306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B4F54-1F09-A846-8429-83F7A213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531" y="78170"/>
            <a:ext cx="7729728" cy="62993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课文串讲：第十</a:t>
            </a:r>
            <a:r>
              <a:rPr kumimoji="1" lang="en-US" altLang="zh-CN" dirty="0"/>
              <a:t>---</a:t>
            </a:r>
            <a:r>
              <a:rPr kumimoji="1" lang="zh-CN" altLang="en-US" dirty="0"/>
              <a:t>十三段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9639A-90A3-6E48-B80A-EEA2FDAD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659" y="808464"/>
            <a:ext cx="11574965" cy="5971366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000" dirty="0">
                <a:solidFill>
                  <a:srgbClr val="FF0000"/>
                </a:solidFill>
              </a:rPr>
              <a:t>“红红”和“黑黑”的陪伴，相同之处是什么，不同之处是什么？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隔了</a:t>
            </a:r>
            <a:r>
              <a:rPr kumimoji="1" lang="en-US" altLang="zh-CN" sz="2000" dirty="0"/>
              <a:t>~~</a:t>
            </a:r>
            <a:r>
              <a:rPr kumimoji="1" lang="zh-CN" altLang="en-US" sz="2000" dirty="0"/>
              <a:t>年</a:t>
            </a:r>
            <a:endParaRPr kumimoji="1" lang="en-US" altLang="zh-CN" sz="2000" dirty="0"/>
          </a:p>
          <a:p>
            <a:r>
              <a:rPr kumimoji="1" lang="zh-CN" altLang="en-US" sz="2000" dirty="0"/>
              <a:t>内在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认定</a:t>
            </a:r>
            <a:endParaRPr kumimoji="1" lang="en-US" altLang="zh-CN" sz="2000" dirty="0"/>
          </a:p>
          <a:p>
            <a:r>
              <a:rPr kumimoji="1" lang="zh-CN" altLang="en-US" sz="2000" dirty="0"/>
              <a:t>漫漫长夜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~~~</a:t>
            </a:r>
            <a:r>
              <a:rPr kumimoji="1" lang="zh-CN" altLang="en-US" sz="2000" dirty="0"/>
              <a:t>就只是</a:t>
            </a:r>
            <a:r>
              <a:rPr kumimoji="1" lang="en-US" altLang="zh-CN" sz="2000" dirty="0"/>
              <a:t>~~~</a:t>
            </a:r>
            <a:r>
              <a:rPr kumimoji="1" lang="zh-CN" altLang="en-US" sz="2000" dirty="0"/>
              <a:t>而已</a:t>
            </a:r>
            <a:endParaRPr kumimoji="1" lang="en-US" altLang="zh-CN" sz="2000" dirty="0"/>
          </a:p>
          <a:p>
            <a:r>
              <a:rPr kumimoji="1" lang="zh-CN" altLang="en-US" sz="2000" dirty="0"/>
              <a:t>安心</a:t>
            </a:r>
            <a:endParaRPr kumimoji="1" lang="en-US" altLang="zh-CN" sz="2000" dirty="0"/>
          </a:p>
          <a:p>
            <a:r>
              <a:rPr kumimoji="1" lang="zh-CN" altLang="en-US" sz="2000" dirty="0"/>
              <a:t>宁静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关切</a:t>
            </a:r>
            <a:endParaRPr kumimoji="1" lang="en-US" altLang="zh-CN" sz="2000" dirty="0"/>
          </a:p>
          <a:p>
            <a:r>
              <a:rPr kumimoji="1" lang="zh-CN" altLang="en-US" sz="2000" dirty="0"/>
              <a:t>凝神</a:t>
            </a:r>
            <a:endParaRPr kumimoji="1" lang="en-US" altLang="zh-CN" sz="2000" dirty="0"/>
          </a:p>
          <a:p>
            <a:r>
              <a:rPr kumimoji="1" lang="zh-CN" altLang="en-US" sz="2000" dirty="0"/>
              <a:t>沉思</a:t>
            </a:r>
            <a:endParaRPr kumimoji="1" lang="en-US" altLang="zh-CN" sz="20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58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5AF0D58-CA06-4C16-9E8B-52D79B43E3C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作者什么时候感受到了黑黑“内在的热情”？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F892E9-A724-4851-AAB3-855A387023E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四五年以后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B06E7D-55BB-4D24-9FC2-A31E6600BD0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女儿上大学以后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BAE3D4-3535-4B30-9BF9-3024113A254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儿子也上高中了的时候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921122-3671-4112-A977-E457A804236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在脚旁或眼前安心睡觉的时候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B5DFB9-E506-485F-AE52-23342F7F770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A6B3F6-ED10-4DE1-9B18-A8E57929835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641AEB-7F29-43E4-AA9A-A310B972B2D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4C2A7E-1013-4581-BC84-01697E00E7D0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462AE61-05DD-4073-BEF4-F7C2465FDE4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CC7D4AB-7FE6-4F55-86F4-F168249703D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88A39FA8-6765-4C03-B939-5C3C5A5E9AE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29518460-407F-47E9-9880-E7C2312E338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8381C1A9-7E75-4514-A881-8B7DE9CB293A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3" name="TipText">
              <a:extLst>
                <a:ext uri="{FF2B5EF4-FFF2-40B4-BE49-F238E27FC236}">
                  <a16:creationId xmlns:a16="http://schemas.microsoft.com/office/drawing/2014/main" id="{DBE68E6C-257D-45B9-8A71-159EEED457F9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A235343-55C6-43E5-BACB-C2F7B09E9224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84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DF4B-6031-374A-B000-30751EE8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27" y="244255"/>
            <a:ext cx="7729728" cy="947236"/>
          </a:xfrm>
        </p:spPr>
        <p:txBody>
          <a:bodyPr/>
          <a:lstStyle/>
          <a:p>
            <a:r>
              <a:rPr kumimoji="1" lang="zh-CN" altLang="en-US" dirty="0"/>
              <a:t>语言点</a:t>
            </a:r>
            <a:r>
              <a:rPr kumimoji="1" lang="en-US" altLang="zh-CN" dirty="0"/>
              <a:t>4 </a:t>
            </a:r>
            <a:r>
              <a:rPr kumimoji="1" lang="zh-CN" altLang="en-US" dirty="0">
                <a:highlight>
                  <a:srgbClr val="FFFF00"/>
                </a:highlight>
              </a:rPr>
              <a:t>各自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0F519-3D64-0545-B1B4-EC6FCF6B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454" y="1394692"/>
            <a:ext cx="10547927" cy="4858326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highlight>
                  <a:srgbClr val="FFFF00"/>
                </a:highlight>
              </a:rPr>
              <a:t>代词。各人自己。</a:t>
            </a:r>
            <a:endParaRPr kumimoji="1" lang="en-US" altLang="zh-CN" sz="2400" dirty="0">
              <a:highlight>
                <a:srgbClr val="FFFF00"/>
              </a:highlight>
            </a:endParaRP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1</a:t>
            </a:r>
            <a:r>
              <a:rPr kumimoji="1" lang="zh-CN" altLang="en-US" sz="2400" dirty="0"/>
              <a:t>、一起去逛街，各自都有收获。</a:t>
            </a:r>
            <a:endParaRPr kumimoji="1" lang="en-US" altLang="zh-CN" sz="2400" dirty="0"/>
          </a:p>
          <a:p>
            <a:r>
              <a:rPr kumimoji="1" lang="en-US" altLang="zh-CN" sz="2400" dirty="0"/>
              <a:t>2</a:t>
            </a:r>
            <a:r>
              <a:rPr kumimoji="1" lang="zh-CN" altLang="en-US" sz="2400" dirty="0"/>
              <a:t>、两个弟弟各自回家了，他一个人去了酒吧。</a:t>
            </a:r>
            <a:endParaRPr kumimoji="1" lang="en-US" altLang="zh-CN" sz="2400" dirty="0"/>
          </a:p>
          <a:p>
            <a:r>
              <a:rPr kumimoji="1" lang="en-US" altLang="zh-CN" sz="2400" dirty="0"/>
              <a:t>3</a:t>
            </a:r>
            <a:r>
              <a:rPr kumimoji="1" lang="zh-CN" altLang="en-US" sz="2400" dirty="0"/>
              <a:t>、祝你们在各自的领域内取得新的成绩！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P65</a:t>
            </a:r>
            <a:r>
              <a:rPr kumimoji="1" lang="zh-CN" altLang="en-US" sz="2400" dirty="0"/>
              <a:t>，练习一</a:t>
            </a:r>
            <a:r>
              <a:rPr kumimoji="1" lang="en-US" altLang="zh-CN" sz="2400" dirty="0"/>
              <a:t>7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8</a:t>
            </a:r>
            <a:r>
              <a:rPr kumimoji="1" lang="zh-CN" altLang="en-US" sz="2400" dirty="0"/>
              <a:t>、</a:t>
            </a:r>
            <a:endParaRPr kumimoji="1" lang="en-US" altLang="zh-CN" sz="2400" dirty="0"/>
          </a:p>
          <a:p>
            <a:r>
              <a:rPr kumimoji="1" lang="en-US" altLang="zh-CN" sz="2400" dirty="0"/>
              <a:t>P66</a:t>
            </a:r>
            <a:r>
              <a:rPr kumimoji="1" lang="zh-CN" altLang="en-US" sz="2400" dirty="0"/>
              <a:t>，练习二</a:t>
            </a:r>
            <a:r>
              <a:rPr kumimoji="1" lang="en-US" altLang="zh-CN" sz="2400" dirty="0"/>
              <a:t>6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6960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31C58-9B5C-431B-9C2C-BC429C6E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用“各自”回答问题：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99539-4531-43D0-B887-1CA4CFC6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、昨晚的生日聚会怎么结束的？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、比赛后你们干什么去了？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、你们小组是怎么准备这个报告的？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、他俩为什么分手了？</a:t>
            </a:r>
          </a:p>
        </p:txBody>
      </p:sp>
    </p:spTree>
    <p:extLst>
      <p:ext uri="{BB962C8B-B14F-4D97-AF65-F5344CB8AC3E}">
        <p14:creationId xmlns:p14="http://schemas.microsoft.com/office/powerpoint/2010/main" val="71061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B4F54-1F09-A846-8429-83F7A213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531" y="78170"/>
            <a:ext cx="7729728" cy="62993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课文串讲：第</a:t>
            </a:r>
            <a:r>
              <a:rPr kumimoji="1" lang="en-US" altLang="zh-CN" dirty="0"/>
              <a:t>14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15</a:t>
            </a:r>
            <a:r>
              <a:rPr kumimoji="1" lang="zh-CN" altLang="en-US" dirty="0"/>
              <a:t>、</a:t>
            </a:r>
            <a:r>
              <a:rPr kumimoji="1" lang="en-US" altLang="zh-CN" dirty="0"/>
              <a:t>16</a:t>
            </a:r>
            <a:r>
              <a:rPr kumimoji="1" lang="zh-CN" altLang="en-US" dirty="0"/>
              <a:t>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9639A-90A3-6E48-B80A-EEA2FDAD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659" y="808464"/>
            <a:ext cx="11574965" cy="5971366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</a:rPr>
              <a:t>、作者有一天半夜醒来发现了什么？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</a:rPr>
              <a:t>、女儿怎么解释的？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/>
              <a:t>眼神</a:t>
            </a:r>
            <a:endParaRPr kumimoji="1" lang="en-US" altLang="zh-CN" dirty="0"/>
          </a:p>
          <a:p>
            <a:r>
              <a:rPr kumimoji="1" lang="zh-CN" altLang="en-US" dirty="0"/>
              <a:t>凝视</a:t>
            </a:r>
            <a:endParaRPr kumimoji="1" lang="en-US" altLang="zh-CN" dirty="0"/>
          </a:p>
          <a:p>
            <a:r>
              <a:rPr kumimoji="1" lang="zh-CN" altLang="en-US" dirty="0"/>
              <a:t>晶亮</a:t>
            </a:r>
            <a:endParaRPr kumimoji="1" lang="en-US" altLang="zh-CN" dirty="0"/>
          </a:p>
          <a:p>
            <a:r>
              <a:rPr kumimoji="1" lang="zh-CN" altLang="en-US" dirty="0"/>
              <a:t>双眸</a:t>
            </a:r>
            <a:endParaRPr kumimoji="1" lang="en-US" altLang="zh-CN" dirty="0"/>
          </a:p>
          <a:p>
            <a:r>
              <a:rPr kumimoji="1" lang="zh-CN" altLang="en-US" dirty="0"/>
              <a:t>凝视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咪咪叫</a:t>
            </a:r>
            <a:r>
              <a:rPr kumimoji="1" lang="en-US" altLang="zh-CN" dirty="0"/>
              <a:t>/</a:t>
            </a:r>
            <a:r>
              <a:rPr kumimoji="1" lang="zh-CN" altLang="en-US" dirty="0"/>
              <a:t>喵喵叫</a:t>
            </a:r>
            <a:r>
              <a:rPr kumimoji="1" lang="en-US" altLang="zh-CN" dirty="0"/>
              <a:t>/</a:t>
            </a:r>
            <a:r>
              <a:rPr kumimoji="1" lang="zh-CN" altLang="en-US" dirty="0"/>
              <a:t>喵呜喵呜叫</a:t>
            </a:r>
            <a:endParaRPr kumimoji="1" lang="en-US" altLang="zh-CN" dirty="0"/>
          </a:p>
          <a:p>
            <a:r>
              <a:rPr kumimoji="1" lang="zh-CN" altLang="en-US" dirty="0"/>
              <a:t>安慰</a:t>
            </a:r>
            <a:endParaRPr kumimoji="1" lang="en-US" altLang="zh-CN" dirty="0"/>
          </a:p>
          <a:p>
            <a:r>
              <a:rPr kumimoji="1" lang="zh-CN" altLang="en-US" dirty="0"/>
              <a:t>善解人意</a:t>
            </a:r>
          </a:p>
        </p:txBody>
      </p:sp>
    </p:spTree>
    <p:extLst>
      <p:ext uri="{BB962C8B-B14F-4D97-AF65-F5344CB8AC3E}">
        <p14:creationId xmlns:p14="http://schemas.microsoft.com/office/powerpoint/2010/main" val="25964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22374-9B42-474F-B734-B1ACC743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947B4-6CF5-4A55-828B-D4D7D8DF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913"/>
            <a:ext cx="10515600" cy="6030962"/>
          </a:xfrm>
        </p:spPr>
        <p:txBody>
          <a:bodyPr>
            <a:normAutofit fontScale="92500" lnSpcReduction="20000"/>
          </a:bodyPr>
          <a:lstStyle/>
          <a:p>
            <a:pPr marL="342900" lvl="0" indent="-342900" algn="just">
              <a:lnSpc>
                <a:spcPct val="150000"/>
              </a:lnSpc>
              <a:buFont typeface="+mj-ea"/>
              <a:buAutoNum type="ea1ChsPlain"/>
            </a:pP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根据拼音写出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汉字。（每题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0.5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分，共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同学们，不要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gū</a:t>
            </a:r>
            <a:r>
              <a:rPr lang="en-US" altLang="zh-CN" sz="1800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辜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负母校对你们的期望！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他没找到工作，感到前途</a:t>
            </a:r>
            <a:r>
              <a:rPr lang="en-US" altLang="zh-CN" sz="1800" kern="100" dirty="0" err="1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àn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黯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淡。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母校满怀希望看着你们十年后把自己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zhù</a:t>
            </a:r>
            <a:r>
              <a:rPr lang="en-US" altLang="zh-CN" sz="1800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铸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造成什么样的人才。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谁不愿意虚度光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ī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阴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，都想过有意义的人生。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运动员点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rán</a:t>
            </a:r>
            <a:r>
              <a:rPr lang="en-US" altLang="zh-CN" sz="1800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燃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了开幕式的火炬。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该不该送她这束玫瑰花？他在她的楼下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踟</a:t>
            </a:r>
            <a:r>
              <a:rPr lang="en-US" altLang="zh-CN" sz="1800" kern="1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chú</a:t>
            </a:r>
            <a:r>
              <a:rPr lang="en-US" altLang="zh-CN" sz="1800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蹰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胡适送给毕业的同学的一句话是“不要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pāo</a:t>
            </a:r>
            <a:r>
              <a:rPr lang="en-US" altLang="zh-CN" sz="1800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抛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弃学问。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春节，人们喜欢喜庆的红色，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jì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忌 讳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白色。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停电了，黑暗吞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shì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噬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了屋子里的一切。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一场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变</a:t>
            </a:r>
            <a:r>
              <a:rPr lang="en-US" altLang="zh-CN" sz="1800" kern="1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gù</a:t>
            </a:r>
            <a:r>
              <a:rPr lang="en-US" altLang="zh-CN" sz="1800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故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打乱了作者平静的生活。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11.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杭州是个让人忘记来自何方、乐不思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shǔ</a:t>
            </a:r>
            <a:r>
              <a:rPr lang="en-US" altLang="zh-CN" sz="1800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蜀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的地方。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．北京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róng</a:t>
            </a:r>
            <a:r>
              <a:rPr lang="en-US" altLang="zh-CN" sz="1800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融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会了南北文化。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088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D53D4-FAEB-4E00-A79B-0DC37AFC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拟声词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91D02-B80A-4620-BE52-313B8A372B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汪汪</a:t>
            </a:r>
            <a:endParaRPr lang="en-US" altLang="zh-CN" dirty="0"/>
          </a:p>
          <a:p>
            <a:r>
              <a:rPr lang="zh-CN" altLang="en-US" dirty="0"/>
              <a:t>咪咪</a:t>
            </a:r>
            <a:endParaRPr lang="en-US" altLang="zh-CN" dirty="0"/>
          </a:p>
          <a:p>
            <a:r>
              <a:rPr lang="zh-CN" altLang="en-US" dirty="0"/>
              <a:t>喵喵</a:t>
            </a:r>
            <a:endParaRPr lang="en-US" altLang="zh-CN" dirty="0"/>
          </a:p>
          <a:p>
            <a:r>
              <a:rPr lang="zh-CN" altLang="en-US" dirty="0"/>
              <a:t>喔喔</a:t>
            </a:r>
            <a:endParaRPr lang="en-US" altLang="zh-CN" dirty="0"/>
          </a:p>
          <a:p>
            <a:r>
              <a:rPr lang="zh-CN" altLang="en-US" dirty="0"/>
              <a:t>叽叽喳喳</a:t>
            </a:r>
            <a:endParaRPr lang="en-US" altLang="zh-CN" dirty="0"/>
          </a:p>
          <a:p>
            <a:r>
              <a:rPr lang="zh-CN" altLang="en-US" dirty="0"/>
              <a:t>呱呱</a:t>
            </a:r>
            <a:endParaRPr lang="en-US" altLang="zh-CN" dirty="0"/>
          </a:p>
          <a:p>
            <a:r>
              <a:rPr lang="zh-CN" altLang="en-US" dirty="0"/>
              <a:t>哞哞</a:t>
            </a:r>
            <a:endParaRPr lang="en-US" altLang="zh-CN" dirty="0"/>
          </a:p>
          <a:p>
            <a:r>
              <a:rPr lang="zh-CN" altLang="en-US" dirty="0"/>
              <a:t>咩咩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27E9EA-0E37-4166-88A1-8E76DD377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18095"/>
            <a:ext cx="5181600" cy="559009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滴答</a:t>
            </a:r>
          </a:p>
          <a:p>
            <a:r>
              <a:rPr lang="zh-CN" altLang="en-US" dirty="0"/>
              <a:t>叮咚</a:t>
            </a:r>
          </a:p>
          <a:p>
            <a:r>
              <a:rPr lang="zh-CN" altLang="en-US" dirty="0"/>
              <a:t>嘿嘿</a:t>
            </a:r>
          </a:p>
          <a:p>
            <a:r>
              <a:rPr lang="zh-CN" altLang="en-US" dirty="0"/>
              <a:t>扑通</a:t>
            </a:r>
          </a:p>
          <a:p>
            <a:r>
              <a:rPr lang="zh-CN" altLang="en-US" dirty="0"/>
              <a:t>乒乓</a:t>
            </a:r>
          </a:p>
          <a:p>
            <a:r>
              <a:rPr lang="zh-CN" altLang="en-US" dirty="0"/>
              <a:t>啧啧</a:t>
            </a:r>
            <a:endParaRPr lang="en-US" altLang="zh-CN" dirty="0"/>
          </a:p>
          <a:p>
            <a:r>
              <a:rPr lang="zh-CN" altLang="en-US" dirty="0"/>
              <a:t>扑哧</a:t>
            </a:r>
            <a:endParaRPr lang="en-US" altLang="zh-CN" dirty="0"/>
          </a:p>
          <a:p>
            <a:r>
              <a:rPr lang="zh-CN" altLang="en-US" dirty="0"/>
              <a:t>咯噔</a:t>
            </a:r>
            <a:endParaRPr lang="en-US" altLang="zh-CN" dirty="0"/>
          </a:p>
          <a:p>
            <a:r>
              <a:rPr lang="zh-CN" altLang="en-US" dirty="0"/>
              <a:t>哗啦</a:t>
            </a:r>
          </a:p>
          <a:p>
            <a:r>
              <a:rPr lang="zh-CN" altLang="en-US" dirty="0"/>
              <a:t>噼里啪啦</a:t>
            </a:r>
          </a:p>
          <a:p>
            <a:r>
              <a:rPr lang="zh-CN" altLang="en-US" dirty="0"/>
              <a:t>稀里哗啦</a:t>
            </a:r>
          </a:p>
          <a:p>
            <a:r>
              <a:rPr lang="zh-CN" altLang="en-US" dirty="0"/>
              <a:t>叽里呱啦</a:t>
            </a:r>
          </a:p>
          <a:p>
            <a:r>
              <a:rPr lang="zh-CN" altLang="en-US" dirty="0"/>
              <a:t>丁零当啷</a:t>
            </a:r>
          </a:p>
          <a:p>
            <a:r>
              <a:rPr lang="zh-CN" altLang="en-US" dirty="0"/>
              <a:t>哼儿哈儿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339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7DC193B-FB38-4123-904C-440339A2CFD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“我们有了一只在晚上特别善解人意的猫”指的是：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EA99CF-4A52-41E2-AAA2-6A7FFA9EECC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红红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EFD148-F343-40D0-A36E-B05A9BAB87A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黑黑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FAEEAF-B8C3-485B-AF5B-AD96D73DA0F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新来的猫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A70632-6E5D-49B8-8E29-543AE6A8E4C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16B1793-304E-44DC-BF52-9867B922087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E62FA23-0874-4589-BC5E-10348ED2BAD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3594EB6-23BB-456C-9567-8ABE68F8661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17E6A3D-6704-4F25-A72E-17E2F6E6C35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D3E3D8F-166E-420F-9018-D6B2A9445A16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A2EEF80A-011D-4680-8774-305B885BD93C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D2770767-CDB4-4A09-B3A1-FA7E98E438E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CF61184B-E939-443B-B5F9-30CCF7DE6EA0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39870B88-F072-4D8E-B3FA-96598E9D958A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398212B-B7E1-40DB-8D05-9985257B9001}"/>
              </a:ext>
            </a:extLst>
          </p:cNvPr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0739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D521D-2587-4DFD-9882-AD0A0BC2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、</a:t>
            </a:r>
            <a:r>
              <a:rPr lang="en-US" altLang="zh-CN" dirty="0"/>
              <a:t>18</a:t>
            </a:r>
            <a:r>
              <a:rPr lang="zh-CN" altLang="en-US" dirty="0"/>
              <a:t>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8CC74-F291-4088-B15F-FD4D1CE3E4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孩子们长大了，到哪里去了？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在我熬夜赶稿的时候，谁陪着我？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在我贪看月色的时候，谁陪伴着我？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住校</a:t>
            </a:r>
            <a:endParaRPr lang="en-US" altLang="zh-CN" dirty="0"/>
          </a:p>
          <a:p>
            <a:r>
              <a:rPr lang="zh-CN" altLang="en-US" dirty="0"/>
              <a:t>熬夜</a:t>
            </a:r>
            <a:endParaRPr lang="en-US" altLang="zh-CN" dirty="0"/>
          </a:p>
          <a:p>
            <a:r>
              <a:rPr lang="zh-CN" altLang="en-US" dirty="0"/>
              <a:t>通常</a:t>
            </a:r>
            <a:endParaRPr lang="en-US" altLang="zh-CN" dirty="0"/>
          </a:p>
          <a:p>
            <a:r>
              <a:rPr lang="zh-CN" altLang="en-US" dirty="0"/>
              <a:t>关切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24901F-3724-457A-9603-80F31A390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61155"/>
            <a:ext cx="5181600" cy="503172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清朗：注意和“晴朗”的区别</a:t>
            </a:r>
            <a:endParaRPr lang="en-US" altLang="zh-CN" dirty="0"/>
          </a:p>
          <a:p>
            <a:r>
              <a:rPr lang="zh-CN" altLang="en-US" dirty="0"/>
              <a:t>舍不得</a:t>
            </a:r>
            <a:endParaRPr lang="en-US" altLang="zh-CN" dirty="0"/>
          </a:p>
          <a:p>
            <a:r>
              <a:rPr lang="zh-CN" altLang="en-US" dirty="0"/>
              <a:t>入睡</a:t>
            </a:r>
            <a:endParaRPr lang="en-US" altLang="zh-CN" dirty="0"/>
          </a:p>
          <a:p>
            <a:r>
              <a:rPr lang="zh-CN" altLang="en-US" dirty="0"/>
              <a:t>贪看</a:t>
            </a:r>
            <a:r>
              <a:rPr lang="en-US" altLang="zh-CN" dirty="0"/>
              <a:t>/</a:t>
            </a:r>
            <a:r>
              <a:rPr lang="zh-CN" altLang="en-US" dirty="0"/>
              <a:t>吃</a:t>
            </a:r>
            <a:r>
              <a:rPr lang="en-US" altLang="zh-CN" dirty="0"/>
              <a:t>/</a:t>
            </a:r>
            <a:r>
              <a:rPr lang="zh-CN" altLang="en-US" dirty="0"/>
              <a:t>玩</a:t>
            </a:r>
            <a:r>
              <a:rPr lang="en-US" altLang="zh-CN" dirty="0"/>
              <a:t>/</a:t>
            </a:r>
            <a:r>
              <a:rPr lang="zh-CN" altLang="en-US" dirty="0"/>
              <a:t>睡</a:t>
            </a:r>
            <a:endParaRPr lang="en-US" altLang="zh-CN" dirty="0"/>
          </a:p>
          <a:p>
            <a:r>
              <a:rPr lang="zh-CN" altLang="en-US" dirty="0"/>
              <a:t>远远近近</a:t>
            </a:r>
            <a:endParaRPr lang="en-US" altLang="zh-CN" dirty="0"/>
          </a:p>
          <a:p>
            <a:r>
              <a:rPr lang="zh-CN" altLang="en-US" dirty="0"/>
              <a:t>相思树</a:t>
            </a:r>
            <a:endParaRPr lang="en-US" altLang="zh-CN" dirty="0"/>
          </a:p>
          <a:p>
            <a:r>
              <a:rPr lang="zh-CN" altLang="en-US" dirty="0"/>
              <a:t>树影参差</a:t>
            </a:r>
            <a:endParaRPr lang="en-US" altLang="zh-CN" dirty="0"/>
          </a:p>
          <a:p>
            <a:r>
              <a:rPr lang="zh-CN" altLang="en-US" dirty="0"/>
              <a:t>追踪</a:t>
            </a:r>
            <a:endParaRPr lang="en-US" altLang="zh-CN" dirty="0"/>
          </a:p>
          <a:p>
            <a:r>
              <a:rPr lang="zh-CN" altLang="en-US" dirty="0"/>
              <a:t>缠绕</a:t>
            </a:r>
            <a:endParaRPr lang="en-US" altLang="zh-CN" dirty="0"/>
          </a:p>
          <a:p>
            <a:r>
              <a:rPr lang="zh-CN" altLang="en-US" dirty="0"/>
              <a:t>眸子</a:t>
            </a:r>
            <a:endParaRPr lang="en-US" altLang="zh-CN" dirty="0"/>
          </a:p>
          <a:p>
            <a:r>
              <a:rPr lang="zh-CN" altLang="en-US" dirty="0"/>
              <a:t>注视</a:t>
            </a:r>
            <a:endParaRPr lang="en-US" altLang="zh-CN" dirty="0"/>
          </a:p>
          <a:p>
            <a:r>
              <a:rPr lang="zh-CN" altLang="en-US" dirty="0"/>
              <a:t>了解：理解</a:t>
            </a:r>
            <a:endParaRPr lang="en-US" altLang="zh-CN" dirty="0"/>
          </a:p>
          <a:p>
            <a:r>
              <a:rPr lang="zh-CN" altLang="en-US" dirty="0"/>
              <a:t>同情</a:t>
            </a:r>
          </a:p>
        </p:txBody>
      </p:sp>
    </p:spTree>
    <p:extLst>
      <p:ext uri="{BB962C8B-B14F-4D97-AF65-F5344CB8AC3E}">
        <p14:creationId xmlns:p14="http://schemas.microsoft.com/office/powerpoint/2010/main" val="1101227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A25E9-FC1B-4EE0-A8DA-CED5C0C8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相思树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9A790A5-9798-4658-8735-BC8F4CBF92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1073"/>
            <a:ext cx="5181600" cy="3880442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AED0D9E-1593-46FD-AAF1-E1198E8CB8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2648744"/>
            <a:ext cx="4705350" cy="2705100"/>
          </a:xfrm>
        </p:spPr>
      </p:pic>
    </p:spTree>
    <p:extLst>
      <p:ext uri="{BB962C8B-B14F-4D97-AF65-F5344CB8AC3E}">
        <p14:creationId xmlns:p14="http://schemas.microsoft.com/office/powerpoint/2010/main" val="370146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EDED16-93A6-4BA1-BDAA-5A42FF1B0E7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孩子们长大后，作者搬到哪里住？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B60C4B-8E1C-43C2-AF8D-4E1E1809CB2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淡水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CB5B23-5CE9-4A19-9334-CA67C88F400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山坡上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593B6C-A9F3-4640-8D3A-1D0A07E4768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学校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9CA62F-4AB0-4B1A-8654-34C7BF9E5F2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外面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C039C3-C8E1-4286-AD9C-F9B75B0788F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8C0182-7492-441E-892F-45449CA8181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374A1D-C6F3-4734-A2A7-CA0BA80BF9F9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F104EA4-D6CB-40A1-9CBA-210B5A80AD9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596649C-C2AE-4786-9E8F-FAC0A04B05F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5D95A9B-E9E1-4F73-A6E8-6D41FC6FE896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ABF8E9E8-1578-42EF-8EDD-63F242A42B8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34E0A9CA-1094-4754-A703-D35D1EBD8CE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47C6AB3E-A646-4228-915E-40B3647DB6B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D7F4398E-79B5-454E-8A5B-70C7312BA3D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609F432-B4F8-4F16-95EA-FEBED8E1C88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6517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892EC8-03EC-45AE-807E-5004E3354EF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“而我知道，只要低头看它，那双圆圆晶亮的眸子就一定正在注视着我，充满了了解与同情。”这句话指的是：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FBAA0-822B-42AF-A483-FAD8F0A899B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猫很同情我的孤独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646C72-D960-4077-A283-2942C383139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猫很可怜我失眠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03EEAD-CF17-4903-87E4-F14A28C9CC8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猫很理解我工作忙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A2ADA6-F944-4684-9286-57E694BAB0A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猫理解我在阳台上欣赏月色的心情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32FC3BC-7B10-4043-ABCB-4122F16B7EB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94DCB2-E7D4-4F40-A191-9ACD136F343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6AF15EE-7581-4962-812B-E5CC0AEEE11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2A9FF4D-588B-46C9-A7BD-1F69BAEA3DA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893E94-BE59-4315-AD80-D3C575F5F6C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866A766-9793-4425-8D23-467BE895EBB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9176681B-4491-49C8-BDE1-5E35EA028EF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980C263D-10E6-4822-8B46-C42BAE527A8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8D6725E3-3311-498D-A81F-0DC5F8C5DE5E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1276CC3A-16CA-4148-8532-B11C7F0D6C8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E729328-5DD1-458F-83D4-CAEBDFC9E424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7463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D3189-088E-604C-91F5-E4900ED5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31" y="83745"/>
            <a:ext cx="7729728" cy="1188720"/>
          </a:xfrm>
        </p:spPr>
        <p:txBody>
          <a:bodyPr/>
          <a:lstStyle/>
          <a:p>
            <a:r>
              <a:rPr kumimoji="1" lang="zh-CN" altLang="en-US" dirty="0"/>
              <a:t>语言点</a:t>
            </a:r>
            <a:r>
              <a:rPr kumimoji="1" lang="en-US" altLang="zh-CN" dirty="0"/>
              <a:t>5 </a:t>
            </a:r>
            <a:r>
              <a:rPr kumimoji="1" lang="zh-CN" altLang="en-US" dirty="0"/>
              <a:t>形容词重叠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B96E9-2B34-4549-8706-BCF02499B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761" y="1338146"/>
            <a:ext cx="10353907" cy="5436109"/>
          </a:xfrm>
        </p:spPr>
        <p:txBody>
          <a:bodyPr/>
          <a:lstStyle/>
          <a:p>
            <a:r>
              <a:rPr kumimoji="1" lang="en-US" altLang="zh-CN" dirty="0"/>
              <a:t>AA</a:t>
            </a:r>
            <a:r>
              <a:rPr kumimoji="1" lang="zh-CN" altLang="en-US" dirty="0"/>
              <a:t>式：轻轻、悄悄、静静、慢慢、淡淡、浓浓、红红、绿绿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AABB</a:t>
            </a:r>
            <a:r>
              <a:rPr kumimoji="1" lang="zh-CN" altLang="en-US" dirty="0"/>
              <a:t>式：高高兴兴、安安静静、漂漂亮亮、大大方方、自自然然、匆匆忙忙、别别扭扭、舒舒服服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P66</a:t>
            </a:r>
            <a:r>
              <a:rPr kumimoji="1" lang="zh-CN" altLang="en-US" dirty="0"/>
              <a:t>，练习三</a:t>
            </a:r>
          </a:p>
        </p:txBody>
      </p:sp>
    </p:spTree>
    <p:extLst>
      <p:ext uri="{BB962C8B-B14F-4D97-AF65-F5344CB8AC3E}">
        <p14:creationId xmlns:p14="http://schemas.microsoft.com/office/powerpoint/2010/main" val="2759173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9BC32-8547-4480-8E55-B3C1D935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19</a:t>
            </a:r>
            <a:r>
              <a:rPr lang="zh-CN" altLang="en-US" dirty="0"/>
              <a:t>、</a:t>
            </a:r>
            <a:r>
              <a:rPr lang="en-US" altLang="zh-CN" dirty="0"/>
              <a:t>20</a:t>
            </a:r>
            <a:r>
              <a:rPr lang="zh-CN" altLang="en-US" dirty="0"/>
              <a:t>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94D38-C18D-4545-A249-E05A8FAA34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黑黑是怎么与作者沟通的 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沟通</a:t>
            </a:r>
            <a:endParaRPr lang="en-US" altLang="zh-CN" dirty="0"/>
          </a:p>
          <a:p>
            <a:r>
              <a:rPr lang="zh-CN" altLang="en-US" dirty="0"/>
              <a:t>通晓</a:t>
            </a:r>
            <a:endParaRPr lang="en-US" altLang="zh-CN" dirty="0"/>
          </a:p>
          <a:p>
            <a:r>
              <a:rPr lang="zh-CN" altLang="en-US" dirty="0"/>
              <a:t>人言兽语</a:t>
            </a:r>
            <a:endParaRPr lang="en-US" altLang="zh-CN" dirty="0"/>
          </a:p>
          <a:p>
            <a:r>
              <a:rPr lang="zh-CN" altLang="en-US" dirty="0"/>
              <a:t>肢体</a:t>
            </a:r>
            <a:endParaRPr lang="en-US" altLang="zh-CN" dirty="0"/>
          </a:p>
          <a:p>
            <a:r>
              <a:rPr lang="zh-CN" altLang="en-US" dirty="0"/>
              <a:t>传递</a:t>
            </a:r>
            <a:endParaRPr lang="en-US" altLang="zh-CN" dirty="0"/>
          </a:p>
          <a:p>
            <a:r>
              <a:rPr lang="zh-CN" altLang="en-US" dirty="0"/>
              <a:t>极其</a:t>
            </a:r>
            <a:endParaRPr lang="en-US" altLang="zh-CN" dirty="0"/>
          </a:p>
          <a:p>
            <a:r>
              <a:rPr lang="zh-CN" altLang="en-US" dirty="0"/>
              <a:t>细微</a:t>
            </a:r>
            <a:endParaRPr lang="en-US" altLang="zh-CN" dirty="0"/>
          </a:p>
          <a:p>
            <a:r>
              <a:rPr lang="zh-CN" altLang="en-US" dirty="0"/>
              <a:t>讯息</a:t>
            </a:r>
            <a:endParaRPr lang="en-US" altLang="zh-CN" dirty="0"/>
          </a:p>
          <a:p>
            <a:r>
              <a:rPr lang="zh-CN" altLang="en-US" dirty="0"/>
              <a:t>共处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273C9F-0CB7-4425-AE1A-81F71E5767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月色如水</a:t>
            </a:r>
            <a:endParaRPr lang="en-US" altLang="zh-CN" dirty="0"/>
          </a:p>
          <a:p>
            <a:r>
              <a:rPr lang="zh-CN" altLang="en-US" dirty="0"/>
              <a:t>彼此</a:t>
            </a:r>
            <a:endParaRPr lang="en-US" altLang="zh-CN" dirty="0"/>
          </a:p>
          <a:p>
            <a:r>
              <a:rPr lang="zh-CN" altLang="en-US" dirty="0"/>
              <a:t>传达</a:t>
            </a:r>
            <a:endParaRPr lang="en-US" altLang="zh-CN" dirty="0"/>
          </a:p>
          <a:p>
            <a:r>
              <a:rPr lang="zh-CN" altLang="en-US" dirty="0"/>
              <a:t>愉悦</a:t>
            </a:r>
            <a:endParaRPr lang="en-US" altLang="zh-CN" dirty="0"/>
          </a:p>
          <a:p>
            <a:r>
              <a:rPr lang="zh-CN" altLang="en-US" dirty="0"/>
              <a:t>寂寞</a:t>
            </a:r>
          </a:p>
        </p:txBody>
      </p:sp>
    </p:spTree>
    <p:extLst>
      <p:ext uri="{BB962C8B-B14F-4D97-AF65-F5344CB8AC3E}">
        <p14:creationId xmlns:p14="http://schemas.microsoft.com/office/powerpoint/2010/main" val="2931314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15186BF-1E40-4F40-851C-F340188072C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最后一段，表达出作者一种什么样的心情？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25E0A0-9550-491C-8BC1-5A64AF4FA42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热烈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10FA51-6015-4C91-A399-E8AF20C0FBE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冷静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9B9583-1D7C-4C45-B48F-04CF08D06F5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开心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81F704-2464-4D66-8465-C8E9EB64E68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寂寞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6CFDBA3-3444-469A-802C-25541BF57F4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8FDC513-E0B8-460C-9D76-B18E032411D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0C4921A-5242-4FFE-B044-7AFCC8609CE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F3CFC7E-9EA8-40B1-996A-98164BFA942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AB9B20A-DB8B-4D2E-9BAD-831F0734AF8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9030AAC-8018-41E8-9297-D32E0754AC2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41AB01CB-5CFC-45F7-B1EA-1045DE52B27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8394A04A-8223-4F2F-A5F2-0F586105CF9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16A4E977-BA1D-40E4-8F23-427D13110E8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76C57583-34C6-44A5-995E-08EDE5FD7B2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2B02BE00-E7C2-46E2-B976-FEB59F77E621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7688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4E7A8-7D17-7747-8AD6-020384D9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书面作业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9B4AF-B57D-5442-A4B5-EA0304FF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P65-67</a:t>
            </a:r>
          </a:p>
          <a:p>
            <a:r>
              <a:rPr kumimoji="1" lang="zh-CN" altLang="en-US" dirty="0"/>
              <a:t>语言点练习一二三</a:t>
            </a:r>
            <a:endParaRPr kumimoji="1" lang="en-US" altLang="zh-CN" dirty="0"/>
          </a:p>
          <a:p>
            <a:r>
              <a:rPr kumimoji="1" lang="zh-CN" altLang="en-US" dirty="0"/>
              <a:t>综合练习一二三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4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A8076-C1A6-4D26-B247-BCF6D9F4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84A04-4ABC-449D-9B34-EC31D99B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85000" lnSpcReduction="10000"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二、</a:t>
            </a:r>
            <a:r>
              <a:rPr lang="zh-CN" altLang="zh-CN" sz="1800" b="1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根据拼音写出汉字，并把它们填入</a:t>
            </a:r>
            <a:r>
              <a:rPr lang="zh-CN" altLang="zh-CN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合适的句子。（每题</a:t>
            </a:r>
            <a:r>
              <a:rPr lang="en-US" altLang="zh-CN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分，共</a:t>
            </a:r>
            <a:r>
              <a:rPr lang="en-US" altLang="zh-CN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八十岁之后，他的记忆力才逐渐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1800" u="sng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衰退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了。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她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1800" u="sng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企盼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奇迹的发生，一切都回到地震之前的样子。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他骑着辆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u="sng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破旧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的自行车，自己搬了家。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北京小吃中，他最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u="sng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偏爱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豆汁儿，每周不喝两碗就觉得少了点什么。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历史上多个民族在这里生存过，共同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1800" u="sng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构筑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了独具特色的文化传统。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当他逐渐老去，才猛然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1800" u="sng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醒悟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年轻时错过了宝贵的机会。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7.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我们都是来自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1800" u="sng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五湖四海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，为着一个共同的革命目标，走到一起来了。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医生建议他饮食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1800" u="sng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清淡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点儿，现在他每顿饭都只吃青菜豆腐。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他至今还没结婚，好在工作忙碌，朋友很多，从不觉得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1800" u="sng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孤独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10.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泾河和渭河在这里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1800" u="sng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交汇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，形成了泾渭分明的奇特景观。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那家手机公司因为产品跟不上时代而被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u="sng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淘汰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06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1E257-F4A5-4E6F-880C-97CDC8B4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EDCAA-9F43-40FF-A558-C341EF6C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7272338"/>
          </a:xfrm>
        </p:spPr>
        <p:txBody>
          <a:bodyPr/>
          <a:lstStyle/>
          <a:p>
            <a:pPr indent="266700" algn="just">
              <a:lnSpc>
                <a:spcPct val="150000"/>
              </a:lnSpc>
            </a:pP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三、成语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填字，或根据意思写成语，并选择合适的填空（每题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分，共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泰然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___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____		  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____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手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____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策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  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____ ____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续续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____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力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____			  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去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____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	F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节衣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____ ____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态度温和，举止文雅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酒喝够了，饭也吃饱了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作恶犯罪的带头人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特别爱好，因而不觉得疲倦  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很有滋味，特别有兴趣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  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家家户户都知道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52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1E257-F4A5-4E6F-880C-97CDC8B4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EDCAA-9F43-40FF-A558-C341EF6C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"/>
            <a:ext cx="10515600" cy="749606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要趁着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zh-CN" sz="1800" u="sng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年富力强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多去一些地方看看，这样老了以后就不会留下遗憾。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她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zh-CN" sz="1800" u="sng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断断续续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学了三年汉语，已经可以上中文网站浏览了。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我请他吃了老北京涮羊肉，喝了二锅头酒，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1800" u="sng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酒足饭饱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之后一起去王府井逛街。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据说那起枪击案的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sz="1800" u="sng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罪魁祸首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已经被警方抓获了。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那个牌子的手机曾是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sz="1800" u="sng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家喻户晓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的名牌，现在却已成为了历史。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那个年轻人眉清目秀，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____</a:t>
            </a:r>
            <a:r>
              <a:rPr lang="zh-CN" altLang="zh-CN" sz="18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温文尔雅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______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，一下子吸引了大家的注意。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．事情已经发生了，担心也没有用，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zh-CN" sz="1800" u="sng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泰然处之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吧！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．面对巨大的困难，他感到压力重重，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1800" u="sng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束手无策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做喜欢做的事情，再久再累也不觉得，反倒是</a:t>
            </a:r>
            <a:r>
              <a:rPr lang="en-US" altLang="zh-CN" sz="1800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800" u="sng" kern="100" dirty="0"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乐此不疲</a:t>
            </a:r>
            <a:r>
              <a:rPr lang="en-US" altLang="zh-CN" sz="1800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，越做越有兴趣。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他正在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1800" u="sng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津津有味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地看他最爱看的漫画书，连我进来了都没注意到。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父亲失业了，全家人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1800" u="sng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节衣缩食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才能支持他读完大学。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．时间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1800" u="sng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一去不复返</a:t>
            </a:r>
            <a:r>
              <a:rPr lang="en-US" altLang="zh-CN" sz="1800" u="sng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，一定要抓住少年的时间呀！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24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1E257-F4A5-4E6F-880C-97CDC8B4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EDCAA-9F43-40FF-A558-C341EF6C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7272338"/>
          </a:xfrm>
        </p:spPr>
        <p:txBody>
          <a:bodyPr/>
          <a:lstStyle/>
          <a:p>
            <a:pPr marL="635" algn="just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四、完成句子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或对话：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（每题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1.5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分，共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分）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他进公司十几年了，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。（从未）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：你打算什么时候向她表白了？</a:t>
            </a:r>
          </a:p>
          <a:p>
            <a:pPr indent="1524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待到……之时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住在城里交通方便，生活设施齐全，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。（而…则…）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4.A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：这些天我感觉头疼，心慌，有时候还喘不过气来。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：你天天熬夜，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（……才怪呢）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en-US" altLang="zh-CN" sz="1800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，每次聚会都喝得大醉。（好</a:t>
            </a:r>
            <a:r>
              <a:rPr lang="en-US" altLang="zh-CN" sz="1800" kern="1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hào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十年前那个问题就被提出来了，如今，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。（依然）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，公司给员工都配备了手机。（为…计）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钱包丢了，手机也丢了，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。（不得已）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1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4F6CE-36B8-4600-9BE8-9199459A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9592B-060D-4FAA-8162-00FF315BE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231"/>
            <a:ext cx="11114988" cy="6334812"/>
          </a:xfrm>
        </p:spPr>
        <p:txBody>
          <a:bodyPr>
            <a:normAutofit fontScale="92500" lnSpcReduction="20000"/>
          </a:bodyPr>
          <a:lstStyle/>
          <a:p>
            <a:pPr marL="635" algn="just">
              <a:lnSpc>
                <a:spcPct val="120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五、用所给的词语回答问题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（每题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1.5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分，共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分）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．那家餐馆位置很不引人注意，你是怎么发现的？（偶然）</a:t>
            </a:r>
            <a:r>
              <a:rPr lang="en-US" altLang="zh-CN" sz="1800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altLang="zh-CN" sz="1800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                          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．春节看望老人，带点什么礼物好呢？（依）</a:t>
            </a:r>
            <a:r>
              <a:rPr lang="en-US" altLang="zh-CN" sz="1800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pPr algn="just">
              <a:lnSpc>
                <a:spcPct val="120000"/>
              </a:lnSpc>
            </a:pPr>
            <a:r>
              <a:rPr lang="en-US" altLang="zh-CN" sz="1800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                        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．午饭咱们做饭吃还是出去吃？（懒得）</a:t>
            </a:r>
          </a:p>
          <a:p>
            <a:pPr algn="just">
              <a:lnSpc>
                <a:spcPct val="120000"/>
              </a:lnSpc>
            </a:pPr>
            <a:r>
              <a:rPr lang="en-US" altLang="zh-CN" sz="1800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                                       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．那个喜剧演员在生活中也是那么开朗活泼吗？（并非）</a:t>
            </a:r>
          </a:p>
          <a:p>
            <a:pPr algn="just">
              <a:lnSpc>
                <a:spcPct val="120000"/>
              </a:lnSpc>
            </a:pPr>
            <a:r>
              <a:rPr lang="en-US" altLang="zh-CN" sz="1800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                         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．他是怎么被那家大公司录取的？（因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algn="just">
              <a:lnSpc>
                <a:spcPct val="120000"/>
              </a:lnSpc>
            </a:pPr>
            <a:r>
              <a:rPr lang="en-US" altLang="zh-CN" sz="1800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                                        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．你去过很多地方，给你印象最深的是哪里呢？（当数）</a:t>
            </a:r>
          </a:p>
          <a:p>
            <a:pPr algn="just">
              <a:lnSpc>
                <a:spcPct val="120000"/>
              </a:lnSpc>
            </a:pPr>
            <a:r>
              <a:rPr lang="en-US" altLang="zh-CN" sz="1800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                          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．分手十几年了，他有什么变化？（依旧）</a:t>
            </a:r>
          </a:p>
          <a:p>
            <a:pPr algn="just">
              <a:lnSpc>
                <a:spcPct val="120000"/>
              </a:lnSpc>
            </a:pPr>
            <a:r>
              <a:rPr lang="en-US" altLang="zh-CN" sz="1800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                                        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．“书读百遍，其义自见”是什么意思？（自然）</a:t>
            </a:r>
            <a:r>
              <a:rPr lang="en-US" altLang="zh-CN" sz="1800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                                     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15000"/>
              </a:lnSpc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01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4F6CE-36B8-4600-9BE8-9199459A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9592B-060D-4FAA-8162-00FF315BE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231"/>
            <a:ext cx="10515600" cy="5884732"/>
          </a:xfrm>
        </p:spPr>
        <p:txBody>
          <a:bodyPr/>
          <a:lstStyle/>
          <a:p>
            <a:pPr algn="just">
              <a:lnSpc>
                <a:spcPct val="115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六、回答问题（共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分）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15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各地的饮食习惯对人的性格有什么影响？举两个例子说明。</a:t>
            </a:r>
          </a:p>
          <a:p>
            <a:pPr algn="just">
              <a:lnSpc>
                <a:spcPct val="115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82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A00DF-96F7-4947-89D9-3A775100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+</a:t>
            </a:r>
            <a:r>
              <a:rPr lang="zh-CN" altLang="en-US" dirty="0"/>
              <a:t>检查：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1DCEE-ADF5-49E5-A718-BAA31F4B3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作者家的两只猫叫什么名字？有什么性格特点？</a:t>
            </a:r>
          </a:p>
        </p:txBody>
      </p:sp>
    </p:spTree>
    <p:extLst>
      <p:ext uri="{BB962C8B-B14F-4D97-AF65-F5344CB8AC3E}">
        <p14:creationId xmlns:p14="http://schemas.microsoft.com/office/powerpoint/2010/main" val="12599639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RAINPROBLEMTYPE" val="MultipleChoiceMA"/>
  <p:tag name="RAINPROBLEM" val="MultipleChoiceMA"/>
  <p:tag name="PROBLEMSCORE_HALF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6441</TotalTime>
  <Words>2115</Words>
  <Application>Microsoft Office PowerPoint</Application>
  <PresentationFormat>宽屏</PresentationFormat>
  <Paragraphs>348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等线</vt:lpstr>
      <vt:lpstr>等线 Light</vt:lpstr>
      <vt:lpstr>仿宋</vt:lpstr>
      <vt:lpstr>宋体</vt:lpstr>
      <vt:lpstr>Microsoft Yahei</vt:lpstr>
      <vt:lpstr>Arial</vt:lpstr>
      <vt:lpstr>Calibri</vt:lpstr>
      <vt:lpstr>Times New Roman</vt:lpstr>
      <vt:lpstr>Office 主题​​</vt:lpstr>
      <vt:lpstr>第四课 阳光与月色-2</vt:lpstr>
      <vt:lpstr> </vt:lpstr>
      <vt:lpstr> </vt:lpstr>
      <vt:lpstr> </vt:lpstr>
      <vt:lpstr> </vt:lpstr>
      <vt:lpstr> </vt:lpstr>
      <vt:lpstr> </vt:lpstr>
      <vt:lpstr> </vt:lpstr>
      <vt:lpstr>复习+检查：</vt:lpstr>
      <vt:lpstr>复习+检查：</vt:lpstr>
      <vt:lpstr> </vt:lpstr>
      <vt:lpstr>听写： </vt:lpstr>
      <vt:lpstr>第二部分：生词1</vt:lpstr>
      <vt:lpstr>第二部分 生词2</vt:lpstr>
      <vt:lpstr>课文串讲：第十---十三段</vt:lpstr>
      <vt:lpstr>PowerPoint 演示文稿</vt:lpstr>
      <vt:lpstr>语言点4 各自</vt:lpstr>
      <vt:lpstr>用“各自”回答问题：</vt:lpstr>
      <vt:lpstr>课文串讲：第14、15、16段</vt:lpstr>
      <vt:lpstr>拟声词</vt:lpstr>
      <vt:lpstr>PowerPoint 演示文稿</vt:lpstr>
      <vt:lpstr>第17、18段</vt:lpstr>
      <vt:lpstr>相思树</vt:lpstr>
      <vt:lpstr>PowerPoint 演示文稿</vt:lpstr>
      <vt:lpstr>PowerPoint 演示文稿</vt:lpstr>
      <vt:lpstr>语言点5 形容词重叠</vt:lpstr>
      <vt:lpstr>第19、20段</vt:lpstr>
      <vt:lpstr>PowerPoint 演示文稿</vt:lpstr>
      <vt:lpstr>书面作业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 lingling</dc:creator>
  <cp:lastModifiedBy>Du lingling</cp:lastModifiedBy>
  <cp:revision>26</cp:revision>
  <dcterms:created xsi:type="dcterms:W3CDTF">2020-04-07T03:40:12Z</dcterms:created>
  <dcterms:modified xsi:type="dcterms:W3CDTF">2020-11-16T15:38:19Z</dcterms:modified>
</cp:coreProperties>
</file>