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6" r:id="rId16"/>
    <p:sldId id="287" r:id="rId17"/>
    <p:sldId id="269" r:id="rId18"/>
    <p:sldId id="270" r:id="rId19"/>
    <p:sldId id="271" r:id="rId20"/>
    <p:sldId id="272" r:id="rId21"/>
    <p:sldId id="273" r:id="rId22"/>
    <p:sldId id="288" r:id="rId23"/>
    <p:sldId id="277" r:id="rId24"/>
    <p:sldId id="275" r:id="rId25"/>
    <p:sldId id="276" r:id="rId26"/>
    <p:sldId id="284" r:id="rId27"/>
    <p:sldId id="285" r:id="rId28"/>
    <p:sldId id="281" r:id="rId29"/>
    <p:sldId id="282" r:id="rId30"/>
    <p:sldId id="283" r:id="rId31"/>
    <p:sldId id="27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AC53-3C16-4B95-A3EE-EC26D430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4C7BB-9E1C-48D0-B645-D5A16637F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7D1C2-4A72-4502-B325-5B81EA44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90645-C93D-4CE6-8CB6-90ECE9C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99328-5F13-4BBE-BBC0-2BC4C671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0DC5-355A-42C6-83ED-06F150D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C3BB3-3ED2-49DC-96FE-96FC59EB9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97C47-37B4-4D2F-B9E9-01B1A7BF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43250-A4C5-4AD8-8307-8892A267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07DE-44A7-4FFA-828C-CD7FAE8D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445C76-C134-4450-B240-ECED1A7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EE0B0-68B1-4887-9EAA-4AB5E8E0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D4981-EEA5-4254-ABBB-25BC4C00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82B6B-A118-4D7B-98FC-733DE05F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A8D84-A222-4238-A36D-736A6F2E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1507-956E-44CC-8258-3678D6C2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3DEA-9FE2-489B-A1A0-B1D23F61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70BFF-9DDF-4587-AD5F-6362503F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E046A-AA5A-4C64-9A13-4408BE7E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94880-28DE-48C3-BBCF-66FD469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0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4387F-2CC4-4519-81AB-0CF8C780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474C2-FA89-49C0-9112-825AC975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3762-314E-4FBF-BCD1-073973A6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A4911-38D3-472C-AAC6-F7785D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9778C-208C-4B4C-AA04-95E5D7C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627CD-1391-46C6-A105-E083FCE5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BEF8E-F5B4-4DDD-9716-D3735A15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4F921-2202-446F-B21C-76FE0E84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0DE24-E6CA-4DFA-8B62-F36CA6F8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A8CD7-6DEC-468D-9572-0F78C9C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5D41F-930D-44D6-9A9E-4553204E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917A-DC08-4D13-A2C8-7FF474CF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EBD24-7BDA-4ED7-BAB0-D7256088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8DE85-94C7-4A15-A183-42E55983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5B59D8-3093-4CA2-8720-E2553B3DE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64393-E7CD-4B7B-B1AD-61ED0EB2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B7CC63-492A-4028-ACFB-E023E6AD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1FC8B7-A036-49FB-BEDE-AE40A56B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4F4C9-C38C-43D5-81BC-D19F553A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AE1A-D85C-4E6C-B734-4934FFEE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D0E30-58C1-4ED3-A4C5-F655AD96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B5D9EB-E08D-432F-8725-2D2F617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73091-2264-4649-B806-6487E71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7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927F2-BF0F-43DF-93CE-E83B5AFA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A1DEF-6F1F-4145-975D-BBC5DDB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41E4B-A186-46A0-9A10-2346B78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3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AB338-ECB5-4352-8185-89C74208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551DE-A32E-46CD-8063-8B289A6A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06485-A1B5-4D5D-964F-268A569E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5577-8E65-4EC7-9A94-36D2F846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6F02C-DAC1-45D2-A03D-982848C5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40C32-A898-40D7-B9C3-489943B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B9FA-6284-4D3D-BB91-8AE58F5A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0933E-5B00-4547-8526-8DDD0652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1EE27-76B6-4456-A2E4-D35CCD70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6224B-B21F-4933-8C7E-08C63A79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4D39F-F5B8-4D59-89CD-03498C74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F5B2A-F8D8-47ED-AB8E-D93EEF2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90A49-70D0-4D9B-93B9-FE4211F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79474-7B24-4094-A862-B1079B28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D12EB-7EDB-40F8-B0AB-FB6FABD3A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4E7C-7C8A-46BD-952E-F421CC436B3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0BC1-2B23-4579-8C4B-325860F33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1D346-4E9B-4D02-BEF5-00F46F6D8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BD27-94BA-4F5E-B91C-809A1F4A6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5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5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15.tmp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image" Target="../media/image15.tmp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image.baidu.com/search/detail?ct=503316480&amp;z=1&amp;tn=baiduimagedetail&amp;ipn=d&amp;word=%E6%8E%92%E6%8C%A1&amp;step_word=&amp;ie=utf-8&amp;in=&amp;cl=2&amp;lm=-1&amp;st=-1&amp;hd=0&amp;latest=0&amp;copyright=0&amp;cs=2940741069,1225592188&amp;os=887693362,3420610039&amp;simid=4229386798,496925131&amp;pn=0&amp;rn=1&amp;di=34870&amp;ln=295&amp;fr=&amp;fmq=1587400437023_R&amp;ic=0&amp;s=undefined&amp;se=&amp;sme=&amp;tab=0&amp;width=0&amp;height=0&amp;face=undefined&amp;is=0,0&amp;istype=2&amp;ist=&amp;jit=&amp;bdtype=0&amp;spn=0&amp;pi=0&amp;gsm=0&amp;objurl=http%3A%2F%2Fgw3.alicdn.com%2Fbao%2Fuploaded%2Fi4%2FT1CRrwFk8eXXXXXXXX_%2521%25210-item_pic.jpg_200x200.jpg&amp;rpstart=0&amp;rpnum=0&amp;adpicid=0&amp;force=undefined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hyperlink" Target="https://image.baidu.com/search/detail?ct=503316480&amp;z=0&amp;tn=baiduimagedetail&amp;ipn=d&amp;word=%E6%AD%A5%E6%9E%AA&amp;step_word=&amp;ie=utf-8&amp;in=&amp;cl=2&amp;lm=-1&amp;st=-1&amp;hd=0&amp;latest=0&amp;copyright=0&amp;cs=1195805454,3869248893&amp;os=3963058685,1794377027&amp;simid=3167150116,3742539484&amp;pn=2&amp;rn=1&amp;di=184030&amp;ln=1419&amp;fr=&amp;fmq=1587402428529_R&amp;ic=0&amp;s=undefined&amp;se=&amp;sme=&amp;tab=0&amp;width=&amp;height=&amp;face=undefined&amp;is=0,0&amp;istype=2&amp;ist=&amp;jit=&amp;bdtype=0&amp;spn=0&amp;pi=0&amp;gsm=0&amp;objurl=http%3A%2F%2Fimg.mp.itc.cn%2Fq_70%2Cc_zoom%2Cw_640%2Fupload%2F20170810%2F6ecc9c8335254cde9abf5a1482d253ad_th.jpg&amp;rpstart=0&amp;rpnum=0&amp;adpicid=0&amp;force=undefi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195F-AA1A-46E6-9398-5C367385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中高级汉语 第五课 左撇子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A9BA9-E02E-4689-AB06-D918D3B9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博雅汉语中级冲刺篇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52A059AF-9B08-4647-B41A-967C1B87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3874286"/>
            <a:ext cx="3770722" cy="27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33A77-C35A-4E72-A8A6-24C13090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61725-B397-4587-8067-5CE9D6F5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诸多：</a:t>
            </a:r>
            <a:r>
              <a:rPr lang="en-US" altLang="zh-CN" dirty="0"/>
              <a:t>==</a:t>
            </a:r>
            <a:r>
              <a:rPr lang="zh-CN" altLang="en-US" dirty="0"/>
              <a:t>很多。书面语。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诸多困难、诸多不便、诸多不利、诸多欢乐、诸多回忆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迫使：用强力或压力使做某事。</a:t>
            </a:r>
            <a:endParaRPr lang="en-US" altLang="zh-CN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新冠病毒迫使大家都呆在家里。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坏天气迫使我们放弃了旅行计划。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他们态度强硬，企图迫使对方让步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情愿：心甘情愿。心里愿意。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他甘心情愿付很高的价钱买到这个钻戒。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我情愿一夜不睡，也要读完这本书。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我情愿放弃这次机会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到睡觉时间里，可孩子还是很不情愿上床睡觉。</a:t>
            </a:r>
          </a:p>
        </p:txBody>
      </p:sp>
    </p:spTree>
    <p:extLst>
      <p:ext uri="{BB962C8B-B14F-4D97-AF65-F5344CB8AC3E}">
        <p14:creationId xmlns:p14="http://schemas.microsoft.com/office/powerpoint/2010/main" val="11581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3B8D-3311-4E6C-8202-0235DC08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77E2-1BF9-41EE-ADBB-DD6EFE71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dirty="0"/>
              <a:t>口吃：</a:t>
            </a:r>
            <a:r>
              <a:rPr lang="en-US" altLang="zh-CN" dirty="0"/>
              <a:t>==</a:t>
            </a:r>
            <a:r>
              <a:rPr lang="zh-CN" altLang="en-US" dirty="0"/>
              <a:t>结巴</a:t>
            </a:r>
            <a:endParaRPr lang="en-US" altLang="zh-CN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小王说话有点口吃。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他过于紧张，口吃起来。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口吃不是天生的，可以治愈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不知所措：不知道怎么办才好。</a:t>
            </a:r>
            <a:endParaRPr lang="en-US" altLang="zh-CN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婚礼上新娘跑了，大家一下子不知所措。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上课时警察突然出现了，大家都不知所措了。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见到自己喜欢的姑娘，他紧张的不知所措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家长：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告诉家长。找家长。家长意见。家长会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7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1EE52-E005-46E8-AF1F-592E23D8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37DA5-14F5-4708-BEEB-B99C8A67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/>
          <a:lstStyle/>
          <a:p>
            <a:r>
              <a:rPr lang="zh-CN" altLang="en-US" dirty="0"/>
              <a:t>倾向：动词：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我倾向于报考清华，他倾向于报考北大。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租房子时，他倾向于离地铁近的公寓。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           </a:t>
            </a:r>
            <a:r>
              <a:rPr lang="zh-CN" altLang="en-US" dirty="0"/>
              <a:t>名词：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不良倾向。有一种倾向。出现了新倾向。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+mn-ea"/>
              </a:rPr>
              <a:t>出色：非常好，超过一般。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妹妹各门功课成绩都非常出色。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他是一位出色的画家，作品在各大美术馆都有收藏。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在比赛中，他表现极其出色。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2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62F0E-E80A-4E7E-AF89-CE82105C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184" cy="1325563"/>
          </a:xfrm>
        </p:spPr>
        <p:txBody>
          <a:bodyPr/>
          <a:lstStyle/>
          <a:p>
            <a:r>
              <a:rPr lang="zh-CN" altLang="en-US" dirty="0"/>
              <a:t>阅读课文第一部分（</a:t>
            </a:r>
            <a:r>
              <a:rPr lang="en-US" altLang="zh-CN" dirty="0"/>
              <a:t>1-4</a:t>
            </a:r>
            <a:r>
              <a:rPr lang="zh-CN" altLang="en-US" dirty="0"/>
              <a:t>段），</a:t>
            </a:r>
            <a:r>
              <a:rPr lang="en-US" altLang="zh-CN" dirty="0"/>
              <a:t>6</a:t>
            </a:r>
            <a:r>
              <a:rPr lang="zh-CN" altLang="en-US" dirty="0"/>
              <a:t>分钟，回答：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0E4E3-681A-4F29-A3C7-A50286CE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、左撇子在什么时候感到不方便？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、人们从是么时候开始关注到左撇子的需求的？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、为了左撇子的需要，厂商们制造了哪些新的商品？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、对使用左手的孩子，家长应该怎么说怎么做？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5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C6A5-B8F8-4FE8-87BA-1855682E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课文串讲第一段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B2718-C436-43E1-BD1F-D4087603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69"/>
            <a:ext cx="11030146" cy="485480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单音节动词：</a:t>
            </a:r>
            <a:endParaRPr lang="en-US" altLang="zh-CN" dirty="0"/>
          </a:p>
          <a:p>
            <a:r>
              <a:rPr lang="zh-CN" altLang="en-US" dirty="0"/>
              <a:t>       拉门柄、拉拉链、扣纽扣、扳排挡、拿剪刀、开瓶塞、开罐头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吃力：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学习很吃力、游泳很吃力、跑步很吃力、做作业很吃力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往往</a:t>
            </a:r>
            <a:r>
              <a:rPr lang="zh-CN" altLang="en-US" dirty="0"/>
              <a:t>：过去常常。有规律。（注意和“常常”区别）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我常常喝咖啡。我不常喝饮料。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她喜欢独自行动，周末往往独自去博物馆参观。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她喜欢逛博物馆，周末常常去博物馆。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忽视</a:t>
            </a:r>
            <a:r>
              <a:rPr lang="zh-CN" altLang="en-US" dirty="0"/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忽视孩子的需要。忽视这个问题</a:t>
            </a:r>
            <a:r>
              <a:rPr lang="zh-CN" altLang="en-US" dirty="0"/>
              <a:t>。（注意和“轻视”区别）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沮丧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53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ED26E-9D90-4454-A368-338C8A6F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zh-CN" altLang="en-US" dirty="0"/>
              <a:t>往往、常常的区别：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4C818-62AB-436E-93A9-F3895675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52838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往往</a:t>
            </a:r>
            <a:r>
              <a:rPr lang="zh-CN" altLang="en-US" dirty="0"/>
              <a:t>”表示某种事情在一般情况下，时常存在或经常发生，常用来说明</a:t>
            </a:r>
            <a:r>
              <a:rPr lang="zh-CN" altLang="en-US" dirty="0">
                <a:highlight>
                  <a:srgbClr val="FFFF00"/>
                </a:highlight>
              </a:rPr>
              <a:t>有一定规律性</a:t>
            </a:r>
            <a:r>
              <a:rPr lang="zh-CN" altLang="en-US" dirty="0"/>
              <a:t>的事情。例如：每逢假日，学校往往会举办舞会。</a:t>
            </a:r>
            <a:br>
              <a:rPr lang="zh-CN" altLang="en-US" dirty="0"/>
            </a:br>
            <a:r>
              <a:rPr lang="zh-CN" altLang="en-US" dirty="0">
                <a:highlight>
                  <a:srgbClr val="FFFF00"/>
                </a:highlight>
              </a:rPr>
              <a:t>“常常”</a:t>
            </a:r>
            <a:r>
              <a:rPr lang="zh-CN" altLang="en-US" dirty="0"/>
              <a:t>着重在表示动作经常重复，但</a:t>
            </a:r>
            <a:r>
              <a:rPr lang="zh-CN" altLang="en-US" dirty="0">
                <a:highlight>
                  <a:srgbClr val="FFFF00"/>
                </a:highlight>
              </a:rPr>
              <a:t>不一定有规律性</a:t>
            </a:r>
            <a:r>
              <a:rPr lang="zh-CN" altLang="en-US" dirty="0"/>
              <a:t>。例如：小张近来常专常去游泳。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用“往往”的时候，句子中要说明重复岀现这种情况的其他情况、条件和结果。</a:t>
            </a:r>
            <a:r>
              <a:rPr lang="zh-CN" altLang="en-US" dirty="0"/>
              <a:t>例如：外国朋友到中国旅游观光，往往要一睹万里长城的风采。</a:t>
            </a:r>
            <a:br>
              <a:rPr lang="zh-CN" altLang="en-US" dirty="0"/>
            </a:br>
            <a:r>
              <a:rPr lang="zh-CN" altLang="en-US" dirty="0"/>
              <a:t>“</a:t>
            </a:r>
            <a:r>
              <a:rPr lang="zh-CN" altLang="en-US" dirty="0">
                <a:highlight>
                  <a:srgbClr val="FFFF00"/>
                </a:highlight>
              </a:rPr>
              <a:t>常常”</a:t>
            </a:r>
            <a:r>
              <a:rPr lang="zh-CN" altLang="en-US" dirty="0"/>
              <a:t>只是说明重复出现属的某种情况或动作行为，</a:t>
            </a:r>
            <a:r>
              <a:rPr lang="zh-CN" altLang="en-US" dirty="0">
                <a:highlight>
                  <a:srgbClr val="FFFF00"/>
                </a:highlight>
              </a:rPr>
              <a:t>不受其他情况、条件的限制。</a:t>
            </a:r>
            <a:r>
              <a:rPr lang="zh-CN" altLang="en-US" dirty="0"/>
              <a:t>例如：今年夏天常常下雨。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“常常”可以用于未曾发生的事情</a:t>
            </a:r>
            <a:r>
              <a:rPr lang="zh-CN" altLang="en-US" dirty="0"/>
              <a:t>，如“欢迎常常来玩”，而</a:t>
            </a:r>
            <a:r>
              <a:rPr lang="zh-CN" altLang="en-US" dirty="0">
                <a:highlight>
                  <a:srgbClr val="FFFF00"/>
                </a:highlight>
              </a:rPr>
              <a:t>“往往”不能这样用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、往往</a:t>
            </a:r>
            <a:r>
              <a:rPr lang="en-US" altLang="zh-CN" dirty="0"/>
              <a:t>==</a:t>
            </a:r>
            <a:r>
              <a:rPr lang="zh-CN" altLang="en-US" dirty="0"/>
              <a:t>通常、每每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常常</a:t>
            </a:r>
            <a:r>
              <a:rPr lang="en-US" altLang="zh-CN" dirty="0"/>
              <a:t>==</a:t>
            </a:r>
            <a:r>
              <a:rPr lang="zh-CN" altLang="en-US" dirty="0"/>
              <a:t>经常、屡屡、时常</a:t>
            </a:r>
          </a:p>
        </p:txBody>
      </p:sp>
    </p:spTree>
    <p:extLst>
      <p:ext uri="{BB962C8B-B14F-4D97-AF65-F5344CB8AC3E}">
        <p14:creationId xmlns:p14="http://schemas.microsoft.com/office/powerpoint/2010/main" val="25468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E1F3-F6DB-4351-9AB8-8ACEC043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忽视、轻视的区别：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B7EB2-7721-4946-AEE4-D50D9D0E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都表示不重视，但程度上有不同，因此不能混用。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“轻视”</a:t>
            </a:r>
            <a:r>
              <a:rPr lang="zh-CN" altLang="en-US" dirty="0"/>
              <a:t>意为不重视、不认真对待，是</a:t>
            </a:r>
            <a:r>
              <a:rPr lang="zh-CN" altLang="en-US" dirty="0">
                <a:highlight>
                  <a:srgbClr val="FFFF00"/>
                </a:highlight>
              </a:rPr>
              <a:t>故意不重视</a:t>
            </a:r>
            <a:r>
              <a:rPr lang="zh-CN" altLang="en-US" dirty="0"/>
              <a:t>的意思，如：轻视劳动，受人轻视，重视理科、轻视文科。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“忽视</a:t>
            </a:r>
            <a:r>
              <a:rPr lang="zh-CN" altLang="en-US" dirty="0"/>
              <a:t>”也表示不重视，却不是故意不重视，而是</a:t>
            </a:r>
            <a:r>
              <a:rPr lang="zh-CN" altLang="en-US" dirty="0">
                <a:highlight>
                  <a:srgbClr val="FFFF00"/>
                </a:highlight>
              </a:rPr>
              <a:t>出于不注意，不小心，即疏忽大意，</a:t>
            </a:r>
            <a:r>
              <a:rPr lang="zh-CN" altLang="en-US" dirty="0"/>
              <a:t>如：忽视安全生产、忽视文科学习。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00FFFF"/>
                </a:highlight>
              </a:rPr>
              <a:t>看不起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FF"/>
                </a:highlight>
              </a:rPr>
              <a:t>鄙视</a:t>
            </a:r>
            <a:r>
              <a:rPr lang="zh-CN" altLang="en-US" dirty="0"/>
              <a:t>（坏人坏事）</a:t>
            </a:r>
            <a:endParaRPr lang="en-US" altLang="zh-CN" dirty="0"/>
          </a:p>
          <a:p>
            <a:r>
              <a:rPr lang="zh-CN" altLang="en-US" dirty="0">
                <a:highlight>
                  <a:srgbClr val="00FFFF"/>
                </a:highlight>
              </a:rPr>
              <a:t>蔑视</a:t>
            </a:r>
            <a:r>
              <a:rPr lang="zh-CN" altLang="en-US" dirty="0"/>
              <a:t>（困难、敌人）</a:t>
            </a:r>
          </a:p>
        </p:txBody>
      </p:sp>
    </p:spTree>
    <p:extLst>
      <p:ext uri="{BB962C8B-B14F-4D97-AF65-F5344CB8AC3E}">
        <p14:creationId xmlns:p14="http://schemas.microsoft.com/office/powerpoint/2010/main" val="304842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7762824-7D55-423C-84F6-B135DC35C7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世界上有多少个左撇子？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32599B-8004-4330-A2A3-F1D41A3A31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70CC9E-30FD-4FF0-850A-7812650172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3BA7F-0B88-46F7-9D5A-2AFB8FA0957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6DB65E-A2DE-44F1-A4AD-27776750FA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数不清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B0515F-6C35-4341-B97E-E39C3853A4B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983FB2-AEBE-4B5D-A210-DA92D78C4C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7F142B2-7AAC-446E-B6B8-A5D0DF240C9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DBE83A-DA40-4C6C-93A4-37E096F26B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412C9B3-F753-4945-9F63-C66BA836C3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F0A0F4-BD24-4D70-B926-BC3F919B0A0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3EA5AAD-CB07-4D27-936F-4E7A64C5F92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4C5BE1C-4FB3-489C-A0E6-F4203B82B57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3F3FC8A-7EBE-4B82-B69D-4915465624B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65BF176-1C97-45D1-99F4-07225714D25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1011A8-C2A8-499B-B978-B4C9807B886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67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4B334-F022-440C-9C8F-32EC213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1    </a:t>
            </a:r>
            <a:r>
              <a:rPr lang="zh-CN" altLang="en-US" dirty="0">
                <a:highlight>
                  <a:srgbClr val="FFFF00"/>
                </a:highlight>
              </a:rPr>
              <a:t>诸如此类</a:t>
            </a:r>
            <a:r>
              <a:rPr lang="zh-CN" altLang="en-US" dirty="0"/>
              <a:t>    </a:t>
            </a:r>
            <a:r>
              <a:rPr lang="en-US" altLang="zh-CN" dirty="0"/>
              <a:t>P81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E9492-C23B-44A4-8957-6C212058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~~~</a:t>
            </a:r>
            <a:r>
              <a:rPr lang="zh-CN" altLang="en-US" dirty="0"/>
              <a:t>，诸如此类。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诸如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之类</a:t>
            </a:r>
          </a:p>
        </p:txBody>
      </p:sp>
    </p:spTree>
    <p:extLst>
      <p:ext uri="{BB962C8B-B14F-4D97-AF65-F5344CB8AC3E}">
        <p14:creationId xmlns:p14="http://schemas.microsoft.com/office/powerpoint/2010/main" val="137589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4EEB3-5B4F-45F4-8F63-262B1BFD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5" y="110602"/>
            <a:ext cx="10515600" cy="935773"/>
          </a:xfrm>
        </p:spPr>
        <p:txBody>
          <a:bodyPr/>
          <a:lstStyle/>
          <a:p>
            <a:r>
              <a:rPr lang="zh-CN" altLang="en-US" dirty="0"/>
              <a:t>串讲第二段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EA713-12EA-4C6B-B4D0-E23C99F1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64"/>
            <a:ext cx="10515600" cy="547697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直到</a:t>
            </a:r>
            <a:r>
              <a:rPr lang="en-US" altLang="zh-CN" dirty="0"/>
              <a:t>~~~</a:t>
            </a:r>
            <a:r>
              <a:rPr lang="zh-CN" altLang="en-US" dirty="0"/>
              <a:t>，才</a:t>
            </a:r>
            <a:r>
              <a:rPr lang="en-US" altLang="zh-CN" dirty="0"/>
              <a:t>~~~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直到电影结束，才知道谁是真正的凶手。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直到毕业，他都不知道她的名字。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微不足道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~~~</a:t>
            </a:r>
            <a:r>
              <a:rPr lang="zh-CN" altLang="en-US" dirty="0"/>
              <a:t>，不过，</a:t>
            </a:r>
            <a:r>
              <a:rPr lang="en-US" altLang="zh-CN" dirty="0"/>
              <a:t>~~~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今天风很大，不过，阳光是很好的。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她的英语考得不好，不过，专业课考得很好。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总的来说，</a:t>
            </a:r>
            <a:r>
              <a:rPr lang="en-US" altLang="zh-CN" dirty="0"/>
              <a:t>~~~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总的来说，这是一次成功的活动！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总的来说，大家都取得了进步！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~~</a:t>
            </a:r>
            <a:r>
              <a:rPr lang="zh-CN" altLang="en-US" dirty="0"/>
              <a:t>还是：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人们对新冠病毒的了解还是不足的。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他还是个孩子，不要对他太严格了。</a:t>
            </a:r>
          </a:p>
        </p:txBody>
      </p:sp>
    </p:spTree>
    <p:extLst>
      <p:ext uri="{BB962C8B-B14F-4D97-AF65-F5344CB8AC3E}">
        <p14:creationId xmlns:p14="http://schemas.microsoft.com/office/powerpoint/2010/main" val="7721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EBC1-ABDB-4F38-AC50-F66E524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09B6-1E62-4ADF-BF61-E569F08B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课课后练习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P62</a:t>
            </a:r>
            <a:r>
              <a:rPr lang="zh-CN" altLang="en-US" dirty="0"/>
              <a:t>，练习三</a:t>
            </a:r>
            <a:endParaRPr lang="en-US" altLang="zh-CN" dirty="0"/>
          </a:p>
          <a:p>
            <a:r>
              <a:rPr lang="en-US" altLang="zh-CN" dirty="0"/>
              <a:t>P65</a:t>
            </a:r>
            <a:r>
              <a:rPr lang="zh-CN" altLang="en-US" dirty="0"/>
              <a:t>，语言点练习一二</a:t>
            </a:r>
          </a:p>
        </p:txBody>
      </p:sp>
    </p:spTree>
    <p:extLst>
      <p:ext uri="{BB962C8B-B14F-4D97-AF65-F5344CB8AC3E}">
        <p14:creationId xmlns:p14="http://schemas.microsoft.com/office/powerpoint/2010/main" val="3339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38C3BC3-2DDA-4846-B82A-E314DCEC92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一百多年前，人们为左撇子制造了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E2326E-3F64-404F-B125-355182AB59C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左手剃须刀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8C4FE2-5C96-4139-9F23-3C5672D850E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左手专用酒杯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E8D07B-6E5F-4B96-9F13-5D5003A16B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右手柄上有镜子的剃须杯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2443AD-D917-4A86-9F31-1EA01A4596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左手方便的剃须镜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515032-2A29-422E-A4D6-7F5E9C972F1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5E3ECA-6B67-4689-A417-24E53D6F5F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76D558-F02E-4773-9CCA-D76B95CC30E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B4D7C3-6614-42BB-9F7D-093285D62E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0F7B57-24FA-4E31-97CB-C00CB5ABE9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3B033C-3982-407D-9058-1929D203E46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FA9E6C3-75A2-4785-B17E-3AB0938A475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D68E151-78EC-4BA1-99B4-E9F775BF1A8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191E920-398B-452C-99A9-16FB66A176A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41996BD2-4C6E-48F5-BCE5-F56AFAE9B06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FB649DC-225C-4733-BD1A-AE316921F29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160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3E89-24D4-445E-BAB4-5C7C79E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串讲第三段：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816AF-19F2-462C-8B83-BFFF3227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297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如今：</a:t>
            </a:r>
            <a:r>
              <a:rPr lang="en-US" altLang="zh-CN" dirty="0"/>
              <a:t>=</a:t>
            </a:r>
            <a:r>
              <a:rPr lang="zh-CN" altLang="en-US" dirty="0"/>
              <a:t>现在。当今。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仅在</a:t>
            </a:r>
            <a:r>
              <a:rPr lang="en-US" altLang="zh-CN" dirty="0"/>
              <a:t>~~~</a:t>
            </a:r>
            <a:r>
              <a:rPr lang="zh-CN" altLang="en-US" dirty="0"/>
              <a:t>，就有</a:t>
            </a:r>
            <a:r>
              <a:rPr lang="en-US" altLang="zh-CN" dirty="0"/>
              <a:t>~~~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为了满足</a:t>
            </a:r>
            <a:r>
              <a:rPr lang="en-US" altLang="zh-CN" dirty="0"/>
              <a:t>~~</a:t>
            </a:r>
            <a:r>
              <a:rPr lang="zh-CN" altLang="en-US" dirty="0"/>
              <a:t>需要，</a:t>
            </a:r>
            <a:r>
              <a:rPr lang="en-US" altLang="zh-CN" dirty="0"/>
              <a:t>~~~~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~~~</a:t>
            </a:r>
            <a:r>
              <a:rPr lang="zh-CN" altLang="en-US" dirty="0"/>
              <a:t>，譬如，</a:t>
            </a:r>
            <a:r>
              <a:rPr lang="en-US" altLang="zh-CN" dirty="0"/>
              <a:t>~~~</a:t>
            </a:r>
          </a:p>
          <a:p>
            <a:endParaRPr lang="en-US" altLang="zh-CN" dirty="0"/>
          </a:p>
          <a:p>
            <a:r>
              <a:rPr lang="zh-CN" altLang="en-US" dirty="0"/>
              <a:t>颇感不便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普遍（注意和普通、普及区别）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</a:t>
            </a:r>
            <a:r>
              <a:rPr lang="en-US" altLang="zh-CN" dirty="0"/>
              <a:t>~~~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03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26734-EFD5-4030-8CFF-0E6A9E47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普遍、普通、普及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54D41-5AC3-4B8E-B7F6-1096CAB8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14" y="1498863"/>
            <a:ext cx="11431572" cy="48699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普遍</a:t>
            </a:r>
            <a:r>
              <a:rPr lang="zh-CN" altLang="en-US" dirty="0"/>
              <a:t>：形容现象，场景很常见，不特殊。</a:t>
            </a:r>
            <a:endParaRPr lang="en-US" altLang="zh-CN" dirty="0"/>
          </a:p>
          <a:p>
            <a:r>
              <a:rPr lang="zh-CN" altLang="en-US" dirty="0"/>
              <a:t>普通：形容人或物很常见。</a:t>
            </a:r>
            <a:endParaRPr lang="en-US" altLang="zh-CN" dirty="0"/>
          </a:p>
          <a:p>
            <a:r>
              <a:rPr lang="zh-CN" altLang="en-US" dirty="0"/>
              <a:t>一般： 形容衡量水平</a:t>
            </a:r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普及</a:t>
            </a:r>
            <a:r>
              <a:rPr lang="zh-CN" altLang="en-US" dirty="0"/>
              <a:t>：大面积传播、广泛存在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普遍</a:t>
            </a:r>
            <a:r>
              <a:rPr lang="zh-CN" altLang="en-US" dirty="0"/>
              <a:t>，即常见、全面之意，指广泛而有共同性，与特殊相对应。如：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这个现象很普遍 、普遍反应良好、具有普遍意义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>
                <a:highlight>
                  <a:srgbClr val="00FF00"/>
                </a:highlight>
              </a:rPr>
              <a:t>普及</a:t>
            </a:r>
            <a:r>
              <a:rPr lang="zh-CN" altLang="en-US" dirty="0"/>
              <a:t> ①大面积地传布，使大众化：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普及九年制义务教育，普及法律知常识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②存在的范围很广泛：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电脑的使用已相当普</a:t>
            </a:r>
            <a:r>
              <a:rPr lang="zh-CN" altLang="en-US" dirty="0"/>
              <a:t>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普遍</a:t>
            </a:r>
            <a:r>
              <a:rPr lang="zh-CN" altLang="en-US" dirty="0"/>
              <a:t>：联合式；作谓语、定语、状语</a:t>
            </a:r>
            <a:br>
              <a:rPr lang="zh-CN" altLang="en-US" dirty="0"/>
            </a:br>
            <a:r>
              <a:rPr lang="zh-CN" altLang="en-US" dirty="0">
                <a:highlight>
                  <a:srgbClr val="00FF00"/>
                </a:highlight>
              </a:rPr>
              <a:t>普及</a:t>
            </a:r>
            <a:r>
              <a:rPr lang="zh-CN" altLang="en-US" dirty="0"/>
              <a:t>：连动式；作谓语 </a:t>
            </a:r>
          </a:p>
        </p:txBody>
      </p:sp>
    </p:spTree>
    <p:extLst>
      <p:ext uri="{BB962C8B-B14F-4D97-AF65-F5344CB8AC3E}">
        <p14:creationId xmlns:p14="http://schemas.microsoft.com/office/powerpoint/2010/main" val="228416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AFB-8C8E-4BEF-BA83-47889FB6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2</a:t>
            </a:r>
            <a:r>
              <a:rPr lang="zh-CN" altLang="en-US" dirty="0"/>
              <a:t>：一度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2AEE6-5279-45FE-A985-31B8D377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513840"/>
            <a:ext cx="10749280" cy="51308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副词，有过一次或者一阵子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数量词，一词，一阵。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、譬如，左撇子运动员一度对右手使用的运动器械颇感不便，现在他们可以买到适用于他们的运动器械了。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、大学毕业哪会儿，他一度在公司里搞销售，后来又考上了研究生。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、哥哥的运气很差，大学毕业正赶上经济危机，一度失业。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、今年上半年这个牌子的冰箱一度跃居销售排行榜的首位。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、历史系一年一度的新年联欢会上，小刘的二胡表演是保留节目。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、他最终做出这个决定，是经过一度慎重的考虑的。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2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369BE6-A200-4CF8-A609-935DA590B0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第三段中提到的为满足左撇子需要制造的新商品不包括：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DA294-8117-4864-AAF3-FC6C689D7A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左手步枪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6B1F4A-A274-41DF-AD8C-02F5B26D0EB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275920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左手垒球运动用品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BA1652-4D44-4D6F-8D39-BB29379200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65777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左手钓鱼竿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C4B2A-CA65-4374-8F83-A4BF723380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25563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左手键盘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9488FC-5428-42C4-888B-EA622A6513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95E1CB-9D3C-49E3-B768-D86E64DBCCD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340214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A730B7-A1DD-42C7-BEB4-C75815E597E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83007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159C21-817E-4FBD-9AEF-ADDB14F257B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31992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A89EBB1-E068-40A7-93E4-FB0A0ED621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83971-A59B-4320-93FF-6AC2B75DF81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474549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左开门冰箱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A45DABF-B84D-40E9-95FC-209D113F4F1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80978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EFE723-BDA2-4975-AB5A-DAEB890DAA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235349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左手萨克斯管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C02D61-CFA9-474A-97BB-55E7A58DF826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29964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818C0A-30C6-4193-944A-913CADABD21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438400" y="572520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左手小刀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B37182-C063-4959-BE5C-1F9A90BE4FB2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578950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B327A8-5B77-4FBF-86D5-12E4BD09DDEF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1E76552-9020-477F-9D93-57D9B1E6DC7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996B30B-BAB2-434B-8C5B-623A3B46A3B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63BA341-CBE7-4ED5-8518-B8580D6BF8A9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5E1F9A2-E091-4867-9EAF-8947D76C382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EE0B3EC-EF8D-49FF-917A-1A25DE973F39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786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4D9CB-71E0-4A14-B75C-D6A88025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8255"/>
            <a:ext cx="10515600" cy="1150145"/>
          </a:xfrm>
        </p:spPr>
        <p:txBody>
          <a:bodyPr/>
          <a:lstStyle/>
          <a:p>
            <a:r>
              <a:rPr lang="zh-CN" altLang="en-US" dirty="0"/>
              <a:t>串讲第四段：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FD238-A542-4BBF-98EE-F3CA840B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466080"/>
          </a:xfrm>
        </p:spPr>
        <p:txBody>
          <a:bodyPr>
            <a:normAutofit/>
          </a:bodyPr>
          <a:lstStyle/>
          <a:p>
            <a:r>
              <a:rPr lang="zh-CN" altLang="en-US" dirty="0"/>
              <a:t>迫使：</a:t>
            </a:r>
            <a:r>
              <a:rPr lang="en-US" altLang="zh-CN" dirty="0"/>
              <a:t>==</a:t>
            </a:r>
            <a:r>
              <a:rPr lang="zh-CN" altLang="en-US" dirty="0"/>
              <a:t>强迫</a:t>
            </a:r>
            <a:endParaRPr lang="en-US" altLang="zh-CN" dirty="0"/>
          </a:p>
          <a:p>
            <a:r>
              <a:rPr lang="zh-CN" altLang="en-US" dirty="0"/>
              <a:t>适应：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适应社会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生活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环境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提醒：</a:t>
            </a:r>
            <a:r>
              <a:rPr lang="en-US" altLang="zh-CN" dirty="0"/>
              <a:t>+</a:t>
            </a:r>
            <a:r>
              <a:rPr lang="zh-CN" altLang="en-US" dirty="0"/>
              <a:t>人</a:t>
            </a:r>
            <a:r>
              <a:rPr lang="en-US" altLang="zh-CN" dirty="0"/>
              <a:t>+</a:t>
            </a:r>
            <a:r>
              <a:rPr lang="zh-CN" altLang="en-US" dirty="0"/>
              <a:t>动词</a:t>
            </a:r>
            <a:r>
              <a:rPr lang="en-US" altLang="zh-CN" dirty="0"/>
              <a:t>+</a:t>
            </a:r>
            <a:r>
              <a:rPr lang="zh-CN" altLang="en-US" dirty="0"/>
              <a:t>事情</a:t>
            </a:r>
            <a:endParaRPr lang="en-US" altLang="zh-CN" dirty="0"/>
          </a:p>
          <a:p>
            <a:r>
              <a:rPr lang="zh-CN" altLang="en-US" dirty="0"/>
              <a:t>还不快</a:t>
            </a:r>
            <a:r>
              <a:rPr lang="en-US" altLang="zh-CN" dirty="0"/>
              <a:t>~~~</a:t>
            </a:r>
            <a:r>
              <a:rPr lang="zh-CN" altLang="en-US" dirty="0"/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还不快跑！还不快走！还不快问问她能不能参加生日聚会！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敏感：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敏感的孩子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皮肤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性格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极不情愿：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极不乐观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擅长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高兴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口吃</a:t>
            </a:r>
            <a:endParaRPr lang="en-US" altLang="zh-CN" dirty="0"/>
          </a:p>
          <a:p>
            <a:r>
              <a:rPr lang="zh-CN" altLang="en-US" dirty="0"/>
              <a:t>不知所措</a:t>
            </a:r>
            <a:endParaRPr lang="en-US" altLang="zh-CN" dirty="0"/>
          </a:p>
          <a:p>
            <a:r>
              <a:rPr lang="zh-CN" altLang="en-US" dirty="0"/>
              <a:t>毫无道理：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毫无经验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准备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喜悦之情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为难之色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62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A9CD5-5F8F-433B-913C-5D4A89E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61D16-77A0-4CC3-AC36-B2D69B5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9559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心理学家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警告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倾向于</a:t>
            </a:r>
            <a:r>
              <a:rPr lang="en-US" altLang="zh-CN" dirty="0"/>
              <a:t>~~~</a:t>
            </a:r>
          </a:p>
          <a:p>
            <a:endParaRPr lang="en-US" altLang="zh-CN" dirty="0"/>
          </a:p>
          <a:p>
            <a:r>
              <a:rPr lang="zh-CN" altLang="en-US" dirty="0"/>
              <a:t>干涉：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干涉孩子的选择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别人的事情。不要干涉孩子的婚姻。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说法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要是</a:t>
            </a:r>
            <a:r>
              <a:rPr lang="en-US" altLang="zh-CN" dirty="0"/>
              <a:t>~~~</a:t>
            </a:r>
            <a:r>
              <a:rPr lang="zh-CN" altLang="en-US" dirty="0"/>
              <a:t>就</a:t>
            </a:r>
            <a:r>
              <a:rPr lang="en-US" altLang="zh-CN" dirty="0"/>
              <a:t>~~~</a:t>
            </a:r>
            <a:r>
              <a:rPr lang="zh-CN" altLang="en-US" dirty="0"/>
              <a:t>：口语句式。</a:t>
            </a:r>
            <a:r>
              <a:rPr lang="en-US" altLang="zh-CN" dirty="0"/>
              <a:t>==</a:t>
            </a:r>
            <a:r>
              <a:rPr lang="zh-CN" altLang="en-US" dirty="0"/>
              <a:t>如果</a:t>
            </a:r>
            <a:r>
              <a:rPr lang="en-US" altLang="zh-CN" dirty="0"/>
              <a:t>~~</a:t>
            </a:r>
            <a:r>
              <a:rPr lang="zh-CN" altLang="en-US" dirty="0"/>
              <a:t>就</a:t>
            </a:r>
            <a:r>
              <a:rPr lang="en-US" altLang="zh-CN" dirty="0"/>
              <a:t>~~~</a:t>
            </a:r>
          </a:p>
          <a:p>
            <a:endParaRPr lang="zh-CN" altLang="en-US" dirty="0"/>
          </a:p>
          <a:p>
            <a:r>
              <a:rPr lang="zh-CN" altLang="en-US" dirty="0"/>
              <a:t>出色：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出色的运动员、出色地完成任务、表现很出色</a:t>
            </a:r>
          </a:p>
        </p:txBody>
      </p:sp>
    </p:spTree>
    <p:extLst>
      <p:ext uri="{BB962C8B-B14F-4D97-AF65-F5344CB8AC3E}">
        <p14:creationId xmlns:p14="http://schemas.microsoft.com/office/powerpoint/2010/main" val="365569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0B8743A-C2BD-4138-B20D-E46E29EFBB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过去左撇子需要迫使自己适应习惯使用右手的世界，现在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5F4BF-9B9B-40CA-8275-707E69AE22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再也不必强迫自己去适应了。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65494-C4B1-42CA-AF6A-FC170E07FAA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357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左撇子仍然会感到各种不方便。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06A08B-178E-49AA-816F-3A8FA10461F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强迫孩子使用右手会造成孩子的心理紧张。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8557CD-5464-41CD-BB56-2F6F67D741E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心理学家倾向于家长不干涉左撇子子女的选择。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E94B3-6A5E-4E90-8E81-DDB699F5322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BCB454-BD22-43FB-BCCF-7D6CB52F2F9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21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8971F7-38CC-480A-9AEC-7292EE4E6BC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A4FD91-2B3D-4DB0-B2C4-F4948966584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E7A9E3-B703-4B91-B6C9-F8F1904B27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1B163F-81AF-4DFB-8E27-0D2FCFBB86C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072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左撇子总是特别优秀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D39DCA-3118-4EF0-8C9D-82C6BF1E4C33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55EE25-1B43-4980-A680-CA592BF259D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438400" y="5643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左撇子比使用右手的人更出色。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B16D3DB-C3B1-4315-A458-F5DE8940B86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707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DFA569-787E-4488-B246-362F009BAAEE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CC7391D-829D-4F8F-9B74-AD14E09B465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F16E096-4DD6-4FF4-A2C3-6C48DF3A1CD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9B62634-8FA4-4BA3-927C-5D0918FCDDD6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10C4E19A-2675-437F-97C9-CBDAF72E07E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162A3-9B0B-40DF-8652-7F1A288ADE50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98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2AC8-D503-4173-AF60-5F2D1AFB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诸多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D4325-3D83-40AE-A4B6-95DAB97F1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形容词，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很多，书面语。一般只做定语，可以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“的”，不能用“不”否定，也不受程度副词修饰。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、虽然左撇子仍然感到诸多不便，‌‌但是不管他喜欢与否，‌‌他再也不必迫使自己去适应这个习惯使用右手的世界了。</a:t>
            </a:r>
            <a:endParaRPr lang="en-US" altLang="zh-CN" dirty="0"/>
          </a:p>
          <a:p>
            <a:r>
              <a:rPr lang="zh-CN" altLang="en-US" dirty="0"/>
              <a:t>‌‌</a:t>
            </a:r>
            <a:r>
              <a:rPr lang="en-US" altLang="zh-CN" dirty="0"/>
              <a:t>2</a:t>
            </a:r>
            <a:r>
              <a:rPr lang="zh-CN" altLang="en-US" dirty="0"/>
              <a:t>、施工给居民们带来了诸多不便‌。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、他对于自己的过失，‌‌找了诸多的借口。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、‌‌尽管改革遇到了诸多障碍，‌‌但是还是要进行下去。</a:t>
            </a:r>
            <a:endParaRPr lang="en-US" altLang="zh-CN" dirty="0"/>
          </a:p>
          <a:p>
            <a:r>
              <a:rPr lang="zh-CN" altLang="en-US" dirty="0"/>
              <a:t>‌‌</a:t>
            </a:r>
          </a:p>
        </p:txBody>
      </p:sp>
    </p:spTree>
    <p:extLst>
      <p:ext uri="{BB962C8B-B14F-4D97-AF65-F5344CB8AC3E}">
        <p14:creationId xmlns:p14="http://schemas.microsoft.com/office/powerpoint/2010/main" val="298703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D2C96-AC71-4B3D-B031-32CEB67F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4 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与否，</a:t>
            </a:r>
            <a:r>
              <a:rPr lang="en-US" altLang="zh-CN" dirty="0"/>
              <a:t>~~~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842F-B318-41D3-B48B-AB2D21AD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书面语结构，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“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或者不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”，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多为双音节的动词或者形容词。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、虽然左撇子仍然感到诸多不便，‌‌但是，‌‌不管他喜欢与否，‌‌他再也不必迫使自己去适应这个习惯使用右手的世界了。‌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、博士论文通过与否，取决于论文中是否有开创性的观点。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、‌‌明天的比赛取胜与否，‌‌队员们的配合是关键‌。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、这些装修材料都是目前最流行的，‌‌美观与否，那要看个人的感觉了‌。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1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808AE-F3AF-4FFA-9AA5-12BF04FD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课前讨论</a:t>
            </a:r>
            <a:r>
              <a:rPr lang="zh-CN" altLang="en-US" dirty="0">
                <a:sym typeface="Wingdings" panose="05000000000000000000" pitchFamily="2" charset="2"/>
              </a:rPr>
              <a:t>（弹幕）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83825-5019-467A-9C16-99747831F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你或者你的朋友中有没有左撇子？有什么好玩儿的事？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左撇子在生活中会有哪些便利或者不便利？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有哪些著名的左撇子？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8F9125D-68A1-4BE5-80EC-70C5D16A2A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0" y="209753"/>
            <a:ext cx="4158948" cy="3476842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EAF4C1-194F-4522-B3AF-B61B83CF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76" y="3196767"/>
            <a:ext cx="5181600" cy="36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E4118-935C-4E69-B584-394F343D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5</a:t>
            </a:r>
            <a:r>
              <a:rPr lang="zh-CN" altLang="en-US" dirty="0"/>
              <a:t>：再也不</a:t>
            </a:r>
            <a:r>
              <a:rPr lang="en-US" altLang="zh-CN" dirty="0"/>
              <a:t>/</a:t>
            </a:r>
            <a:r>
              <a:rPr lang="zh-CN" altLang="en-US" dirty="0"/>
              <a:t>没有</a:t>
            </a:r>
            <a:r>
              <a:rPr lang="en-US" altLang="zh-CN" dirty="0"/>
              <a:t>~~~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AC9F7-7F26-47BB-A72F-C2D2CC13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某种情况不再出现了。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、他再也不必迫使自己去适应这个习惯使用右手的世界了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、‌‌我以后再也不迟到了。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、他出国以后，‌‌再也没有跟朋友联系过‌。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、写完这个报告我就好好休息一段时间，再也不熬夜工作了。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、分手以后，她再也没有见过他。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、他说再也没有能比得上她的了。‌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9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F258-B041-4807-A143-59D7EAAC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F1FDA-0AD0-4AE0-A66D-888AB7E2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P83-84</a:t>
            </a:r>
            <a:r>
              <a:rPr lang="zh-CN" altLang="en-US" dirty="0"/>
              <a:t>，语言点练习一、二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认真复习生词</a:t>
            </a:r>
            <a:r>
              <a:rPr lang="en-US" altLang="zh-CN" dirty="0"/>
              <a:t>1-32</a:t>
            </a:r>
            <a:r>
              <a:rPr lang="zh-CN" altLang="en-US" dirty="0"/>
              <a:t>，准备听写</a:t>
            </a:r>
          </a:p>
        </p:txBody>
      </p:sp>
    </p:spTree>
    <p:extLst>
      <p:ext uri="{BB962C8B-B14F-4D97-AF65-F5344CB8AC3E}">
        <p14:creationId xmlns:p14="http://schemas.microsoft.com/office/powerpoint/2010/main" val="40053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C344-DC53-421B-8FEC-466798AA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第一部分生词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81331-93BE-48EF-BC4A-D338A667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左撇子：左利手。更习惯用左手的人。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天生：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这孩子天生聪明。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众人都说这年轻的小夫妻俩是天生的一对。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2092F-4AAF-479B-AF35-A12413BD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C31E4-D52B-44AA-8E78-18D298EA7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门柄</a:t>
            </a:r>
            <a:endParaRPr lang="en-US" altLang="zh-CN" dirty="0"/>
          </a:p>
          <a:p>
            <a:r>
              <a:rPr lang="zh-CN" altLang="en-US" dirty="0"/>
              <a:t>拉链</a:t>
            </a:r>
            <a:endParaRPr lang="en-US" altLang="zh-CN" dirty="0"/>
          </a:p>
          <a:p>
            <a:r>
              <a:rPr lang="zh-CN" altLang="en-US" dirty="0"/>
              <a:t>纽扣</a:t>
            </a:r>
            <a:endParaRPr lang="en-US" altLang="zh-CN" dirty="0"/>
          </a:p>
          <a:p>
            <a:r>
              <a:rPr lang="zh-CN" altLang="en-US" dirty="0"/>
              <a:t>扳</a:t>
            </a:r>
            <a:endParaRPr lang="en-US" altLang="zh-CN" dirty="0"/>
          </a:p>
          <a:p>
            <a:r>
              <a:rPr lang="zh-CN" altLang="en-US" dirty="0"/>
              <a:t>排挡</a:t>
            </a:r>
            <a:endParaRPr lang="en-US" altLang="zh-CN" dirty="0"/>
          </a:p>
          <a:p>
            <a:r>
              <a:rPr lang="zh-CN" altLang="en-US" dirty="0"/>
              <a:t>剪刀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58F5F-96ED-425F-B058-718AB829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23" y="34532"/>
            <a:ext cx="2890886" cy="2979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FE52ED-A64F-4C78-9F2A-19E36FFF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294064"/>
            <a:ext cx="2705100" cy="20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F91D0C-1D8C-4A03-B2FC-22F59742B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8" y="128195"/>
            <a:ext cx="3200402" cy="3124985"/>
          </a:xfrm>
          <a:prstGeom prst="rect">
            <a:avLst/>
          </a:prstGeom>
        </p:spPr>
      </p:pic>
      <p:pic>
        <p:nvPicPr>
          <p:cNvPr id="1026" name="Picture 2">
            <a:hlinkClick r:id="rId5"/>
            <a:extLst>
              <a:ext uri="{FF2B5EF4-FFF2-40B4-BE49-F238E27FC236}">
                <a16:creationId xmlns:a16="http://schemas.microsoft.com/office/drawing/2014/main" id="{6B250B27-AD1E-4244-B8CD-719A12BB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21" y="3428999"/>
            <a:ext cx="2369664" cy="24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5BEE89-517F-4930-A812-44DCA17E9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94" y="3253180"/>
            <a:ext cx="2976055" cy="33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3B5F-4059-4F83-8289-F558CD56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0223D-4F48-4F18-8145-CBB84014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5285"/>
            <a:ext cx="11086707" cy="641274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诸如此类：</a:t>
            </a:r>
            <a:r>
              <a:rPr lang="en-US" altLang="zh-CN" dirty="0"/>
              <a:t>~~~~</a:t>
            </a:r>
            <a:r>
              <a:rPr lang="zh-CN" altLang="en-US" dirty="0"/>
              <a:t>，诸如此类。</a:t>
            </a:r>
            <a:endParaRPr lang="en-US" altLang="zh-CN" dirty="0"/>
          </a:p>
          <a:p>
            <a:r>
              <a:rPr lang="en-US" altLang="zh-CN" dirty="0"/>
              <a:t>                  ~~~~</a:t>
            </a:r>
            <a:r>
              <a:rPr lang="zh-CN" altLang="en-US" dirty="0"/>
              <a:t>，诸如此类的</a:t>
            </a:r>
            <a:r>
              <a:rPr lang="en-US" altLang="zh-CN" dirty="0"/>
              <a:t>~~~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吃力：</a:t>
            </a:r>
            <a:r>
              <a:rPr lang="en-US" altLang="zh-CN" dirty="0"/>
              <a:t>==</a:t>
            </a:r>
            <a:r>
              <a:rPr lang="zh-CN" altLang="en-US" dirty="0"/>
              <a:t>费力。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年龄大了，学外语很吃力。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  平时缺少锻炼，爬山时很吃力。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微不足道：微：小。不足：不值得。道：提起，说起。</a:t>
            </a:r>
            <a:endParaRPr lang="en-US" altLang="zh-CN" dirty="0"/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跟这些贵重礼物相比，我的小礼物显得微不足道。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这是微不足道的小事，您不必反复道谢。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人的能力微不足道，但大家的努力汇聚在一起就是伟大的力量。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  </a:t>
            </a:r>
            <a:r>
              <a:rPr lang="zh-CN" altLang="en-US" dirty="0"/>
              <a:t>附：另外增加。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信中附了一张照片。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论文后面附上了参考文献。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邮件结尾又附了一句话，让他务必尽快回复。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 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4C1D-E5A8-40F5-88BF-B08CD64A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4F7E-3BAC-4628-BDA1-7A1851F1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889"/>
            <a:ext cx="10515600" cy="556422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可观：数目多，程度高，值得一看。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他为了去探险，花了一笔可观的钱。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李院长在任职期间取得了可观的成绩。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中医中药在防治疾病中获得了可观的效果。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/>
              <a:t>厂商：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国内外多家著名厂商参加了这次新产品展览会。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厂商委托一家当地的维修站负责售后服务。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经销商从厂商那里拿货的价格远低于销售价。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+mn-ea"/>
              </a:rPr>
              <a:t>譬如：</a:t>
            </a:r>
            <a:r>
              <a:rPr lang="en-US" altLang="zh-CN" dirty="0">
                <a:latin typeface="+mn-ea"/>
              </a:rPr>
              <a:t>==</a:t>
            </a:r>
            <a:r>
              <a:rPr lang="zh-CN" altLang="en-US" dirty="0">
                <a:latin typeface="+mn-ea"/>
              </a:rPr>
              <a:t>比如，比方说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南方人北方人生活习惯不同，譬如，南方人喜米饭，北方人离不开面食。</a:t>
            </a:r>
          </a:p>
        </p:txBody>
      </p:sp>
    </p:spTree>
    <p:extLst>
      <p:ext uri="{BB962C8B-B14F-4D97-AF65-F5344CB8AC3E}">
        <p14:creationId xmlns:p14="http://schemas.microsoft.com/office/powerpoint/2010/main" val="20449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14265-D9B7-4D30-8522-34E702B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FDD91-9510-496C-9313-0EA3DC6F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194"/>
            <a:ext cx="10515600" cy="56867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一度：有过一次或者一阵子。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他一度十分伤心。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他俩一度是恋人，后来分手了。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我一度不相信中药，直到亲眼见到了治愈的病人才相信中药的确有奇效。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+mn-ea"/>
              </a:rPr>
              <a:t>器械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：手术器械、施工器械、新器械、锻炼器械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+mn-ea"/>
              </a:rPr>
              <a:t>颇：很，相当地（书面语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读了这篇文章，他感触颇深。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目睹了改革开放的变化，他颇受震动。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对潘教授的说法，很多学者颇不以为然。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手术持续八个小时，术后效果颇佳。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6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478FF-50F1-4CC3-86B7-A977E230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972A0-D752-4C92-9FCA-DE13841C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/>
          <a:lstStyle/>
          <a:p>
            <a:r>
              <a:rPr lang="zh-CN" altLang="en-US" dirty="0"/>
              <a:t>步枪</a:t>
            </a:r>
            <a:endParaRPr lang="en-US" altLang="zh-CN" dirty="0"/>
          </a:p>
          <a:p>
            <a:r>
              <a:rPr lang="zh-CN" altLang="en-US" dirty="0"/>
              <a:t>垒球</a:t>
            </a:r>
            <a:endParaRPr lang="en-US" altLang="zh-CN" dirty="0"/>
          </a:p>
          <a:p>
            <a:r>
              <a:rPr lang="zh-CN" altLang="en-US" dirty="0"/>
              <a:t>鱼竿</a:t>
            </a:r>
            <a:endParaRPr lang="en-US" altLang="zh-CN" dirty="0"/>
          </a:p>
          <a:p>
            <a:r>
              <a:rPr lang="zh-CN" altLang="en-US" dirty="0"/>
              <a:t>镰刀</a:t>
            </a:r>
            <a:endParaRPr lang="en-US" altLang="zh-CN" dirty="0"/>
          </a:p>
          <a:p>
            <a:r>
              <a:rPr lang="zh-CN" altLang="en-US" dirty="0"/>
              <a:t>冰箱</a:t>
            </a:r>
            <a:endParaRPr lang="en-US" altLang="zh-CN" dirty="0"/>
          </a:p>
          <a:p>
            <a:r>
              <a:rPr lang="zh-CN" altLang="en-US" dirty="0"/>
              <a:t>萨克斯管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4E79C03A-DA27-47DD-849E-EEEFFEF24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62" y="322513"/>
            <a:ext cx="3619303" cy="293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D7142F-FC62-44A7-9024-BA0838F64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85" y="498148"/>
            <a:ext cx="4271652" cy="3111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1C8D5C-7255-4F45-89EC-C397D70DF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01" y="2593746"/>
            <a:ext cx="3367398" cy="34158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C2CB58-8F72-4EDB-B02D-E1B2DDE68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99" y="3786793"/>
            <a:ext cx="3639401" cy="27060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EDED54-85F2-426C-B8FC-406FF4782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3854"/>
            <a:ext cx="4258675" cy="32006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026E7A-3C42-40AE-839F-FCB2573E7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48" y="4063854"/>
            <a:ext cx="2061443" cy="27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" val="4.0"/>
  <p:tag name="PROBLEMSCORE_HALF" val="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2355</Words>
  <Application>Microsoft Office PowerPoint</Application>
  <PresentationFormat>宽屏</PresentationFormat>
  <Paragraphs>316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Microsoft Yahei</vt:lpstr>
      <vt:lpstr>等线</vt:lpstr>
      <vt:lpstr>等线 Light</vt:lpstr>
      <vt:lpstr>仿宋</vt:lpstr>
      <vt:lpstr>Arial</vt:lpstr>
      <vt:lpstr>Wingdings</vt:lpstr>
      <vt:lpstr>Office 主题​​</vt:lpstr>
      <vt:lpstr>中高级汉语 第五课 左撇子-1</vt:lpstr>
      <vt:lpstr>复习</vt:lpstr>
      <vt:lpstr>课前讨论（弹幕）</vt:lpstr>
      <vt:lpstr>第一部分生词1</vt:lpstr>
      <vt:lpstr> </vt:lpstr>
      <vt:lpstr> </vt:lpstr>
      <vt:lpstr> </vt:lpstr>
      <vt:lpstr> </vt:lpstr>
      <vt:lpstr> </vt:lpstr>
      <vt:lpstr>  </vt:lpstr>
      <vt:lpstr> </vt:lpstr>
      <vt:lpstr> </vt:lpstr>
      <vt:lpstr>阅读课文第一部分（1-4段），6分钟，回答：</vt:lpstr>
      <vt:lpstr>课文串讲第一段</vt:lpstr>
      <vt:lpstr>往往、常常的区别： </vt:lpstr>
      <vt:lpstr>忽视、轻视的区别：</vt:lpstr>
      <vt:lpstr>PowerPoint 演示文稿</vt:lpstr>
      <vt:lpstr>语言点1    诸如此类    P81</vt:lpstr>
      <vt:lpstr>串讲第二段</vt:lpstr>
      <vt:lpstr>PowerPoint 演示文稿</vt:lpstr>
      <vt:lpstr>串讲第三段：</vt:lpstr>
      <vt:lpstr>普遍、普通、普及</vt:lpstr>
      <vt:lpstr>语言点2：一度</vt:lpstr>
      <vt:lpstr>PowerPoint 演示文稿</vt:lpstr>
      <vt:lpstr>串讲第四段：</vt:lpstr>
      <vt:lpstr> </vt:lpstr>
      <vt:lpstr>PowerPoint 演示文稿</vt:lpstr>
      <vt:lpstr>语言点3： 诸多</vt:lpstr>
      <vt:lpstr>语言点4 ：A与否，~~~</vt:lpstr>
      <vt:lpstr>语言点5：再也不/没有~~~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中高级汉语 第五课 左撇子-1</dc:title>
  <dc:creator>Du lingling</dc:creator>
  <cp:lastModifiedBy>Administrator</cp:lastModifiedBy>
  <cp:revision>36</cp:revision>
  <dcterms:created xsi:type="dcterms:W3CDTF">2020-04-20T16:20:08Z</dcterms:created>
  <dcterms:modified xsi:type="dcterms:W3CDTF">2020-12-03T08:51:12Z</dcterms:modified>
</cp:coreProperties>
</file>