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2" r:id="rId4"/>
    <p:sldId id="291" r:id="rId5"/>
    <p:sldId id="288" r:id="rId6"/>
    <p:sldId id="289" r:id="rId7"/>
    <p:sldId id="290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84" r:id="rId24"/>
    <p:sldId id="285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1" r:id="rId33"/>
    <p:sldId id="280" r:id="rId34"/>
    <p:sldId id="282" r:id="rId35"/>
    <p:sldId id="283" r:id="rId36"/>
    <p:sldId id="287" r:id="rId37"/>
    <p:sldId id="286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D123F-6C3E-4842-B729-49791331B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361E4D-9ECB-4827-99BE-BCE5EA6DA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07C87-EF50-4771-B3FB-64AA4D0D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994-8239-4DDA-AAB9-1416DF73C6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25281-FE1A-4C4E-8E75-CAFBCF5B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FEA6F-F2F8-4A4A-8DF7-B2446709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B7AC-491C-4A7D-8286-2CAF24E26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7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48D8B-EDBF-4E87-92DA-8E5C906A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3B5643-489E-4F68-80FB-42D8EC6F0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07842-5264-4288-AB3D-268B95F2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994-8239-4DDA-AAB9-1416DF73C6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FBF61-8D62-4F1D-9BAD-26D1F5AD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E5A02E-E407-4435-9BAF-B138F290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B7AC-491C-4A7D-8286-2CAF24E26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9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FECA0B-6AF8-45F4-B934-59FBF482F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E9A353-AD4F-4FA1-A134-FA7F41B5A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3F2B9-6830-410E-9FF2-CC581C6D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994-8239-4DDA-AAB9-1416DF73C6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886CF-543D-469B-8BB0-877ABDE2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74ECD-1CF7-41AC-8B47-2EDED0DF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B7AC-491C-4A7D-8286-2CAF24E26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1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DE4B9-ACD9-4468-9F87-8E2581C2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68367-C405-45AA-82F3-5B5AF7F4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8C919-6526-4ECD-98CD-C39EAB2F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994-8239-4DDA-AAB9-1416DF73C6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905F0-4FEC-4DCC-A46F-7E73AE8A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AF3D0-FCB0-429A-8CC6-B624A88A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B7AC-491C-4A7D-8286-2CAF24E26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79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0CC7F-4E62-488C-80A5-91BBE1D4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24945-54E7-4DCD-8B95-A41357271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90AFC-276E-4814-9520-37E04D71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994-8239-4DDA-AAB9-1416DF73C6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367F1-0831-41D6-95A7-99BB4E04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AAB24-202F-431F-8CA7-E57C524E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B7AC-491C-4A7D-8286-2CAF24E26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6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7959E-0D79-467E-A14A-5C59B585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CC603-DBD8-478E-BA47-575538FB3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EA869F-70AC-4B40-9434-C855B58C9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8C551A-5790-4B3E-BC2F-3AF0719E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994-8239-4DDA-AAB9-1416DF73C6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377E9-4954-4773-8005-D200AEF4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94EF8-55CA-4DAD-8286-65036892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B7AC-491C-4A7D-8286-2CAF24E26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4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F9DEA-2136-4D0A-946A-7BB79C25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CE4829-F867-42BC-B3E5-409E8F630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8C82EB-3FAC-45B2-90FA-7EAD37B14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AB9539-84A6-4DC9-82B9-AEABA7130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DF391D-6DB2-4745-93CC-877F306A4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912B28-D9B4-41F2-B6BC-63348967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994-8239-4DDA-AAB9-1416DF73C6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BF5A9E-9128-4C95-AE80-03D40D2B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042AEC-60E8-488E-830A-9FFC57A1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B7AC-491C-4A7D-8286-2CAF24E26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1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8AD4C-1FA6-42DA-9F0C-C49DC21F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4A054A-6569-4139-934C-99BC54A7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994-8239-4DDA-AAB9-1416DF73C6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33ED14-6822-4BDE-A054-B343D38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99A7DD-1A18-40EA-BABC-9A4CB16F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B7AC-491C-4A7D-8286-2CAF24E26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32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7F8769-7C55-4B9D-821A-0723C108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994-8239-4DDA-AAB9-1416DF73C6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5DCC1E-C155-4E0F-82B4-E7FECA9C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378015-954C-4FB4-86B7-EAFEED12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B7AC-491C-4A7D-8286-2CAF24E26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49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0A7B7-2E21-4501-8CF6-9BF4D3D8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C63EC-67EE-416E-9462-FDDD0B6E1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F13D53-2C86-4011-AEFA-6153F6AC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9689EF-E423-4201-8F9C-55C89C8C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994-8239-4DDA-AAB9-1416DF73C6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241F0-CEA4-4D18-92F0-28D120EA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89BAC4-D50E-49E5-84B6-5C54B4A5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B7AC-491C-4A7D-8286-2CAF24E26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3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55368-6585-4A4C-A632-F44E1362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31D097-EFA1-4D8E-B0D2-EC95C8974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401F81-7A29-4B9A-A81D-EF464B857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D4A897-B8A5-4A6D-88B8-10D4252F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994-8239-4DDA-AAB9-1416DF73C6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C09F6A-7B2F-4C2E-A175-FBA46BF2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D851D-F8EE-495A-8A72-0DCFAC39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B7AC-491C-4A7D-8286-2CAF24E26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5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684813-52B3-4A0F-9085-3CC8CBD5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F12542-C43B-48F9-95AB-54F80113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3DB94-25E7-4C73-BBB6-F990DEF3F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F4994-8239-4DDA-AAB9-1416DF73C66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E571D-8FA0-4E0F-9B5D-845F1ECD3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69399-0937-4F12-9240-E9FC284CF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EB7AC-491C-4A7D-8286-2CAF24E26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78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2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2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2.tmp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2.tmp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A195F-AA1A-46E6-9398-5C3673856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中高级汉语 第五课 左撇子</a:t>
            </a:r>
            <a:r>
              <a:rPr lang="en-US" altLang="zh-CN"/>
              <a:t>-2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A9BA9-E02E-4689-AB06-D918D3B91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博雅汉语中级冲刺篇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4" name="内容占位符 7">
            <a:extLst>
              <a:ext uri="{FF2B5EF4-FFF2-40B4-BE49-F238E27FC236}">
                <a16:creationId xmlns:a16="http://schemas.microsoft.com/office/drawing/2014/main" id="{52A059AF-9B08-4647-B41A-967C1B878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8" y="3874286"/>
            <a:ext cx="3770722" cy="276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6C812-5A01-4B67-9F1D-DEE983B3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63FD0-FF00-4B50-BC81-9904085A7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61914"/>
            <a:ext cx="10803903" cy="603096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邪恶：</a:t>
            </a:r>
            <a:r>
              <a:rPr lang="en-US" altLang="zh-CN" dirty="0"/>
              <a:t>——</a:t>
            </a:r>
            <a:r>
              <a:rPr lang="zh-CN" altLang="en-US" dirty="0"/>
              <a:t>善良</a:t>
            </a:r>
            <a:endParaRPr lang="en-US" altLang="zh-CN" dirty="0"/>
          </a:p>
          <a:p>
            <a:r>
              <a:rPr lang="zh-CN" altLang="en-US" dirty="0"/>
              <a:t>   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邪恶势力。邪恶的想法。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警察以迅雷不及掩耳之势打掉了那股邪恶的势力。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/>
              <a:t>欲念：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他有一种迫切的欲念，想了解对方的想法。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/>
              <a:t>笨拙：</a:t>
            </a:r>
            <a:r>
              <a:rPr lang="en-US" altLang="zh-CN" dirty="0"/>
              <a:t>——</a:t>
            </a:r>
            <a:r>
              <a:rPr lang="zh-CN" altLang="en-US" dirty="0"/>
              <a:t>灵活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第一次滑冰，动作笨拙极了。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孩子的画，笔法笨拙，但是感情真挚。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/>
              <a:t>老练：</a:t>
            </a:r>
            <a:r>
              <a:rPr lang="en-US" altLang="zh-CN" dirty="0"/>
              <a:t>——</a:t>
            </a:r>
            <a:r>
              <a:rPr lang="zh-CN" altLang="en-US" dirty="0"/>
              <a:t>生疏</a:t>
            </a:r>
            <a:endParaRPr lang="en-US" altLang="zh-CN" dirty="0"/>
          </a:p>
          <a:p>
            <a:r>
              <a:rPr lang="zh-CN" altLang="en-US" dirty="0"/>
              <a:t>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哥哥跟人打交道特别老练。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他刚接手业务，显得不太老练。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/>
              <a:t>名声扫地：</a:t>
            </a:r>
            <a:endParaRPr lang="en-US" altLang="zh-CN" dirty="0"/>
          </a:p>
          <a:p>
            <a:r>
              <a:rPr lang="zh-CN" altLang="en-US" dirty="0"/>
              <a:t>倒霉：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真倒霉，自行车坏了。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我发现每次遇到你我都倒大霉。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/>
              <a:t>算命：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每次出远门前，他都要找人算命。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 春节奶奶去庙里烧香，给家里每一个人都算了一命。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/>
              <a:t>占卜：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八卦是一种占卜的形式。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79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394EA-8B6E-4E77-8037-AA1F0C93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FD16B-037E-440C-854F-A3C9C096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7" y="518474"/>
            <a:ext cx="11406433" cy="61462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肌肉：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肌肉发达，锻炼肌肉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征服：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在历史上，游牧民族曾经征服过这个地区。（使用武力使对方屈服）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 登山队员征服了世界屋脊珠穆朗玛峰。（用力制服，取胜）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 她的音乐征服了听众，音乐厅内响起了经久不息的掌声。（使人信服）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/>
              <a:t>宝剑：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一口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把宝剑。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/>
              <a:t>顺当：</a:t>
            </a:r>
            <a:r>
              <a:rPr lang="en-US" altLang="zh-CN" dirty="0"/>
              <a:t>==</a:t>
            </a:r>
            <a:r>
              <a:rPr lang="zh-CN" altLang="en-US" dirty="0"/>
              <a:t>顺利、通顺。（口语）</a:t>
            </a:r>
            <a:endParaRPr lang="en-US" altLang="zh-CN" dirty="0"/>
          </a:p>
          <a:p>
            <a:r>
              <a:rPr lang="zh-CN" altLang="en-US" dirty="0"/>
              <a:t>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事情办的不顺当。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祝你顺顺当当通过考试。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这篇文章中有几句话写得不太顺当。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/>
              <a:t>来临：</a:t>
            </a:r>
            <a:r>
              <a:rPr lang="en-US" altLang="zh-CN" dirty="0"/>
              <a:t>==</a:t>
            </a:r>
            <a:r>
              <a:rPr lang="zh-CN" altLang="en-US" dirty="0"/>
              <a:t>来到、到来。</a:t>
            </a:r>
            <a:endParaRPr lang="en-US" altLang="zh-CN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每当秋天来临，湖边在银杏树就变成金黄色。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期末考试即将来临。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这一个预言中的日子真的来临了！</a:t>
            </a:r>
          </a:p>
        </p:txBody>
      </p:sp>
    </p:spTree>
    <p:extLst>
      <p:ext uri="{BB962C8B-B14F-4D97-AF65-F5344CB8AC3E}">
        <p14:creationId xmlns:p14="http://schemas.microsoft.com/office/powerpoint/2010/main" val="218241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F279A-ADB2-4E6E-B3E6-7DC55FD7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课文串讲：第</a:t>
            </a:r>
            <a:r>
              <a:rPr lang="en-US" altLang="zh-CN" dirty="0"/>
              <a:t>5</a:t>
            </a:r>
            <a:r>
              <a:rPr lang="zh-CN" altLang="en-US" dirty="0"/>
              <a:t>段：左撇子是不是遗传的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E60DA-566D-4538-89E4-01456D7C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还是</a:t>
            </a:r>
            <a:r>
              <a:rPr lang="en-US" altLang="zh-CN" dirty="0"/>
              <a:t>B</a:t>
            </a:r>
            <a:r>
              <a:rPr lang="zh-CN" altLang="en-US" dirty="0"/>
              <a:t>，至今尚无定论。</a:t>
            </a:r>
            <a:endParaRPr lang="en-US" altLang="zh-CN" dirty="0"/>
          </a:p>
          <a:p>
            <a:r>
              <a:rPr lang="zh-CN" altLang="en-US" dirty="0"/>
              <a:t>并不仅限于</a:t>
            </a:r>
            <a:r>
              <a:rPr lang="en-US" altLang="zh-CN" dirty="0"/>
              <a:t>~~~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37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1C699-AF5A-4108-9866-573234A7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段：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32D9C-581C-479B-9CA8-F039EF9E0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婴孩儿</a:t>
            </a:r>
            <a:endParaRPr lang="en-US" altLang="zh-CN" dirty="0"/>
          </a:p>
          <a:p>
            <a:r>
              <a:rPr lang="zh-CN" altLang="en-US" dirty="0"/>
              <a:t>运用自如</a:t>
            </a:r>
            <a:endParaRPr lang="en-US" altLang="zh-CN" dirty="0"/>
          </a:p>
          <a:p>
            <a:r>
              <a:rPr lang="zh-CN" altLang="en-US" dirty="0"/>
              <a:t>通常</a:t>
            </a:r>
            <a:endParaRPr lang="en-US" altLang="zh-CN" dirty="0"/>
          </a:p>
          <a:p>
            <a:r>
              <a:rPr lang="zh-CN" altLang="en-US" dirty="0"/>
              <a:t>倾向：表现倾向。有一种倾向。出现一种倾向。</a:t>
            </a:r>
            <a:endParaRPr lang="en-US" altLang="zh-CN" dirty="0"/>
          </a:p>
          <a:p>
            <a:r>
              <a:rPr lang="zh-CN" altLang="en-US" dirty="0"/>
              <a:t>定型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30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D88D222-E03D-4D2A-A88A-00826B6BB24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关于婴孩儿使用左手还是右手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——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C54B70-7E1D-4D25-BF4A-347004DA1BB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婴儿左右手都能运用自如。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045E8C-6649-4401-AC37-8BCF70656C5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一岁之后表现出使用左手还是右手的倾向。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B64125-5E05-4A09-8500-5A3A7A7D77E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七岁前不知道是不是左撇子。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A5393B-A274-4177-BE10-42280BD4B61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一出生就定型了。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FE9F8F4-BC15-47C2-8766-63517C30D76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278C005-AA2C-4B89-8DAD-9406DB1120D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7CFE95A-5297-4AFF-8A23-BDBE16B6F23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3E6B1C1-96EC-478B-B879-676758F4875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6C69CBE-9216-4476-90CF-0301592C689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AC68182-A452-41B7-A931-46A784A1EF9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AF055B20-02C7-41A4-BA99-BD45EA30F3F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99D58310-8EB3-4A11-8309-0CBC6F480A2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0F662D22-0282-46C8-B177-48567290E91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EB117645-D0A4-4E33-AEDF-FE6959E7A24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349A524-E192-4B49-B2FA-7619DBA18B96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4206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3AEF1-19E0-445B-8F84-5BE76936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段：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1A683-D56B-4525-90F4-E481B223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~~</a:t>
            </a:r>
            <a:r>
              <a:rPr lang="zh-CN" altLang="en-US" dirty="0"/>
              <a:t>来说</a:t>
            </a:r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起码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值得</a:t>
            </a:r>
            <a:r>
              <a:rPr lang="en-US" altLang="zh-CN" dirty="0"/>
              <a:t>XX</a:t>
            </a:r>
          </a:p>
          <a:p>
            <a:r>
              <a:rPr lang="zh-CN" altLang="en-US" dirty="0"/>
              <a:t>骄傲：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骄傲自满。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值得骄傲。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母校为你感到骄傲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来得</a:t>
            </a:r>
            <a:endParaRPr lang="en-US" altLang="zh-CN" dirty="0"/>
          </a:p>
          <a:p>
            <a:r>
              <a:rPr lang="zh-CN" altLang="en-US" dirty="0"/>
              <a:t>更为</a:t>
            </a:r>
            <a:r>
              <a:rPr lang="en-US" altLang="zh-CN" dirty="0"/>
              <a:t>XX</a:t>
            </a:r>
          </a:p>
          <a:p>
            <a:r>
              <a:rPr lang="zh-CN" altLang="en-US" dirty="0"/>
              <a:t>敏捷：动作灵活，反应快。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动作敏捷。敏捷的思路。</a:t>
            </a:r>
          </a:p>
        </p:txBody>
      </p:sp>
    </p:spTree>
    <p:extLst>
      <p:ext uri="{BB962C8B-B14F-4D97-AF65-F5344CB8AC3E}">
        <p14:creationId xmlns:p14="http://schemas.microsoft.com/office/powerpoint/2010/main" val="1315469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29A17-1167-48F1-8F73-22329D47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</a:t>
            </a:r>
            <a:r>
              <a:rPr lang="en-US" altLang="zh-CN" dirty="0"/>
              <a:t>6</a:t>
            </a:r>
            <a:r>
              <a:rPr lang="zh-CN" altLang="en-US" dirty="0"/>
              <a:t>：起码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8639F-3FBB-495F-AF5D-7BEAF14B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形容词。最低限度。</a:t>
            </a:r>
            <a:r>
              <a:rPr lang="en-US" altLang="zh-CN" dirty="0"/>
              <a:t>==</a:t>
            </a:r>
            <a:r>
              <a:rPr lang="zh-CN" altLang="en-US" dirty="0"/>
              <a:t>至少</a:t>
            </a:r>
            <a:endParaRPr lang="en-US" altLang="zh-CN" dirty="0"/>
          </a:p>
          <a:p>
            <a:r>
              <a:rPr lang="en-US" altLang="zh-CN" dirty="0"/>
              <a:t>~+</a:t>
            </a:r>
            <a:r>
              <a:rPr lang="zh-CN" altLang="en-US" dirty="0"/>
              <a:t>的</a:t>
            </a:r>
            <a:r>
              <a:rPr lang="en-US" altLang="zh-CN" dirty="0"/>
              <a:t>+</a:t>
            </a:r>
            <a:r>
              <a:rPr lang="zh-CN" altLang="en-US" dirty="0"/>
              <a:t>名词</a:t>
            </a:r>
            <a:endParaRPr lang="en-US" altLang="zh-CN" dirty="0"/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、我看了这些公司的招聘广告，大学毕业、懂外语、会用电脑是对应聘者起码的要求。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/>
              <a:t>~+</a:t>
            </a:r>
            <a:r>
              <a:rPr lang="zh-CN" altLang="en-US" dirty="0"/>
              <a:t>应该</a:t>
            </a:r>
            <a:r>
              <a:rPr lang="en-US" altLang="zh-CN" dirty="0"/>
              <a:t>+</a:t>
            </a:r>
            <a:r>
              <a:rPr lang="zh-CN" altLang="en-US" dirty="0"/>
              <a:t>动词</a:t>
            </a:r>
            <a:r>
              <a:rPr lang="en-US" altLang="zh-CN" dirty="0"/>
              <a:t>/</a:t>
            </a:r>
            <a:r>
              <a:rPr lang="zh-CN" altLang="en-US" dirty="0"/>
              <a:t>小句。</a:t>
            </a:r>
            <a:endParaRPr lang="en-US" altLang="zh-CN" dirty="0"/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、要找王大夫看病，你起码应该提前两天预约。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+mn-ea"/>
              </a:rPr>
              <a:t>最</a:t>
            </a:r>
            <a:r>
              <a:rPr lang="en-US" altLang="zh-CN" dirty="0">
                <a:latin typeface="+mn-ea"/>
              </a:rPr>
              <a:t>+~</a:t>
            </a: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、这个项目进度很慢，最起码要到明年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月才能完成。</a:t>
            </a:r>
          </a:p>
        </p:txBody>
      </p:sp>
    </p:spTree>
    <p:extLst>
      <p:ext uri="{BB962C8B-B14F-4D97-AF65-F5344CB8AC3E}">
        <p14:creationId xmlns:p14="http://schemas.microsoft.com/office/powerpoint/2010/main" val="307290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76A19-09CD-488D-98A4-39EAAB8D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用“起码”回答：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BFE4F-2253-4D72-B6B8-8D69E065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、那家公司的用人标准是什么？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、明年就要毕业了，对于未来的工作，你有哪些要求？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、防范新冠病毒，应该做哪些事情？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、如果回到</a:t>
            </a:r>
            <a:r>
              <a:rPr lang="en-US" altLang="zh-CN" dirty="0"/>
              <a:t>2020</a:t>
            </a:r>
            <a:r>
              <a:rPr lang="zh-CN" altLang="en-US" dirty="0"/>
              <a:t>年初，你最希望做什么？</a:t>
            </a:r>
          </a:p>
        </p:txBody>
      </p:sp>
    </p:spTree>
    <p:extLst>
      <p:ext uri="{BB962C8B-B14F-4D97-AF65-F5344CB8AC3E}">
        <p14:creationId xmlns:p14="http://schemas.microsoft.com/office/powerpoint/2010/main" val="2598254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785888F-CE7A-4683-8DC9-42BD6EA9866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值得骄傲的事实是，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8D780F-2DC2-414E-9522-235F9A8AC74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科研人员大部分是左撇子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65212E-AB7A-45CC-9A5C-47AA38BC455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左撇子更敏捷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6057F2-D734-45EE-A696-460AC485F15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使用右手的人比较敏捷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A6976D-5ADB-4E53-B915-DD9C87BBBD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男性左撇子比女性左撇子多两倍。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B4D37D-4FC4-410E-A2D5-A48EC73E6C7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DA932DE-57CB-4845-B1FC-879CEF4FB2E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33673A4-412A-408E-8584-2FA2994F03D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0AB49E7-841C-4752-A6EA-072A10A83A6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FADB6F5-5ADB-4C33-AEB7-12AE4FFE3D6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BABB770-D896-4179-97DB-BB8BACD30C1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53BDB311-2CFC-4188-9472-87B37EA1548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0C484DA9-07E8-42EC-91C5-8C484FAEB28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7A315BA5-D921-496A-8BBE-D29FE6ABE66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2AA88833-CDF5-4172-9A4F-B4EEEBC2E15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3FEFB75-0C0B-4A1D-898F-387173B939BF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7296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B3047-BECD-4179-9BD5-471929DA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1B2C6-ADBB-47F4-8F10-C0F0F1AE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联系在一起</a:t>
            </a:r>
            <a:endParaRPr lang="en-US" altLang="zh-CN" dirty="0"/>
          </a:p>
          <a:p>
            <a:r>
              <a:rPr lang="zh-CN" altLang="en-US" dirty="0"/>
              <a:t>原始部落</a:t>
            </a:r>
            <a:endParaRPr lang="en-US" altLang="zh-CN" dirty="0"/>
          </a:p>
          <a:p>
            <a:r>
              <a:rPr lang="zh-CN" altLang="en-US" dirty="0"/>
              <a:t>固执</a:t>
            </a:r>
            <a:endParaRPr lang="en-US" altLang="zh-CN" dirty="0"/>
          </a:p>
          <a:p>
            <a:r>
              <a:rPr lang="zh-CN" altLang="en-US" dirty="0"/>
              <a:t>避免</a:t>
            </a:r>
            <a:endParaRPr lang="en-US" altLang="zh-CN" dirty="0"/>
          </a:p>
          <a:p>
            <a:r>
              <a:rPr lang="zh-CN" altLang="en-US" dirty="0"/>
              <a:t>欠</a:t>
            </a:r>
            <a:r>
              <a:rPr lang="en-US" altLang="zh-CN" dirty="0"/>
              <a:t>~~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96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11F9C-78F2-4870-96D4-F4AFE6FA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+</a:t>
            </a:r>
            <a:r>
              <a:rPr lang="zh-CN" altLang="en-US" dirty="0"/>
              <a:t>听写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AEBC5-DD89-41DC-B46E-1667BEB9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、左撇子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、拉链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、诸如此类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、微不足道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、譬如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、器械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、迫使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、情愿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、不知所措</a:t>
            </a:r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、倾向</a:t>
            </a:r>
            <a:endParaRPr lang="en-US" altLang="zh-CN" dirty="0"/>
          </a:p>
          <a:p>
            <a:r>
              <a:rPr lang="en-US" altLang="zh-CN" dirty="0"/>
              <a:t>~~~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99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8D39FFB-AC00-4944-9AB1-65E523FEB0F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“左”总是与“坏”联系在一起，比如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——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47E1F8-D440-4F60-81C7-D4B065C849F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有的非洲部落，妻子们都是用右手准备食物。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8224F0-6677-4C54-8456-96092E77ADA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结婚戒指带右手是因为左手代表邪恶的欲念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55146B-22D9-404D-BA19-B4A05E5B996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法语中的“左”意思也是“笨拙”、“欠老练”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0AFEB3-C960-40FA-B52D-0827F8D1064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拉丁语的“左”后来变成德语的“邪恶”一词。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A43A9E-0E25-47D3-B131-2003F8F5179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4531A4-AE27-4D57-9454-AC81FE30981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43A225-458B-4D1E-BDAD-D1B0D9E2C52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EF7006-EC5E-4AB5-A289-78E1F03A081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8BD4045-3188-468B-8A4D-182228F16C6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A4F1F17-8866-44EF-AA99-4DE76D7958D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A24A5A0F-D9D7-4AB6-B77C-A9AABC989A5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255D7B6F-659A-47BA-B492-9BC9DC491DE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A44E864A-EB76-4296-9C8A-5E3F12CC080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A86FD066-8B28-41AF-89A3-DBD637BE86E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C6016BE-E90D-46E3-8A7B-95309A767FE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1647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78300-CDAA-4DED-8CAC-B6552C22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0AB3-7713-4C61-A2AA-72BB22BDC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名声</a:t>
            </a:r>
            <a:r>
              <a:rPr lang="en-US" altLang="zh-CN" dirty="0"/>
              <a:t>/</a:t>
            </a:r>
            <a:r>
              <a:rPr lang="zh-CN" altLang="en-US" dirty="0"/>
              <a:t>名誉</a:t>
            </a:r>
            <a:r>
              <a:rPr lang="en-US" altLang="zh-CN" dirty="0"/>
              <a:t>/</a:t>
            </a:r>
            <a:r>
              <a:rPr lang="zh-CN" altLang="en-US" dirty="0"/>
              <a:t>信誉</a:t>
            </a:r>
            <a:r>
              <a:rPr lang="en-US" altLang="zh-CN" dirty="0"/>
              <a:t>/</a:t>
            </a:r>
            <a:r>
              <a:rPr lang="zh-CN" altLang="en-US" dirty="0"/>
              <a:t>信用扫地</a:t>
            </a:r>
            <a:endParaRPr lang="en-US" altLang="zh-CN" dirty="0"/>
          </a:p>
          <a:p>
            <a:r>
              <a:rPr lang="zh-CN" altLang="en-US" dirty="0"/>
              <a:t>早在</a:t>
            </a:r>
            <a:r>
              <a:rPr lang="en-US" altLang="zh-CN" dirty="0"/>
              <a:t>~~~</a:t>
            </a:r>
            <a:r>
              <a:rPr lang="zh-CN" altLang="en-US" dirty="0"/>
              <a:t>，就</a:t>
            </a:r>
            <a:r>
              <a:rPr lang="en-US" altLang="zh-CN" dirty="0"/>
              <a:t>~~~</a:t>
            </a:r>
          </a:p>
          <a:p>
            <a:r>
              <a:rPr lang="zh-CN" altLang="en-US" dirty="0"/>
              <a:t>古希腊罗马时代</a:t>
            </a:r>
            <a:endParaRPr lang="en-US" altLang="zh-CN" dirty="0"/>
          </a:p>
          <a:p>
            <a:r>
              <a:rPr lang="zh-CN" altLang="en-US" dirty="0"/>
              <a:t>危地马拉</a:t>
            </a:r>
            <a:endParaRPr lang="en-US" altLang="zh-CN" dirty="0"/>
          </a:p>
          <a:p>
            <a:r>
              <a:rPr lang="zh-CN" altLang="en-US" dirty="0"/>
              <a:t>占卜</a:t>
            </a:r>
            <a:endParaRPr lang="en-US" altLang="zh-CN" dirty="0"/>
          </a:p>
          <a:p>
            <a:r>
              <a:rPr lang="zh-CN" altLang="en-US" dirty="0"/>
              <a:t>算命</a:t>
            </a:r>
            <a:endParaRPr lang="en-US" altLang="zh-CN" dirty="0"/>
          </a:p>
          <a:p>
            <a:r>
              <a:rPr lang="zh-CN" altLang="en-US" dirty="0"/>
              <a:t>抖动</a:t>
            </a:r>
            <a:endParaRPr lang="en-US" altLang="zh-CN" dirty="0"/>
          </a:p>
          <a:p>
            <a:r>
              <a:rPr lang="zh-CN" altLang="en-US" dirty="0"/>
              <a:t>前途光明</a:t>
            </a:r>
            <a:endParaRPr lang="en-US" altLang="zh-CN" dirty="0"/>
          </a:p>
          <a:p>
            <a:r>
              <a:rPr lang="zh-CN" altLang="en-US" dirty="0"/>
              <a:t>小心为妙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420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F308E-87DC-4A17-936D-445B36F5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D0EE3-6E71-47AE-82C0-C27CC0C62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亚历山大大帝</a:t>
            </a:r>
            <a:endParaRPr lang="en-US" altLang="zh-CN" dirty="0"/>
          </a:p>
          <a:p>
            <a:r>
              <a:rPr lang="zh-CN" altLang="en-US" dirty="0"/>
              <a:t>统治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~~</a:t>
            </a:r>
            <a:r>
              <a:rPr lang="zh-CN" altLang="en-US" dirty="0"/>
              <a:t>有利</a:t>
            </a:r>
            <a:endParaRPr lang="en-US" altLang="zh-CN" dirty="0"/>
          </a:p>
          <a:p>
            <a:r>
              <a:rPr lang="zh-CN" altLang="en-US" dirty="0"/>
              <a:t>有所</a:t>
            </a:r>
            <a:r>
              <a:rPr lang="en-US" altLang="zh-CN" dirty="0"/>
              <a:t>+</a:t>
            </a:r>
          </a:p>
          <a:p>
            <a:r>
              <a:rPr lang="zh-CN" altLang="en-US" dirty="0"/>
              <a:t>征服</a:t>
            </a:r>
            <a:endParaRPr lang="en-US" altLang="zh-CN" dirty="0"/>
          </a:p>
          <a:p>
            <a:r>
              <a:rPr lang="zh-CN" altLang="en-US" dirty="0">
                <a:highlight>
                  <a:srgbClr val="00FF00"/>
                </a:highlight>
              </a:rPr>
              <a:t>尔后</a:t>
            </a:r>
            <a:endParaRPr lang="en-US" altLang="zh-CN" dirty="0">
              <a:highlight>
                <a:srgbClr val="00FF00"/>
              </a:highlight>
            </a:endParaRPr>
          </a:p>
          <a:p>
            <a:r>
              <a:rPr lang="zh-CN" altLang="en-US" dirty="0"/>
              <a:t>查理曼大帝</a:t>
            </a:r>
            <a:endParaRPr lang="en-US" altLang="zh-CN" dirty="0"/>
          </a:p>
          <a:p>
            <a:r>
              <a:rPr lang="zh-CN" altLang="en-US" dirty="0"/>
              <a:t>接受</a:t>
            </a:r>
          </a:p>
        </p:txBody>
      </p:sp>
    </p:spTree>
    <p:extLst>
      <p:ext uri="{BB962C8B-B14F-4D97-AF65-F5344CB8AC3E}">
        <p14:creationId xmlns:p14="http://schemas.microsoft.com/office/powerpoint/2010/main" val="3454926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55F22-78A6-4C42-9742-BA418922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</a:t>
            </a:r>
            <a:r>
              <a:rPr lang="en-US" altLang="zh-CN" dirty="0"/>
              <a:t>7 </a:t>
            </a:r>
            <a:r>
              <a:rPr lang="zh-CN" altLang="en-US" dirty="0"/>
              <a:t>尔后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5CBC0-60B8-485B-ADE9-D65889266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此次以后。书面语。</a:t>
            </a:r>
            <a:endParaRPr lang="en-US" altLang="zh-CN" dirty="0"/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、上次拍卖会上，这件古董被一位神秘人物买走，而后就不知去向了。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、那位电影明星获奖后突然宣布息影，而后投身商界了。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、武打片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卧虎藏龙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在国际上获了奖，创造了很高的票房收入，而后好几部武打电影、电视剧相继投入拍摄。</a:t>
            </a:r>
          </a:p>
        </p:txBody>
      </p:sp>
    </p:spTree>
    <p:extLst>
      <p:ext uri="{BB962C8B-B14F-4D97-AF65-F5344CB8AC3E}">
        <p14:creationId xmlns:p14="http://schemas.microsoft.com/office/powerpoint/2010/main" val="51276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9EDD8-5C6F-4829-982F-53874C21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而后，尔后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3D467-A1FF-459C-A997-F3A8F68DC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3" y="1825624"/>
            <a:ext cx="11406432" cy="481084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“而后”和“尔后”都是连词，常用于书面语言。区别在于：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、而后：以后，然后，表示在某事之后。着重于然后，即在某事之后，表示紧接着上面的动作去做，常在句中作状语。</a:t>
            </a:r>
          </a:p>
          <a:p>
            <a:r>
              <a:rPr lang="zh-CN" altLang="en-US" dirty="0"/>
              <a:t>例如：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儿童存在一样是一个阶段，会经历一段时间而后停止。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、尔后：从此以后，此后。“尔”有指代义，相当于“这”“此”。着重指从此以后，常在句首作状语</a:t>
            </a:r>
          </a:p>
          <a:p>
            <a:r>
              <a:rPr lang="zh-CN" altLang="en-US" dirty="0"/>
              <a:t>例如：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“三年前他找过我一次，尔后，杳无音讯了。”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/>
              <a:t>3</a:t>
            </a:r>
            <a:r>
              <a:rPr lang="zh-CN" altLang="en-US" dirty="0"/>
              <a:t>、“尔后”前面所述的是某个相对独立的事件，后面的事件往往并不是紧接着发生。“而后”后面所叙述的行为或事件，往往紧接着前面的行为或事件发生。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、尔后还有“你的后代”的意思。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“乐只君子，保艾尔后。”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222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7271850-09DE-4692-8BD3-C132CB4D964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关于亚历山大大帝，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EC3E07-084C-4741-B87F-308BC27413C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他是个左撇子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ED58AC-12D0-443B-BD12-3E688631444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他是查理曼大帝的继任者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FA6A4F-28D0-4678-ADCA-DDE1406BD04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他使用左手抽出宝剑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04E3EC-366E-4293-9DCF-2AC137CFE8D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他征服的全世界。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CD0D9D4-8F2E-4667-8E07-18A734EEAB2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8D51F90-2620-416A-8545-39A9AEF96EE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C0FD824-1A69-4C77-BF4E-213A4074E05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5E60CC0-4949-4B0F-98B8-EF3BD6C74A9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425DF6D-6AC4-44EA-927A-A42FFADE5D8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DC00ADE-48EF-42D9-935C-633E06BD73C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C47F6DC2-3E46-4DEC-9ACE-B3A8C1F0553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07EA86D5-68D8-41AD-BDFD-D71DEE144B7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CC642B04-9A40-4C3C-AF4F-99C0422AD600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86D1C6CA-BF7B-4CD7-A782-97C35E73837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184C311-9EA6-4651-9828-B7F34E1AA4C6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0500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112CE-D3BF-470E-B292-B2F362F7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145BC-DC7E-4D80-9536-E7D6C8B1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名人</a:t>
            </a:r>
            <a:endParaRPr lang="en-US" altLang="zh-CN" dirty="0"/>
          </a:p>
          <a:p>
            <a:r>
              <a:rPr lang="zh-CN" altLang="en-US" dirty="0"/>
              <a:t>米开朗基罗</a:t>
            </a:r>
            <a:endParaRPr lang="en-US" altLang="zh-CN" dirty="0"/>
          </a:p>
          <a:p>
            <a:r>
              <a:rPr lang="zh-CN" altLang="en-US" dirty="0"/>
              <a:t>达芬奇</a:t>
            </a:r>
            <a:endParaRPr lang="en-US" altLang="zh-CN" dirty="0"/>
          </a:p>
          <a:p>
            <a:r>
              <a:rPr lang="zh-CN" altLang="en-US" dirty="0"/>
              <a:t>拉斐尔</a:t>
            </a:r>
            <a:endParaRPr lang="en-US" altLang="zh-CN" dirty="0"/>
          </a:p>
          <a:p>
            <a:r>
              <a:rPr lang="zh-CN" altLang="en-US" dirty="0"/>
              <a:t>毕加索</a:t>
            </a:r>
            <a:endParaRPr lang="en-US" altLang="zh-CN" dirty="0"/>
          </a:p>
          <a:p>
            <a:r>
              <a:rPr lang="zh-CN" altLang="en-US" dirty="0"/>
              <a:t>被称为</a:t>
            </a:r>
            <a:r>
              <a:rPr lang="en-US" altLang="zh-CN" dirty="0"/>
              <a:t>~~~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083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DFB88-375E-4466-B092-F1B9AC85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米开朗基罗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5D6766-B72E-48A7-A875-59514A84E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86" y="1835052"/>
            <a:ext cx="10180488" cy="4351338"/>
          </a:xfrm>
        </p:spPr>
      </p:pic>
    </p:spTree>
    <p:extLst>
      <p:ext uri="{BB962C8B-B14F-4D97-AF65-F5344CB8AC3E}">
        <p14:creationId xmlns:p14="http://schemas.microsoft.com/office/powerpoint/2010/main" val="152108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3C3C1-6AF8-44AD-B95A-6443BB10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C3632DF-C86C-47E2-8F53-E885564B5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85" y="2010569"/>
            <a:ext cx="3310041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151D8F-84B8-4C5D-887F-712BB1F9D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32" y="1690688"/>
            <a:ext cx="47625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70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8A696-9C55-4AED-9C77-D66E7E9A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达芬奇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D8F12C-A617-4A15-9E0A-14EED963C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1" y="1787917"/>
            <a:ext cx="3125961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FF81BE-24F2-4646-8D92-01715471B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957" y="2731223"/>
            <a:ext cx="4736842" cy="35052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F91EEA-35DC-4D92-8547-36C9CF374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69" y="2322623"/>
            <a:ext cx="2743200" cy="373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9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4B334-F022-440C-9C8F-32EC2131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复习语言点</a:t>
            </a:r>
            <a:r>
              <a:rPr lang="en-US" altLang="zh-CN" dirty="0"/>
              <a:t>1    </a:t>
            </a:r>
            <a:r>
              <a:rPr lang="zh-CN" altLang="en-US" dirty="0">
                <a:highlight>
                  <a:srgbClr val="FFFF00"/>
                </a:highlight>
              </a:rPr>
              <a:t>诸如此类</a:t>
            </a:r>
            <a:r>
              <a:rPr lang="zh-CN" altLang="en-US" dirty="0"/>
              <a:t>    </a:t>
            </a:r>
            <a:r>
              <a:rPr lang="en-US" altLang="zh-CN" dirty="0"/>
              <a:t>P81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E9492-C23B-44A4-8957-6C212058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~~~</a:t>
            </a:r>
            <a:r>
              <a:rPr lang="zh-CN" altLang="en-US" dirty="0"/>
              <a:t>，诸如此类。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诸如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之类</a:t>
            </a:r>
          </a:p>
        </p:txBody>
      </p:sp>
    </p:spTree>
    <p:extLst>
      <p:ext uri="{BB962C8B-B14F-4D97-AF65-F5344CB8AC3E}">
        <p14:creationId xmlns:p14="http://schemas.microsoft.com/office/powerpoint/2010/main" val="1375896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2ED37-8B2E-420A-AEA7-518D4E6C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FB6CF9-D525-453D-A33F-E23A5DC21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45" y="2293144"/>
            <a:ext cx="7767687" cy="3994534"/>
          </a:xfrm>
        </p:spPr>
      </p:pic>
    </p:spTree>
    <p:extLst>
      <p:ext uri="{BB962C8B-B14F-4D97-AF65-F5344CB8AC3E}">
        <p14:creationId xmlns:p14="http://schemas.microsoft.com/office/powerpoint/2010/main" val="460866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37896-384A-4D9E-B13B-0A79F4DB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拉斐尔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35ECAB8-2D78-4388-9FDF-A7F97C69B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2" y="1988073"/>
            <a:ext cx="3448230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4C96D2-F409-4BC1-8FA6-91299EE54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47752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80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23562-0301-4D81-9ACE-0E1DEBDA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740A9C-9B76-4E72-9487-7939FB3F9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23" y="1825625"/>
            <a:ext cx="6157553" cy="4351338"/>
          </a:xfrm>
        </p:spPr>
      </p:pic>
    </p:spTree>
    <p:extLst>
      <p:ext uri="{BB962C8B-B14F-4D97-AF65-F5344CB8AC3E}">
        <p14:creationId xmlns:p14="http://schemas.microsoft.com/office/powerpoint/2010/main" val="3968931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0AFE2-E318-4DD7-93F4-71E19BB1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毕加索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2C57E9-30C4-4728-AA49-0C9F22AA1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99" y="1759638"/>
            <a:ext cx="3620081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38E7AA-2027-4FE8-8A9C-202D8F835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47024"/>
            <a:ext cx="4377983" cy="550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85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7DC23-A5BC-45B8-9170-E8D5D57E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C7FF45-C792-4114-87FE-0686A018A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15" y="1825625"/>
            <a:ext cx="9562969" cy="4351338"/>
          </a:xfrm>
        </p:spPr>
      </p:pic>
    </p:spTree>
    <p:extLst>
      <p:ext uri="{BB962C8B-B14F-4D97-AF65-F5344CB8AC3E}">
        <p14:creationId xmlns:p14="http://schemas.microsoft.com/office/powerpoint/2010/main" val="1675739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B5810-7E17-4867-8501-7ABF6E44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美国第</a:t>
            </a:r>
            <a:r>
              <a:rPr lang="en-US" altLang="zh-CN" dirty="0"/>
              <a:t>20</a:t>
            </a:r>
            <a:r>
              <a:rPr lang="zh-CN" altLang="en-US" dirty="0"/>
              <a:t>任总统加菲尔德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658FAD-8538-404B-8497-25B85721E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14" y="2789360"/>
            <a:ext cx="3810000" cy="28575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3E7B19-6DFB-44DE-9CF7-4B5CC79AC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786" y="1442301"/>
            <a:ext cx="4317475" cy="541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02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CD741-C9FC-4203-A4D5-22C42641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</a:t>
            </a:r>
            <a:r>
              <a:rPr lang="en-US" altLang="zh-CN" dirty="0"/>
              <a:t>~</a:t>
            </a:r>
            <a:r>
              <a:rPr lang="zh-CN" altLang="en-US" dirty="0"/>
              <a:t>右</a:t>
            </a:r>
            <a:r>
              <a:rPr lang="en-US" altLang="zh-CN" dirty="0"/>
              <a:t>~</a:t>
            </a:r>
            <a:r>
              <a:rPr lang="zh-CN" altLang="en-US" dirty="0"/>
              <a:t>、左右</a:t>
            </a:r>
            <a:r>
              <a:rPr lang="en-US" altLang="zh-CN" dirty="0"/>
              <a:t>~~</a:t>
            </a:r>
            <a:r>
              <a:rPr lang="zh-CN" altLang="en-US" dirty="0"/>
              <a:t>、左一</a:t>
            </a:r>
            <a:r>
              <a:rPr lang="en-US" altLang="zh-CN" dirty="0"/>
              <a:t>~</a:t>
            </a:r>
            <a:r>
              <a:rPr lang="zh-CN" altLang="en-US" dirty="0"/>
              <a:t>右一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1EA39-04C0-48D4-BCA8-D9E842D9F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左思右想</a:t>
            </a:r>
            <a:endParaRPr lang="en-US" altLang="zh-CN" dirty="0"/>
          </a:p>
          <a:p>
            <a:r>
              <a:rPr lang="zh-CN" altLang="en-US" dirty="0"/>
              <a:t>左顾右盼</a:t>
            </a:r>
            <a:endParaRPr lang="en-US" altLang="zh-CN" dirty="0"/>
          </a:p>
          <a:p>
            <a:r>
              <a:rPr lang="zh-CN" altLang="en-US" dirty="0"/>
              <a:t>左膀右臂</a:t>
            </a:r>
            <a:endParaRPr lang="en-US" altLang="zh-CN" dirty="0"/>
          </a:p>
          <a:p>
            <a:r>
              <a:rPr lang="zh-CN" altLang="en-US" dirty="0"/>
              <a:t>左邻右舍</a:t>
            </a:r>
            <a:endParaRPr lang="en-US" altLang="zh-CN" dirty="0"/>
          </a:p>
          <a:p>
            <a:r>
              <a:rPr lang="zh-CN" altLang="en-US" dirty="0"/>
              <a:t>左右为难</a:t>
            </a:r>
            <a:endParaRPr lang="en-US" altLang="zh-CN" dirty="0"/>
          </a:p>
          <a:p>
            <a:r>
              <a:rPr lang="zh-CN" altLang="en-US" dirty="0"/>
              <a:t>左右逢源</a:t>
            </a:r>
            <a:endParaRPr lang="en-US" altLang="zh-CN" dirty="0"/>
          </a:p>
          <a:p>
            <a:r>
              <a:rPr lang="zh-CN" altLang="en-US" dirty="0"/>
              <a:t>左一趟右一趟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相左</a:t>
            </a:r>
            <a:endParaRPr lang="en-US" altLang="zh-CN" dirty="0"/>
          </a:p>
          <a:p>
            <a:r>
              <a:rPr lang="zh-CN" altLang="en-US" dirty="0"/>
              <a:t>左性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右首</a:t>
            </a:r>
            <a:endParaRPr lang="en-US" altLang="zh-CN" dirty="0"/>
          </a:p>
          <a:p>
            <a:r>
              <a:rPr lang="zh-CN" altLang="en-US" dirty="0"/>
              <a:t>难出其右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011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4ED74-ADD4-46E8-833F-E72CB060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DB8A9-0B55-44D7-8843-E188507B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P85</a:t>
            </a:r>
            <a:r>
              <a:rPr lang="zh-CN" altLang="en-US" dirty="0"/>
              <a:t>，综合练习二、三</a:t>
            </a:r>
          </a:p>
        </p:txBody>
      </p:sp>
    </p:spTree>
    <p:extLst>
      <p:ext uri="{BB962C8B-B14F-4D97-AF65-F5344CB8AC3E}">
        <p14:creationId xmlns:p14="http://schemas.microsoft.com/office/powerpoint/2010/main" val="70493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4FAFB-8C8E-4BEF-BA83-47889FB6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复习语言点</a:t>
            </a:r>
            <a:r>
              <a:rPr lang="en-US" altLang="zh-CN" dirty="0"/>
              <a:t>2</a:t>
            </a:r>
            <a:r>
              <a:rPr lang="zh-CN" altLang="en-US" dirty="0"/>
              <a:t>：一度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2AEE6-5279-45FE-A985-31B8D377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513840"/>
            <a:ext cx="10749280" cy="51308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副词，有过一次或者一阵子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数量词，一次，一阵。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、譬如，左撇子运动员一度对右手使用的运动器械颇感不便，现在他们可以买到适用于他们的运动器械了。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、大学毕业哪会儿，他一度在公司里搞销售，后来又考上了研究生。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、哥哥的运气很差，大学毕业正赶上经济危机，一度失业。</a:t>
            </a:r>
            <a:endParaRPr lang="en-US" altLang="zh-CN" dirty="0"/>
          </a:p>
          <a:p>
            <a:pPr>
              <a:lnSpc>
                <a:spcPct val="170000"/>
              </a:lnSpc>
            </a:pPr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、历史系一年一度的新年联欢会上，小刘的二胡表演是保留节目。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6</a:t>
            </a:r>
            <a:r>
              <a:rPr lang="zh-CN" altLang="en-US" dirty="0"/>
              <a:t>、他最终做出这个决定，是经过一度慎重的考虑的。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92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C2AC8-D503-4173-AF60-5F2D1AFB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复习语言点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诸多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D4325-3D83-40AE-A4B6-95DAB97F1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形容词，</a:t>
            </a:r>
            <a:r>
              <a:rPr lang="en-US" altLang="zh-CN" dirty="0">
                <a:highlight>
                  <a:srgbClr val="FFFF00"/>
                </a:highlight>
              </a:rPr>
              <a:t>==</a:t>
            </a:r>
            <a:r>
              <a:rPr lang="zh-CN" altLang="en-US" dirty="0">
                <a:highlight>
                  <a:srgbClr val="FFFF00"/>
                </a:highlight>
              </a:rPr>
              <a:t>很多，书面语。一般只做定语，可以</a:t>
            </a:r>
            <a:r>
              <a:rPr lang="en-US" altLang="zh-CN" dirty="0">
                <a:highlight>
                  <a:srgbClr val="FFFF00"/>
                </a:highlight>
              </a:rPr>
              <a:t>+</a:t>
            </a:r>
            <a:r>
              <a:rPr lang="zh-CN" altLang="en-US" dirty="0">
                <a:highlight>
                  <a:srgbClr val="FFFF00"/>
                </a:highlight>
              </a:rPr>
              <a:t>“的”，不能用“不”否定，也不受程度副词修饰。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、虽然左撇子仍然感到诸多不便，‌‌但是不管他喜欢与否，‌‌他再也不必迫使自己去适应这个习惯使用右手的世界了。</a:t>
            </a:r>
            <a:endParaRPr lang="en-US" altLang="zh-CN" dirty="0"/>
          </a:p>
          <a:p>
            <a:r>
              <a:rPr lang="zh-CN" altLang="en-US" dirty="0"/>
              <a:t>‌‌</a:t>
            </a:r>
            <a:r>
              <a:rPr lang="en-US" altLang="zh-CN" dirty="0"/>
              <a:t>2</a:t>
            </a:r>
            <a:r>
              <a:rPr lang="zh-CN" altLang="en-US" dirty="0"/>
              <a:t>、施工给居民们带来了诸多不便‌。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、他对于自己的过失，‌‌找了诸多的借口。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、‌‌尽管改革遇到了诸多障碍，‌‌但是还是要进行下去。</a:t>
            </a:r>
            <a:endParaRPr lang="en-US" altLang="zh-CN" dirty="0"/>
          </a:p>
          <a:p>
            <a:r>
              <a:rPr lang="zh-CN" altLang="en-US" dirty="0"/>
              <a:t>‌‌</a:t>
            </a:r>
          </a:p>
        </p:txBody>
      </p:sp>
    </p:spTree>
    <p:extLst>
      <p:ext uri="{BB962C8B-B14F-4D97-AF65-F5344CB8AC3E}">
        <p14:creationId xmlns:p14="http://schemas.microsoft.com/office/powerpoint/2010/main" val="298703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D2C96-AC71-4B3D-B031-32CEB67F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</a:t>
            </a:r>
            <a:r>
              <a:rPr lang="en-US" altLang="zh-CN" dirty="0"/>
              <a:t>4 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zh-CN" altLang="en-US" dirty="0"/>
              <a:t>与否，</a:t>
            </a:r>
            <a:r>
              <a:rPr lang="en-US" altLang="zh-CN" dirty="0"/>
              <a:t>~~~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7842F-B318-41D3-B48B-AB2D21AD7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书面语结构，</a:t>
            </a:r>
            <a:r>
              <a:rPr lang="en-US" altLang="zh-CN" dirty="0">
                <a:highlight>
                  <a:srgbClr val="FFFF00"/>
                </a:highlight>
              </a:rPr>
              <a:t>==</a:t>
            </a:r>
            <a:r>
              <a:rPr lang="zh-CN" altLang="en-US" dirty="0">
                <a:highlight>
                  <a:srgbClr val="FFFF00"/>
                </a:highlight>
              </a:rPr>
              <a:t>“</a:t>
            </a:r>
            <a:r>
              <a:rPr lang="en-US" altLang="zh-CN" dirty="0">
                <a:highlight>
                  <a:srgbClr val="FFFF00"/>
                </a:highlight>
              </a:rPr>
              <a:t>A</a:t>
            </a:r>
            <a:r>
              <a:rPr lang="zh-CN" altLang="en-US" dirty="0">
                <a:highlight>
                  <a:srgbClr val="FFFF00"/>
                </a:highlight>
              </a:rPr>
              <a:t>或者不</a:t>
            </a:r>
            <a:r>
              <a:rPr lang="en-US" altLang="zh-CN" dirty="0">
                <a:highlight>
                  <a:srgbClr val="FFFF00"/>
                </a:highlight>
              </a:rPr>
              <a:t>A</a:t>
            </a:r>
            <a:r>
              <a:rPr lang="zh-CN" altLang="en-US" dirty="0">
                <a:highlight>
                  <a:srgbClr val="FFFF00"/>
                </a:highlight>
              </a:rPr>
              <a:t>”，</a:t>
            </a:r>
            <a:r>
              <a:rPr lang="en-US" altLang="zh-CN" dirty="0">
                <a:highlight>
                  <a:srgbClr val="FFFF00"/>
                </a:highlight>
              </a:rPr>
              <a:t>A</a:t>
            </a:r>
            <a:r>
              <a:rPr lang="zh-CN" altLang="en-US" dirty="0">
                <a:highlight>
                  <a:srgbClr val="FFFF00"/>
                </a:highlight>
              </a:rPr>
              <a:t>多为双音节的动词或者形容词。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、虽然左撇子仍然感到诸多不便，‌‌但是，‌‌不管他喜欢与否，‌‌他再也不必迫使自己去适应这个习惯使用右手的世界了。‌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、博士论文通过与否，取决于论文中是否有开创性的观点。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、‌‌明天的比赛取胜与否，‌‌队员们的配合是关键‌。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、这些装修材料都是目前最流行的，‌‌美观与否，那要看个人的感觉了‌。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318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E4118-935C-4E69-B584-394F343D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</a:t>
            </a:r>
            <a:r>
              <a:rPr lang="en-US" altLang="zh-CN" dirty="0"/>
              <a:t>5</a:t>
            </a:r>
            <a:r>
              <a:rPr lang="zh-CN" altLang="en-US" dirty="0"/>
              <a:t>：再也不</a:t>
            </a:r>
            <a:r>
              <a:rPr lang="en-US" altLang="zh-CN" dirty="0"/>
              <a:t>/</a:t>
            </a:r>
            <a:r>
              <a:rPr lang="zh-CN" altLang="en-US" dirty="0"/>
              <a:t>没有</a:t>
            </a:r>
            <a:r>
              <a:rPr lang="en-US" altLang="zh-CN" dirty="0"/>
              <a:t>~~~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AC9F7-7F26-47BB-A72F-C2D2CC133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ighlight>
                  <a:srgbClr val="FFFF00"/>
                </a:highlight>
              </a:rPr>
              <a:t>某种情况不再出现了。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、他再也不必迫使自己去适应这个习惯使用右手的世界了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、‌‌我以后再也不迟到了。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、他出国以后，‌‌再也没有跟朋友联系过‌。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、写完这个报告我就好好休息一段时间，再也不熬夜工作了。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、分手以后，她再也没有见过他。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、他说再也没有能比得上她的了。‌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19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50A31-8C15-4640-BD28-11B65A90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语言点复习：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10B49-1860-47E3-813F-6D02B945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P83</a:t>
            </a:r>
            <a:r>
              <a:rPr lang="zh-CN" altLang="en-US" dirty="0"/>
              <a:t>，一、</a:t>
            </a:r>
            <a:r>
              <a:rPr lang="en-US" altLang="zh-CN" dirty="0"/>
              <a:t>1-10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二、</a:t>
            </a:r>
            <a:r>
              <a:rPr lang="en-US" altLang="zh-CN" dirty="0"/>
              <a:t>1-5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24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B0E38-33ED-4C48-B86A-500ABF0B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786"/>
          </a:xfrm>
        </p:spPr>
        <p:txBody>
          <a:bodyPr/>
          <a:lstStyle/>
          <a:p>
            <a:r>
              <a:rPr lang="zh-CN" altLang="en-US" dirty="0"/>
              <a:t>第二部分生词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5D158-9BCB-4172-81EE-55F7B21B6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0"/>
            <a:ext cx="10515600" cy="514703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遗传：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遗传基因。遗传学。遗传疾病。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他遗传了父母的高个子。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/>
              <a:t>尚无定论：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外星人是否存在尚无定论。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这个问题学术界存在争议，目前尚无定论。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/>
              <a:t>婴孩儿：</a:t>
            </a:r>
            <a:r>
              <a:rPr lang="en-US" altLang="zh-CN" dirty="0"/>
              <a:t>==</a:t>
            </a:r>
            <a:r>
              <a:rPr lang="zh-CN" altLang="en-US" dirty="0"/>
              <a:t>婴儿、幼儿。</a:t>
            </a:r>
            <a:endParaRPr lang="en-US" altLang="zh-CN" dirty="0"/>
          </a:p>
          <a:p>
            <a:r>
              <a:rPr lang="zh-CN" altLang="en-US" dirty="0"/>
              <a:t>运用自如：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他在韩国呆了两年多，韩国语已经运用自如了。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/>
              <a:t>定型：</a:t>
            </a:r>
            <a:endParaRPr lang="en-US" altLang="zh-CN" dirty="0"/>
          </a:p>
          <a:p>
            <a:r>
              <a:rPr lang="zh-CN" altLang="en-US" dirty="0"/>
              <a:t>起码：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起码的要求。最起码。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这个地段的房子租金起码要每月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千元。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/>
              <a:t>背景：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时代背景。社会背景。这个问题的背景。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去采访这位政治家之前，最好先了解一下他的背景。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/>
              <a:t>部落：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部落联盟。原始部落。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/>
              <a:t>固执：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性格固执、脾气固执。固执的人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 他的性情非常固执，从来听不进别人的意见。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/>
              <a:t>戒指：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一枚戒指。金戒指。结婚戒指。</a:t>
            </a:r>
          </a:p>
        </p:txBody>
      </p:sp>
    </p:spTree>
    <p:extLst>
      <p:ext uri="{BB962C8B-B14F-4D97-AF65-F5344CB8AC3E}">
        <p14:creationId xmlns:p14="http://schemas.microsoft.com/office/powerpoint/2010/main" val="12456681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1794</Words>
  <Application>Microsoft Office PowerPoint</Application>
  <PresentationFormat>宽屏</PresentationFormat>
  <Paragraphs>262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等线</vt:lpstr>
      <vt:lpstr>等线 Light</vt:lpstr>
      <vt:lpstr>仿宋</vt:lpstr>
      <vt:lpstr>Microsoft Yahei</vt:lpstr>
      <vt:lpstr>Arial</vt:lpstr>
      <vt:lpstr>Office 主题​​</vt:lpstr>
      <vt:lpstr>中高级汉语 第五课 左撇子-2</vt:lpstr>
      <vt:lpstr>复习+听写</vt:lpstr>
      <vt:lpstr>复习语言点1    诸如此类    P81</vt:lpstr>
      <vt:lpstr>复习语言点2：一度</vt:lpstr>
      <vt:lpstr>复习语言点3： 诸多</vt:lpstr>
      <vt:lpstr>语言点4 ：A与否，~~~</vt:lpstr>
      <vt:lpstr>语言点5：再也不/没有~~~</vt:lpstr>
      <vt:lpstr>语言点复习：</vt:lpstr>
      <vt:lpstr>第二部分生词</vt:lpstr>
      <vt:lpstr> </vt:lpstr>
      <vt:lpstr> </vt:lpstr>
      <vt:lpstr>课文串讲：第5段：左撇子是不是遗传的</vt:lpstr>
      <vt:lpstr>第6段：</vt:lpstr>
      <vt:lpstr>PowerPoint 演示文稿</vt:lpstr>
      <vt:lpstr>第7段：</vt:lpstr>
      <vt:lpstr>语言点6：起码</vt:lpstr>
      <vt:lpstr> 用“起码”回答：</vt:lpstr>
      <vt:lpstr>PowerPoint 演示文稿</vt:lpstr>
      <vt:lpstr>第8段</vt:lpstr>
      <vt:lpstr>PowerPoint 演示文稿</vt:lpstr>
      <vt:lpstr>第9段</vt:lpstr>
      <vt:lpstr>第10段</vt:lpstr>
      <vt:lpstr>语言点7 尔后</vt:lpstr>
      <vt:lpstr>而后，尔后</vt:lpstr>
      <vt:lpstr>PowerPoint 演示文稿</vt:lpstr>
      <vt:lpstr>第11段</vt:lpstr>
      <vt:lpstr>米开朗基罗</vt:lpstr>
      <vt:lpstr> </vt:lpstr>
      <vt:lpstr>达芬奇</vt:lpstr>
      <vt:lpstr> </vt:lpstr>
      <vt:lpstr>拉斐尔</vt:lpstr>
      <vt:lpstr> </vt:lpstr>
      <vt:lpstr>毕加索</vt:lpstr>
      <vt:lpstr> </vt:lpstr>
      <vt:lpstr>美国第20任总统加菲尔德</vt:lpstr>
      <vt:lpstr>左~右~、左右~~、左一~右一~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中高级汉语 第五课 左撇子-2</dc:title>
  <dc:creator>Du lingling</dc:creator>
  <cp:lastModifiedBy>Du lingling</cp:lastModifiedBy>
  <cp:revision>16</cp:revision>
  <dcterms:created xsi:type="dcterms:W3CDTF">2020-04-24T06:53:28Z</dcterms:created>
  <dcterms:modified xsi:type="dcterms:W3CDTF">2020-12-07T15:32:37Z</dcterms:modified>
</cp:coreProperties>
</file>