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3648" r:id="rId1"/>
    <p:sldMasterId id="2147483650" r:id="rId3"/>
    <p:sldMasterId id="2147483655" r:id="rId4"/>
    <p:sldMasterId id="2147483657" r:id="rId5"/>
  </p:sldMasterIdLst>
  <p:notesMasterIdLst>
    <p:notesMasterId r:id="rId8"/>
  </p:notesMasterIdLst>
  <p:sldIdLst>
    <p:sldId id="256" r:id="rId6"/>
    <p:sldId id="272" r:id="rId7"/>
    <p:sldId id="418" r:id="rId9"/>
    <p:sldId id="390" r:id="rId10"/>
    <p:sldId id="424" r:id="rId11"/>
    <p:sldId id="325" r:id="rId12"/>
    <p:sldId id="308" r:id="rId13"/>
    <p:sldId id="327" r:id="rId14"/>
    <p:sldId id="332" r:id="rId15"/>
    <p:sldId id="331" r:id="rId16"/>
    <p:sldId id="419" r:id="rId17"/>
    <p:sldId id="421" r:id="rId18"/>
    <p:sldId id="423" r:id="rId19"/>
    <p:sldId id="437" r:id="rId20"/>
    <p:sldId id="422" r:id="rId21"/>
    <p:sldId id="415" r:id="rId22"/>
    <p:sldId id="259" r:id="rId23"/>
    <p:sldId id="395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in Malinowski" initials="M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2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0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4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D7F1B-9CAB-1047-888F-5961F63FC0C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D6CFE-171C-3145-BC1E-A2E85EFDCFF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7872" y="185017"/>
            <a:ext cx="10515600" cy="72938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en-US" altLang="zh-CN" dirty="0"/>
              <a:t>XXXX</a:t>
            </a:r>
            <a:endParaRPr kumimoji="1"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11004548" y="6523991"/>
            <a:ext cx="480697" cy="336550"/>
          </a:xfrm>
          <a:prstGeom prst="rect">
            <a:avLst/>
          </a:prstGeom>
        </p:spPr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02C3856-606A-2E43-AD29-7D4FD2F5BEC3}" type="slidenum">
              <a:rPr kumimoji="1" lang="zh-CN" altLang="en-US" smtClean="0"/>
            </a:fld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34928"/>
            <a:ext cx="10119381" cy="1015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36003"/>
            <a:ext cx="11029616" cy="3522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3" y="5956139"/>
            <a:ext cx="2844799" cy="365125"/>
          </a:xfrm>
        </p:spPr>
        <p:txBody>
          <a:bodyPr/>
          <a:lstStyle/>
          <a:p>
            <a:fld id="{9785A019-21C4-43D2-81B3-DF2FDA004F8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4D5B8-318F-41F1-95E8-2D94BF2B79D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hasCustomPrompt="1"/>
          </p:nvPr>
        </p:nvSpPr>
        <p:spPr>
          <a:xfrm>
            <a:off x="297872" y="185017"/>
            <a:ext cx="10515600" cy="72938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en-US" altLang="zh-CN" dirty="0"/>
              <a:t>XXXX</a:t>
            </a:r>
            <a:endParaRPr kumimoji="1"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>
          <a:xfrm>
            <a:off x="10813415" y="6545580"/>
            <a:ext cx="882650" cy="293370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Times New Roman Bold" panose="02020603050405020304" charset="0"/>
                <a:cs typeface="Times New Roman Bold" panose="02020603050405020304" charset="0"/>
              </a:defRPr>
            </a:lvl1pPr>
          </a:lstStyle>
          <a:p>
            <a:fld id="{302C3856-606A-2E43-AD29-7D4FD2F5BEC3}" type="slidenum">
              <a:rPr kumimoji="1" lang="zh-CN" altLang="en-US" smtClean="0"/>
            </a:fld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509" y="131585"/>
            <a:ext cx="9402507" cy="872025"/>
          </a:xfrm>
        </p:spPr>
        <p:txBody>
          <a:bodyPr anchor="ctr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8921" y="6512312"/>
            <a:ext cx="484909" cy="365125"/>
          </a:xfrm>
        </p:spPr>
        <p:txBody>
          <a:bodyPr/>
          <a:lstStyle>
            <a:lvl1pPr>
              <a:defRPr sz="2000"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93937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4" Type="http://schemas.openxmlformats.org/officeDocument/2006/relationships/theme" Target="../theme/theme4.xml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3817275" y="5611495"/>
            <a:ext cx="4537710" cy="981710"/>
            <a:chOff x="6092" y="8966"/>
            <a:chExt cx="6421" cy="1389"/>
          </a:xfrm>
        </p:grpSpPr>
        <p:pic>
          <p:nvPicPr>
            <p:cNvPr id="9" name="图片 8" descr="图片1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0002" y="8966"/>
              <a:ext cx="2511" cy="1235"/>
            </a:xfrm>
            <a:prstGeom prst="rect">
              <a:avLst/>
            </a:prstGeom>
          </p:spPr>
        </p:pic>
        <p:pic>
          <p:nvPicPr>
            <p:cNvPr id="10" name="图片 9" descr="tsinghua logo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2" y="9070"/>
              <a:ext cx="3621" cy="1285"/>
            </a:xfrm>
            <a:prstGeom prst="rect">
              <a:avLst/>
            </a:prstGeom>
          </p:spPr>
        </p:pic>
      </p:grpSp>
      <p:sp>
        <p:nvSpPr>
          <p:cNvPr id="11" name="矩形 10"/>
          <p:cNvSpPr/>
          <p:nvPr userDrawn="1"/>
        </p:nvSpPr>
        <p:spPr>
          <a:xfrm>
            <a:off x="-29210" y="-36830"/>
            <a:ext cx="12251055" cy="6932930"/>
          </a:xfrm>
          <a:prstGeom prst="rect">
            <a:avLst/>
          </a:prstGeom>
          <a:blipFill dpi="0" rotWithShape="1">
            <a:blip r:embed="rId4">
              <a:alphaModFix amt="1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1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>
          <a:xfrm>
            <a:off x="10369550" y="227330"/>
            <a:ext cx="1594485" cy="784225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-14605" y="6677660"/>
            <a:ext cx="11029315" cy="76200"/>
            <a:chOff x="-11527" y="9587"/>
            <a:chExt cx="17369" cy="120"/>
          </a:xfrm>
          <a:gradFill>
            <a:gsLst>
              <a:gs pos="0">
                <a:srgbClr val="FF9200">
                  <a:alpha val="67000"/>
                </a:srgbClr>
              </a:gs>
              <a:gs pos="100000">
                <a:srgbClr val="712D80"/>
              </a:gs>
            </a:gsLst>
            <a:lin ang="0" scaled="0"/>
          </a:gradFill>
        </p:grpSpPr>
        <p:sp>
          <p:nvSpPr>
            <p:cNvPr id="21" name="流程图: 终止 15"/>
            <p:cNvSpPr/>
            <p:nvPr/>
          </p:nvSpPr>
          <p:spPr>
            <a:xfrm>
              <a:off x="5292" y="9587"/>
              <a:ext cx="550" cy="120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流程图: 过程 16"/>
            <p:cNvSpPr/>
            <p:nvPr/>
          </p:nvSpPr>
          <p:spPr>
            <a:xfrm>
              <a:off x="-11527" y="9587"/>
              <a:ext cx="17090" cy="12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 userDrawn="1"/>
        </p:nvGrpSpPr>
        <p:grpSpPr>
          <a:xfrm rot="10800000">
            <a:off x="11485245" y="6677660"/>
            <a:ext cx="741680" cy="76200"/>
            <a:chOff x="4674" y="9587"/>
            <a:chExt cx="1168" cy="120"/>
          </a:xfrm>
          <a:solidFill>
            <a:srgbClr val="772283"/>
          </a:solidFill>
        </p:grpSpPr>
        <p:sp>
          <p:nvSpPr>
            <p:cNvPr id="25" name="流程图: 终止 19"/>
            <p:cNvSpPr/>
            <p:nvPr/>
          </p:nvSpPr>
          <p:spPr>
            <a:xfrm>
              <a:off x="5292" y="9587"/>
              <a:ext cx="550" cy="120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流程图: 过程 20"/>
            <p:cNvSpPr/>
            <p:nvPr/>
          </p:nvSpPr>
          <p:spPr>
            <a:xfrm>
              <a:off x="4674" y="9587"/>
              <a:ext cx="889" cy="12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11004548" y="6523991"/>
            <a:ext cx="480697" cy="33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302C3856-606A-2E43-AD29-7D4FD2F5BEC3}" type="slidenum">
              <a:rPr kumimoji="1" lang="zh-CN" altLang="en-US" smtClean="0"/>
            </a:fld>
            <a:endParaRPr kumimoji="1" lang="zh-CN" altLang="en-US" sz="1800"/>
          </a:p>
        </p:txBody>
      </p:sp>
      <p:sp>
        <p:nvSpPr>
          <p:cNvPr id="28" name="流程图: 过程 3"/>
          <p:cNvSpPr/>
          <p:nvPr userDrawn="1"/>
        </p:nvSpPr>
        <p:spPr>
          <a:xfrm rot="10800000">
            <a:off x="-18745" y="975995"/>
            <a:ext cx="10584000" cy="81280"/>
          </a:xfrm>
          <a:prstGeom prst="flowChartProcess">
            <a:avLst/>
          </a:prstGeom>
          <a:gradFill>
            <a:gsLst>
              <a:gs pos="83000">
                <a:srgbClr val="B494BF">
                  <a:alpha val="100000"/>
                </a:srgbClr>
              </a:gs>
              <a:gs pos="100000">
                <a:schemeClr val="accent1">
                  <a:lumMod val="5000"/>
                  <a:lumOff val="95000"/>
                  <a:alpha val="0"/>
                </a:schemeClr>
              </a:gs>
              <a:gs pos="0">
                <a:srgbClr val="722F8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369550" y="227330"/>
            <a:ext cx="1594485" cy="784225"/>
          </a:xfrm>
          <a:prstGeom prst="rect">
            <a:avLst/>
          </a:prstGeom>
        </p:spPr>
      </p:pic>
      <p:sp>
        <p:nvSpPr>
          <p:cNvPr id="10" name="流程图: 过程 31"/>
          <p:cNvSpPr/>
          <p:nvPr userDrawn="1"/>
        </p:nvSpPr>
        <p:spPr>
          <a:xfrm>
            <a:off x="-24765" y="6676079"/>
            <a:ext cx="12241530" cy="76200"/>
          </a:xfrm>
          <a:prstGeom prst="flowChartProcess">
            <a:avLst/>
          </a:prstGeom>
          <a:gradFill>
            <a:gsLst>
              <a:gs pos="75000">
                <a:srgbClr val="B86040">
                  <a:alpha val="100000"/>
                </a:srgbClr>
              </a:gs>
              <a:gs pos="0">
                <a:srgbClr val="FF9200">
                  <a:alpha val="65000"/>
                </a:srgbClr>
              </a:gs>
              <a:gs pos="100000">
                <a:srgbClr val="712D8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 userDrawn="1"/>
        </p:nvSpPr>
        <p:spPr>
          <a:xfrm>
            <a:off x="9354820" y="-960120"/>
            <a:ext cx="4439920" cy="4065905"/>
          </a:xfrm>
          <a:prstGeom prst="ellipse">
            <a:avLst/>
          </a:prstGeom>
          <a:gradFill>
            <a:gsLst>
              <a:gs pos="100000">
                <a:srgbClr val="B896C0">
                  <a:alpha val="48000"/>
                </a:srgbClr>
              </a:gs>
              <a:gs pos="0">
                <a:srgbClr val="712D80">
                  <a:alpha val="35000"/>
                  <a:lumMod val="9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 rot="12300000">
            <a:off x="8166100" y="-1632585"/>
            <a:ext cx="3570605" cy="3270250"/>
          </a:xfrm>
          <a:prstGeom prst="ellipse">
            <a:avLst/>
          </a:prstGeom>
          <a:gradFill>
            <a:gsLst>
              <a:gs pos="100000">
                <a:srgbClr val="FF9900">
                  <a:alpha val="0"/>
                </a:srgbClr>
              </a:gs>
              <a:gs pos="0">
                <a:srgbClr val="FF9200">
                  <a:alpha val="63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 rot="11100000">
            <a:off x="435610" y="31115"/>
            <a:ext cx="742950" cy="768985"/>
          </a:xfrm>
          <a:prstGeom prst="ellipse">
            <a:avLst/>
          </a:prstGeom>
          <a:gradFill>
            <a:gsLst>
              <a:gs pos="100000">
                <a:srgbClr val="FF9900">
                  <a:alpha val="0"/>
                </a:srgbClr>
              </a:gs>
              <a:gs pos="0">
                <a:srgbClr val="FF92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320000">
            <a:off x="-121920" y="-208280"/>
            <a:ext cx="866140" cy="793750"/>
          </a:xfrm>
          <a:prstGeom prst="ellipse">
            <a:avLst/>
          </a:prstGeom>
          <a:gradFill>
            <a:gsLst>
              <a:gs pos="100000">
                <a:srgbClr val="702D7F">
                  <a:alpha val="0"/>
                </a:srgbClr>
              </a:gs>
              <a:gs pos="0">
                <a:srgbClr val="702D7F">
                  <a:alpha val="68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 userDrawn="1"/>
        </p:nvGrpSpPr>
        <p:grpSpPr>
          <a:xfrm>
            <a:off x="3817275" y="5611495"/>
            <a:ext cx="4537710" cy="981710"/>
            <a:chOff x="6092" y="8966"/>
            <a:chExt cx="6421" cy="1389"/>
          </a:xfrm>
        </p:grpSpPr>
        <p:pic>
          <p:nvPicPr>
            <p:cNvPr id="32" name="图片 31" descr="图片1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0002" y="8966"/>
              <a:ext cx="2511" cy="1235"/>
            </a:xfrm>
            <a:prstGeom prst="rect">
              <a:avLst/>
            </a:prstGeom>
          </p:spPr>
        </p:pic>
        <p:pic>
          <p:nvPicPr>
            <p:cNvPr id="33" name="图片 32" descr="tsinghua logo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2" y="9070"/>
              <a:ext cx="3621" cy="1285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7.svg"/><Relationship Id="rId7" Type="http://schemas.openxmlformats.org/officeDocument/2006/relationships/image" Target="../media/image16.png"/><Relationship Id="rId6" Type="http://schemas.openxmlformats.org/officeDocument/2006/relationships/image" Target="../media/image6.svg"/><Relationship Id="rId5" Type="http://schemas.openxmlformats.org/officeDocument/2006/relationships/image" Target="../media/image11.png"/><Relationship Id="rId4" Type="http://schemas.openxmlformats.org/officeDocument/2006/relationships/image" Target="../media/image5.svg"/><Relationship Id="rId3" Type="http://schemas.openxmlformats.org/officeDocument/2006/relationships/image" Target="../media/image12.png"/><Relationship Id="rId2" Type="http://schemas.openxmlformats.org/officeDocument/2006/relationships/image" Target="../media/image4.sv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8.sv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2.png"/><Relationship Id="rId4" Type="http://schemas.openxmlformats.org/officeDocument/2006/relationships/image" Target="../media/image2.svg"/><Relationship Id="rId3" Type="http://schemas.openxmlformats.org/officeDocument/2006/relationships/image" Target="../media/image11.png"/><Relationship Id="rId2" Type="http://schemas.openxmlformats.org/officeDocument/2006/relationships/image" Target="../media/image1.sv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/>
        </p:nvSpPr>
        <p:spPr>
          <a:xfrm>
            <a:off x="-19050" y="3103245"/>
            <a:ext cx="12211050" cy="24288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anose="05020102010507070707" pitchFamily="2" charset="2"/>
              <a:buChar char=""/>
              <a:defRPr sz="2600" kern="1200">
                <a:solidFill>
                  <a:schemeClr val="tx1"/>
                </a:solidFill>
                <a:latin typeface="Georgia" panose="02040502050405020303" pitchFamily="2" charset="-44"/>
                <a:ea typeface="黑体" charset="-122"/>
                <a:sym typeface="Calibri" panose="020F0702030404030204" pitchFamily="3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Arial" panose="020B0604020202020204" pitchFamily="34" charset="0"/>
              <a:buChar char="–"/>
              <a:defRPr sz="2300" kern="1200">
                <a:solidFill>
                  <a:schemeClr val="tx1"/>
                </a:solidFill>
                <a:latin typeface="Georgia" panose="02040502050405020303" pitchFamily="2" charset="-44"/>
                <a:ea typeface="黑体" charset="-122"/>
                <a:sym typeface="Calibri" panose="020F0702030404030204" pitchFamily="3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eorgia" panose="02040502050405020303" pitchFamily="2" charset="-44"/>
                <a:ea typeface="黑体" charset="-122"/>
                <a:sym typeface="Calibri" panose="020F0702030404030204" pitchFamily="3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497A"/>
              </a:buClr>
              <a:buSzPct val="73000"/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Georgia" panose="02040502050405020303" pitchFamily="2" charset="-44"/>
                <a:ea typeface="黑体" charset="-122"/>
                <a:sym typeface="Calibri" panose="020F0702030404030204" pitchFamily="3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497A"/>
              </a:buClr>
              <a:buSzPct val="73000"/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Georgia" panose="02040502050405020303" pitchFamily="2" charset="-44"/>
                <a:ea typeface="黑体" charset="-122"/>
                <a:sym typeface="Calibri" panose="020F0702030404030204" pitchFamily="34" charset="0"/>
              </a:defRPr>
            </a:lvl5pPr>
          </a:lstStyle>
          <a:p>
            <a:pPr marL="0" lvl="0" indent="0" algn="ctr">
              <a:lnSpc>
                <a:spcPct val="100000"/>
              </a:lnSpc>
              <a:buNone/>
            </a:pPr>
            <a:r>
              <a:rPr lang="en-US" altLang="x-none" sz="1800" dirty="0">
                <a:solidFill>
                  <a:schemeClr val="tx1"/>
                </a:solidFill>
                <a:latin typeface="Times New Roman" panose="02020603050405020304" pitchFamily="18" charset="0"/>
                <a:ea typeface="Georgia" panose="02040502050405020303" pitchFamily="2" charset="-44"/>
                <a:cs typeface="Times New Roman" panose="02020603050405020304" pitchFamily="18" charset="0"/>
                <a:sym typeface="Georgia" panose="02040502050405020303" pitchFamily="2" charset="-44"/>
              </a:rPr>
              <a:t>Sahand Sabour (</a:t>
            </a:r>
            <a:r>
              <a:rPr lang="en-US" altLang="x-none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Georgia" panose="02040502050405020303" pitchFamily="2" charset="-44"/>
                <a:cs typeface="Times New Roman" panose="02020603050405020304" pitchFamily="18" charset="0"/>
                <a:sym typeface="Georgia" panose="02040502050405020303" pitchFamily="2" charset="-44"/>
              </a:rPr>
              <a:t>山姆</a:t>
            </a:r>
            <a:r>
              <a:rPr lang="en-US" altLang="x-none" sz="1800" dirty="0">
                <a:latin typeface="Times New Roman" panose="02020603050405020304" pitchFamily="18" charset="0"/>
                <a:ea typeface="Georgia" panose="02040502050405020303" pitchFamily="2" charset="-44"/>
                <a:cs typeface="Times New Roman" panose="02020603050405020304" pitchFamily="18" charset="0"/>
                <a:sym typeface="Georgia" panose="02040502050405020303" pitchFamily="2" charset="-44"/>
              </a:rPr>
              <a:t>)</a:t>
            </a:r>
            <a:endParaRPr lang="en-US" altLang="x-none" sz="1800" dirty="0">
              <a:solidFill>
                <a:schemeClr val="tx1"/>
              </a:solidFill>
              <a:latin typeface="Times New Roman" panose="02020603050405020304" pitchFamily="18" charset="0"/>
              <a:ea typeface="Georgia" panose="02040502050405020303" pitchFamily="2" charset="-44"/>
              <a:cs typeface="Times New Roman" panose="02020603050405020304" pitchFamily="18" charset="0"/>
              <a:sym typeface="Georgia" panose="02040502050405020303" pitchFamily="2" charset="-44"/>
            </a:endParaRPr>
          </a:p>
          <a:p>
            <a:pPr marL="0" lvl="0" indent="0" algn="ctr">
              <a:lnSpc>
                <a:spcPct val="100000"/>
              </a:lnSpc>
              <a:buNone/>
            </a:pPr>
            <a:r>
              <a:rPr lang="en-US" altLang="x-none" sz="1800" dirty="0">
                <a:solidFill>
                  <a:schemeClr val="tx1"/>
                </a:solidFill>
                <a:latin typeface="Times New Roman" panose="02020603050405020304" pitchFamily="18" charset="0"/>
                <a:ea typeface="Georgia" panose="02040502050405020303" pitchFamily="2" charset="-44"/>
                <a:cs typeface="Times New Roman" panose="02020603050405020304" pitchFamily="18" charset="0"/>
                <a:sym typeface="Georgia" panose="02040502050405020303" pitchFamily="2" charset="-44"/>
              </a:rPr>
              <a:t>ID: 2022380024</a:t>
            </a:r>
            <a:endParaRPr lang="en-US" altLang="x-none" sz="1800" dirty="0">
              <a:solidFill>
                <a:schemeClr val="tx1"/>
              </a:solidFill>
              <a:latin typeface="Times New Roman" panose="02020603050405020304" pitchFamily="18" charset="0"/>
              <a:ea typeface="Georgia" panose="02040502050405020303" pitchFamily="2" charset="-44"/>
              <a:cs typeface="Times New Roman" panose="02020603050405020304" pitchFamily="18" charset="0"/>
              <a:sym typeface="Georgia" panose="02040502050405020303" pitchFamily="2" charset="-44"/>
            </a:endParaRPr>
          </a:p>
          <a:p>
            <a:pPr marL="0" lvl="0" indent="0" algn="ctr">
              <a:lnSpc>
                <a:spcPct val="100000"/>
              </a:lnSpc>
              <a:buNone/>
            </a:pPr>
            <a:endParaRPr lang="en-US" altLang="x-none" sz="1800" dirty="0">
              <a:latin typeface="Times New Roman" panose="02020603050405020304" pitchFamily="18" charset="0"/>
              <a:ea typeface="Georgia" panose="02040502050405020303" pitchFamily="2" charset="-44"/>
              <a:cs typeface="Times New Roman" panose="02020603050405020304" pitchFamily="18" charset="0"/>
              <a:sym typeface="Georgia" panose="02040502050405020303" pitchFamily="2" charset="-44"/>
            </a:endParaRPr>
          </a:p>
          <a:p>
            <a:pPr marL="0" lvl="0" indent="0" algn="ctr">
              <a:lnSpc>
                <a:spcPct val="100000"/>
              </a:lnSpc>
              <a:buNone/>
            </a:pPr>
            <a:r>
              <a:rPr lang="en-US" altLang="x-none" sz="1800" dirty="0">
                <a:latin typeface="Times New Roman" panose="02020603050405020304" pitchFamily="18" charset="0"/>
                <a:ea typeface="Georgia" panose="02040502050405020303" pitchFamily="2" charset="-44"/>
                <a:cs typeface="Times New Roman" panose="02020603050405020304" pitchFamily="18" charset="0"/>
                <a:sym typeface="Georgia" panose="02040502050405020303" pitchFamily="2" charset="-44"/>
              </a:rPr>
              <a:t>Department of Computer Science and Technology, Tsinghua University</a:t>
            </a:r>
            <a:endParaRPr lang="en-US" altLang="x-none" sz="1800" dirty="0">
              <a:latin typeface="Times New Roman" panose="02020603050405020304" pitchFamily="18" charset="0"/>
              <a:ea typeface="Georgia" panose="02040502050405020303" pitchFamily="2" charset="-44"/>
              <a:cs typeface="Times New Roman" panose="02020603050405020304" pitchFamily="18" charset="0"/>
              <a:sym typeface="Georgia" panose="02040502050405020303" pitchFamily="2" charset="-44"/>
            </a:endParaRPr>
          </a:p>
          <a:p>
            <a:pPr marL="0" lvl="0" indent="0" algn="ctr">
              <a:lnSpc>
                <a:spcPct val="100000"/>
              </a:lnSpc>
              <a:buNone/>
            </a:pPr>
            <a:r>
              <a:rPr lang="en-US" altLang="x-none" sz="1800" dirty="0">
                <a:latin typeface="Times New Roman" panose="02020603050405020304" pitchFamily="18" charset="0"/>
                <a:ea typeface="Georgia" panose="02040502050405020303" pitchFamily="2" charset="-44"/>
                <a:cs typeface="Times New Roman" panose="02020603050405020304" pitchFamily="18" charset="0"/>
                <a:sym typeface="Georgia" panose="02040502050405020303" pitchFamily="2" charset="-44"/>
              </a:rPr>
              <a:t>Thesis Proposal for “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How to report research results in English and Related Issues”</a:t>
            </a:r>
            <a:endParaRPr lang="en-US" altLang="x-none" sz="1800" dirty="0">
              <a:latin typeface="Times New Roman" panose="02020603050405020304" pitchFamily="18" charset="0"/>
              <a:ea typeface="Georgia" panose="02040502050405020303" pitchFamily="2" charset="-44"/>
              <a:cs typeface="Times New Roman" panose="02020603050405020304" pitchFamily="18" charset="0"/>
              <a:sym typeface="Georgia" panose="02040502050405020303" pitchFamily="2" charset="-44"/>
            </a:endParaRPr>
          </a:p>
          <a:p>
            <a:pPr marL="0" lvl="0" indent="0" algn="ctr">
              <a:lnSpc>
                <a:spcPct val="100000"/>
              </a:lnSpc>
              <a:buNone/>
            </a:pPr>
            <a:r>
              <a:rPr lang="en-US" altLang="x-none" sz="1800" dirty="0">
                <a:solidFill>
                  <a:schemeClr val="tx1"/>
                </a:solidFill>
                <a:latin typeface="Times New Roman" panose="02020603050405020304" pitchFamily="18" charset="0"/>
                <a:ea typeface="Georgia" panose="02040502050405020303" pitchFamily="2" charset="-44"/>
                <a:cs typeface="Times New Roman" panose="02020603050405020304" pitchFamily="18" charset="0"/>
                <a:sym typeface="Georgia" panose="02040502050405020303" pitchFamily="2" charset="-44"/>
              </a:rPr>
              <a:t>April 20</a:t>
            </a:r>
            <a:r>
              <a:rPr lang="en-US" altLang="x-none" sz="18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Georgia" panose="02040502050405020303" pitchFamily="2" charset="-44"/>
                <a:cs typeface="Times New Roman" panose="02020603050405020304" pitchFamily="18" charset="0"/>
                <a:sym typeface="Georgia" panose="02040502050405020303" pitchFamily="2" charset="-44"/>
              </a:rPr>
              <a:t>th</a:t>
            </a:r>
            <a:r>
              <a:rPr lang="en-US" altLang="x-none" sz="1800" dirty="0">
                <a:solidFill>
                  <a:schemeClr val="tx1"/>
                </a:solidFill>
                <a:latin typeface="Times New Roman" panose="02020603050405020304" pitchFamily="18" charset="0"/>
                <a:ea typeface="Georgia" panose="02040502050405020303" pitchFamily="2" charset="-44"/>
                <a:cs typeface="Times New Roman" panose="02020603050405020304" pitchFamily="18" charset="0"/>
                <a:sym typeface="Georgia" panose="02040502050405020303" pitchFamily="2" charset="-44"/>
              </a:rPr>
              <a:t>, 2023</a:t>
            </a:r>
            <a:endParaRPr lang="en-US" altLang="x-none" sz="1800" dirty="0">
              <a:solidFill>
                <a:schemeClr val="tx1"/>
              </a:solidFill>
              <a:latin typeface="Times New Roman" panose="02020603050405020304" pitchFamily="18" charset="0"/>
              <a:ea typeface="Georgia" panose="02040502050405020303" pitchFamily="2" charset="-44"/>
              <a:cs typeface="Times New Roman" panose="02020603050405020304" pitchFamily="18" charset="0"/>
              <a:sym typeface="Georgia" panose="02040502050405020303" pitchFamily="2" charset="-4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845127"/>
            <a:ext cx="12191999" cy="2258118"/>
          </a:xfrm>
          <a:prstGeom prst="rect">
            <a:avLst/>
          </a:prstGeom>
          <a:gradFill flip="none" rotWithShape="1">
            <a:gsLst>
              <a:gs pos="6000">
                <a:schemeClr val="accent3">
                  <a:lumMod val="21000"/>
                  <a:alpha val="22000"/>
                </a:schemeClr>
              </a:gs>
              <a:gs pos="99000">
                <a:schemeClr val="accent3">
                  <a:lumMod val="100000"/>
                  <a:alpha val="16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1"/>
          <p:cNvSpPr txBox="1"/>
          <p:nvPr/>
        </p:nvSpPr>
        <p:spPr>
          <a:xfrm>
            <a:off x="-19050" y="1047750"/>
            <a:ext cx="12192000" cy="55626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  <a:sym typeface="Calibri" panose="020F0702030404030204" pitchFamily="34" charset="0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Empathetic Dialogue Systems</a:t>
            </a:r>
            <a:endParaRPr kumimoji="1"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共情对话系统</a:t>
            </a:r>
            <a:endParaRPr kumimoji="1"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圆角矩形标注 48"/>
          <p:cNvSpPr/>
          <p:nvPr/>
        </p:nvSpPr>
        <p:spPr>
          <a:xfrm>
            <a:off x="4504690" y="2241550"/>
            <a:ext cx="6319520" cy="488315"/>
          </a:xfrm>
          <a:prstGeom prst="wedgeRoundRectCallout">
            <a:avLst>
              <a:gd name="adj1" fmla="val 33749"/>
              <a:gd name="adj2" fmla="val 70979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 Regular" panose="02020603050405020304" charset="0"/>
              <a:ea typeface="Heiti SC Medium" panose="02000000000000000000" charset="-122"/>
              <a:cs typeface="Times New Roman Regular" panose="0202060305040502030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5430" y="131445"/>
            <a:ext cx="9402445" cy="871855"/>
          </a:xfrm>
        </p:spPr>
        <p:txBody>
          <a:bodyPr/>
          <a:lstStyle/>
          <a:p>
            <a:r>
              <a:rPr lang="en-US" altLang="zh-CN" dirty="0">
                <a:latin typeface="Times New Roman Regular" panose="02020603050405020304" charset="0"/>
                <a:ea typeface="SimHei" panose="02010609060101010101" pitchFamily="49" charset="-122"/>
                <a:cs typeface="Times New Roman Regular" panose="02020603050405020304" charset="0"/>
                <a:sym typeface="+mn-ea"/>
              </a:rPr>
              <a:t>Recent Work and Existing Problems</a:t>
            </a:r>
            <a:endParaRPr kumimoji="1" lang="en-US" altLang="zh-CN" b="1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1019155" y="6512560"/>
            <a:ext cx="484505" cy="365125"/>
          </a:xfrm>
        </p:spPr>
        <p:txBody>
          <a:bodyPr/>
          <a:lstStyle/>
          <a:p>
            <a:fld id="{565CE74E-AB26-4998-AD42-012C4C1AD076}" type="slidenum">
              <a:rPr lang="zh-CN" altLang="en-US" smtClean="0">
                <a:latin typeface="Times New Roman Regular" panose="02020603050405020304" charset="0"/>
                <a:cs typeface="Times New Roman Regular" panose="02020603050405020304" charset="0"/>
              </a:rPr>
            </a:fld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7018" y="4369435"/>
            <a:ext cx="24450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sz="1600" dirty="0">
                <a:latin typeface="Times New Roman Regular" panose="02020603050405020304" charset="0"/>
                <a:cs typeface="Times New Roman Regular" panose="02020603050405020304" charset="0"/>
              </a:rPr>
              <a:t>Majumder </a:t>
            </a:r>
            <a:r>
              <a:rPr lang="en-US" sz="1600" dirty="0">
                <a:latin typeface="Times New Roman Regular" panose="02020603050405020304" charset="0"/>
                <a:cs typeface="Times New Roman Regular" panose="02020603050405020304" charset="0"/>
              </a:rPr>
              <a:t>et al.</a:t>
            </a:r>
            <a:r>
              <a:rPr sz="160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lang="en-US" sz="1600" dirty="0">
                <a:latin typeface="Times New Roman Regular" panose="02020603050405020304" charset="0"/>
                <a:cs typeface="Times New Roman Regular" panose="02020603050405020304" charset="0"/>
              </a:rPr>
              <a:t>(2020) [7]</a:t>
            </a:r>
            <a:endParaRPr lang="en-US" sz="16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grpSp>
        <p:nvGrpSpPr>
          <p:cNvPr id="4" name="组合 47"/>
          <p:cNvGrpSpPr/>
          <p:nvPr/>
        </p:nvGrpSpPr>
        <p:grpSpPr>
          <a:xfrm>
            <a:off x="826770" y="1388110"/>
            <a:ext cx="9872980" cy="721995"/>
            <a:chOff x="6848" y="658"/>
            <a:chExt cx="4363" cy="1137"/>
          </a:xfrm>
        </p:grpSpPr>
        <p:sp>
          <p:nvSpPr>
            <p:cNvPr id="5" name="圆角矩形标注 40"/>
            <p:cNvSpPr/>
            <p:nvPr/>
          </p:nvSpPr>
          <p:spPr>
            <a:xfrm>
              <a:off x="6848" y="658"/>
              <a:ext cx="4363" cy="818"/>
            </a:xfrm>
            <a:prstGeom prst="wedgeRoundRectCallout">
              <a:avLst>
                <a:gd name="adj1" fmla="val -32993"/>
                <a:gd name="adj2" fmla="val 82518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 Regular" panose="02020603050405020304" charset="0"/>
                <a:ea typeface="Heiti SC Medium" panose="02000000000000000000" charset="-122"/>
                <a:cs typeface="Times New Roman Regular" panose="02020603050405020304" charset="0"/>
              </a:endParaRPr>
            </a:p>
          </p:txBody>
        </p:sp>
        <p:sp>
          <p:nvSpPr>
            <p:cNvPr id="6" name="文本框 16"/>
            <p:cNvSpPr txBox="1"/>
            <p:nvPr/>
          </p:nvSpPr>
          <p:spPr>
            <a:xfrm>
              <a:off x="6848" y="777"/>
              <a:ext cx="4363" cy="101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 Regular" panose="02020603050405020304" charset="0"/>
                  <a:ea typeface="Heiti SC Medium" panose="02000000000000000000" charset="-122"/>
                  <a:cs typeface="Times New Roman Regular" panose="02020603050405020304" charset="0"/>
                  <a:sym typeface="+mn-ea"/>
                </a:rPr>
                <a:t>We should generate responses based on </a:t>
              </a:r>
              <a:r>
                <a:rPr kumimoji="1" lang="en-US" altLang="zh-CN" dirty="0">
                  <a:solidFill>
                    <a:srgbClr val="7030A0"/>
                  </a:solidFill>
                  <a:latin typeface="Times New Roman Regular" panose="02020603050405020304" charset="0"/>
                  <a:ea typeface="Heiti SC Medium" panose="02000000000000000000" charset="-122"/>
                  <a:cs typeface="Times New Roman Regular" panose="02020603050405020304" charset="0"/>
                  <a:sym typeface="+mn-ea"/>
                </a:rPr>
                <a:t>how our users would feel towards</a:t>
              </a:r>
              <a:r>
                <a:rPr kumimoji="1" lang="en-US" altLang="zh-CN" dirty="0">
                  <a:latin typeface="Times New Roman Regular" panose="02020603050405020304" charset="0"/>
                  <a:ea typeface="Heiti SC Medium" panose="02000000000000000000" charset="-122"/>
                  <a:cs typeface="Times New Roman Regular" panose="02020603050405020304" charset="0"/>
                  <a:sym typeface="+mn-ea"/>
                </a:rPr>
                <a:t> </a:t>
              </a:r>
              <a:r>
                <a:rPr kumimoji="1" lang="en-US" altLang="zh-CN" dirty="0">
                  <a:solidFill>
                    <a:srgbClr val="7030A0"/>
                  </a:solidFill>
                  <a:latin typeface="Times New Roman Regular" panose="02020603050405020304" charset="0"/>
                  <a:ea typeface="Heiti SC Medium" panose="02000000000000000000" charset="-122"/>
                  <a:cs typeface="Times New Roman Regular" panose="02020603050405020304" charset="0"/>
                  <a:sym typeface="+mn-ea"/>
                </a:rPr>
                <a:t>them</a:t>
              </a:r>
              <a:r>
                <a:rPr kumimoji="1" lang="en-US" altLang="zh-CN" dirty="0">
                  <a:latin typeface="Times New Roman Regular" panose="02020603050405020304" charset="0"/>
                  <a:ea typeface="Heiti SC Medium" panose="02000000000000000000" charset="-122"/>
                  <a:cs typeface="Times New Roman Regular" panose="02020603050405020304" charset="0"/>
                  <a:sym typeface="+mn-ea"/>
                </a:rPr>
                <a:t> (emotion look-ahead).</a:t>
              </a:r>
              <a:endParaRPr kumimoji="1" lang="en-US" altLang="zh-CN" dirty="0">
                <a:latin typeface="Times New Roman Regular" panose="02020603050405020304" charset="0"/>
                <a:ea typeface="Heiti SC Medium" panose="02000000000000000000" charset="-122"/>
                <a:cs typeface="Times New Roman Regular" panose="02020603050405020304" charset="0"/>
                <a:sym typeface="+mn-ea"/>
              </a:endParaRPr>
            </a:p>
          </p:txBody>
        </p:sp>
      </p:grpSp>
      <p:pic>
        <p:nvPicPr>
          <p:cNvPr id="7" name="图片 53" descr="363245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492250" y="2051050"/>
            <a:ext cx="452755" cy="472440"/>
          </a:xfrm>
          <a:prstGeom prst="rect">
            <a:avLst/>
          </a:prstGeom>
        </p:spPr>
      </p:pic>
      <p:sp>
        <p:nvSpPr>
          <p:cNvPr id="10" name="矩形 7"/>
          <p:cNvSpPr/>
          <p:nvPr/>
        </p:nvSpPr>
        <p:spPr>
          <a:xfrm>
            <a:off x="629920" y="2575560"/>
            <a:ext cx="19542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mes New Roman Regular" panose="02020603050405020304" charset="0"/>
                <a:cs typeface="Times New Roman Regular" panose="02020603050405020304" charset="0"/>
              </a:rPr>
              <a:t>Shin</a:t>
            </a:r>
            <a:r>
              <a:rPr sz="160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lang="en-US" sz="1600" dirty="0">
                <a:latin typeface="Times New Roman Regular" panose="02020603050405020304" charset="0"/>
                <a:cs typeface="Times New Roman Regular" panose="02020603050405020304" charset="0"/>
              </a:rPr>
              <a:t>et al. (2019) [5]</a:t>
            </a:r>
            <a:endParaRPr lang="en-US" sz="16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13" name="文本框 16"/>
          <p:cNvSpPr txBox="1"/>
          <p:nvPr/>
        </p:nvSpPr>
        <p:spPr>
          <a:xfrm>
            <a:off x="4504689" y="2308225"/>
            <a:ext cx="651446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zh-CN" dirty="0">
                <a:latin typeface="Times New Roman Regular" panose="02020603050405020304" charset="0"/>
                <a:ea typeface="Heiti SC Medium" panose="02000000000000000000" charset="-122"/>
                <a:cs typeface="Times New Roman Regular" panose="02020603050405020304" charset="0"/>
                <a:sym typeface="+mn-ea"/>
              </a:rPr>
              <a:t>We should train and mix experts for </a:t>
            </a:r>
            <a:r>
              <a:rPr kumimoji="1" lang="en-US" altLang="zh-CN" dirty="0">
                <a:solidFill>
                  <a:schemeClr val="accent2"/>
                </a:solidFill>
                <a:latin typeface="Times New Roman Regular" panose="02020603050405020304" charset="0"/>
                <a:ea typeface="Heiti SC Medium" panose="02000000000000000000" charset="-122"/>
                <a:cs typeface="Times New Roman Regular" panose="02020603050405020304" charset="0"/>
                <a:sym typeface="+mn-ea"/>
              </a:rPr>
              <a:t>understanding user's emotions</a:t>
            </a:r>
            <a:r>
              <a:rPr kumimoji="1" lang="en-US" altLang="zh-CN" dirty="0">
                <a:latin typeface="Times New Roman Regular" panose="02020603050405020304" charset="0"/>
                <a:ea typeface="Heiti SC Medium" panose="02000000000000000000" charset="-122"/>
                <a:cs typeface="Times New Roman Regular" panose="02020603050405020304" charset="0"/>
                <a:sym typeface="+mn-ea"/>
              </a:rPr>
              <a:t>. </a:t>
            </a:r>
            <a:endParaRPr kumimoji="1" lang="zh-CN" altLang="en-US" dirty="0">
              <a:latin typeface="Times New Roman Regular" panose="02020603050405020304" charset="0"/>
              <a:ea typeface="Heiti SC Medium" panose="02000000000000000000" charset="-122"/>
              <a:cs typeface="Times New Roman Regular" panose="02020603050405020304" charset="0"/>
              <a:sym typeface="+mn-ea"/>
            </a:endParaRPr>
          </a:p>
        </p:txBody>
      </p:sp>
      <p:pic>
        <p:nvPicPr>
          <p:cNvPr id="14" name="图片 53" descr="363245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67900" y="2912745"/>
            <a:ext cx="452755" cy="472440"/>
          </a:xfrm>
          <a:prstGeom prst="rect">
            <a:avLst/>
          </a:prstGeom>
        </p:spPr>
      </p:pic>
      <p:sp>
        <p:nvSpPr>
          <p:cNvPr id="15" name="矩形 7"/>
          <p:cNvSpPr/>
          <p:nvPr/>
        </p:nvSpPr>
        <p:spPr>
          <a:xfrm>
            <a:off x="9300210" y="3385185"/>
            <a:ext cx="18614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mes New Roman Regular" panose="02020603050405020304" charset="0"/>
                <a:cs typeface="Times New Roman Regular" panose="02020603050405020304" charset="0"/>
              </a:rPr>
              <a:t>Lin</a:t>
            </a:r>
            <a:r>
              <a:rPr sz="160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lang="en-US" sz="1600" dirty="0">
                <a:latin typeface="Times New Roman Regular" panose="02020603050405020304" charset="0"/>
                <a:cs typeface="Times New Roman Regular" panose="02020603050405020304" charset="0"/>
              </a:rPr>
              <a:t>et al. (2019) [6]</a:t>
            </a:r>
            <a:endParaRPr lang="en-US" sz="16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grpSp>
        <p:nvGrpSpPr>
          <p:cNvPr id="16" name="组合 47"/>
          <p:cNvGrpSpPr/>
          <p:nvPr/>
        </p:nvGrpSpPr>
        <p:grpSpPr>
          <a:xfrm>
            <a:off x="826770" y="3169285"/>
            <a:ext cx="7807325" cy="519430"/>
            <a:chOff x="6848" y="658"/>
            <a:chExt cx="4363" cy="818"/>
          </a:xfrm>
        </p:grpSpPr>
        <p:sp>
          <p:nvSpPr>
            <p:cNvPr id="17" name="圆角矩形标注 40"/>
            <p:cNvSpPr/>
            <p:nvPr/>
          </p:nvSpPr>
          <p:spPr>
            <a:xfrm>
              <a:off x="6848" y="658"/>
              <a:ext cx="4363" cy="818"/>
            </a:xfrm>
            <a:prstGeom prst="wedgeRoundRectCallout">
              <a:avLst>
                <a:gd name="adj1" fmla="val -32993"/>
                <a:gd name="adj2" fmla="val 82518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 Regular" panose="02020603050405020304" charset="0"/>
                <a:ea typeface="Heiti SC Medium" panose="02000000000000000000" charset="-122"/>
                <a:cs typeface="Times New Roman Regular" panose="02020603050405020304" charset="0"/>
              </a:endParaRPr>
            </a:p>
          </p:txBody>
        </p:sp>
        <p:sp>
          <p:nvSpPr>
            <p:cNvPr id="18" name="文本框 16"/>
            <p:cNvSpPr txBox="1"/>
            <p:nvPr/>
          </p:nvSpPr>
          <p:spPr>
            <a:xfrm>
              <a:off x="6848" y="777"/>
              <a:ext cx="4363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 Regular" panose="02020603050405020304" charset="0"/>
                  <a:ea typeface="Heiti SC Medium" panose="02000000000000000000" charset="-122"/>
                  <a:cs typeface="Times New Roman Regular" panose="02020603050405020304" charset="0"/>
                  <a:sym typeface="+mn-ea"/>
                </a:rPr>
                <a:t>How about generating responses by </a:t>
              </a:r>
              <a:r>
                <a:rPr kumimoji="1" lang="en-US" altLang="zh-CN" dirty="0">
                  <a:solidFill>
                    <a:srgbClr val="00B050"/>
                  </a:solidFill>
                  <a:latin typeface="Times New Roman Regular" panose="02020603050405020304" charset="0"/>
                  <a:ea typeface="Heiti SC Medium" panose="02000000000000000000" charset="-122"/>
                  <a:cs typeface="Times New Roman Regular" panose="02020603050405020304" charset="0"/>
                  <a:sym typeface="+mn-ea"/>
                </a:rPr>
                <a:t>mimicing the user's emotion</a:t>
              </a:r>
              <a:r>
                <a:rPr kumimoji="1" lang="en-US" altLang="zh-CN" dirty="0">
                  <a:latin typeface="Times New Roman Regular" panose="02020603050405020304" charset="0"/>
                  <a:ea typeface="Heiti SC Medium" panose="02000000000000000000" charset="-122"/>
                  <a:cs typeface="Times New Roman Regular" panose="02020603050405020304" charset="0"/>
                  <a:sym typeface="+mn-ea"/>
                </a:rPr>
                <a:t> to a degree?</a:t>
              </a:r>
              <a:endParaRPr kumimoji="1" lang="en-US" altLang="zh-CN" dirty="0">
                <a:latin typeface="Times New Roman Regular" panose="02020603050405020304" charset="0"/>
                <a:ea typeface="Heiti SC Medium" panose="02000000000000000000" charset="-122"/>
                <a:cs typeface="Times New Roman Regular" panose="02020603050405020304" charset="0"/>
                <a:sym typeface="+mn-ea"/>
              </a:endParaRPr>
            </a:p>
          </p:txBody>
        </p:sp>
      </p:grpSp>
      <p:pic>
        <p:nvPicPr>
          <p:cNvPr id="19" name="图片 53" descr="3632454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92250" y="3832225"/>
            <a:ext cx="452755" cy="472440"/>
          </a:xfrm>
          <a:prstGeom prst="rect">
            <a:avLst/>
          </a:prstGeom>
        </p:spPr>
      </p:pic>
      <p:sp>
        <p:nvSpPr>
          <p:cNvPr id="33" name="圆角矩形标注 48"/>
          <p:cNvSpPr/>
          <p:nvPr/>
        </p:nvSpPr>
        <p:spPr>
          <a:xfrm>
            <a:off x="4640580" y="4123690"/>
            <a:ext cx="6293485" cy="488315"/>
          </a:xfrm>
          <a:prstGeom prst="wedgeRoundRectCallout">
            <a:avLst>
              <a:gd name="adj1" fmla="val 33749"/>
              <a:gd name="adj2" fmla="val 70979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 Regular" panose="02020603050405020304" charset="0"/>
              <a:ea typeface="Heiti SC Medium" panose="02000000000000000000" charset="-122"/>
              <a:cs typeface="Times New Roman Regular" panose="02020603050405020304" charset="0"/>
            </a:endParaRPr>
          </a:p>
        </p:txBody>
      </p:sp>
      <p:sp>
        <p:nvSpPr>
          <p:cNvPr id="34" name="文本框 16"/>
          <p:cNvSpPr txBox="1"/>
          <p:nvPr/>
        </p:nvSpPr>
        <p:spPr>
          <a:xfrm>
            <a:off x="4640580" y="4183380"/>
            <a:ext cx="61144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zh-CN" dirty="0">
                <a:latin typeface="Times New Roman Regular" panose="02020603050405020304" charset="0"/>
                <a:ea typeface="Heiti SC Medium" panose="02000000000000000000" charset="-122"/>
                <a:cs typeface="Times New Roman Regular" panose="02020603050405020304" charset="0"/>
                <a:sym typeface="+mn-ea"/>
              </a:rPr>
              <a:t>We need </a:t>
            </a:r>
            <a:r>
              <a:rPr kumimoji="1" lang="en-US" altLang="zh-CN" dirty="0">
                <a:solidFill>
                  <a:srgbClr val="FF0000"/>
                </a:solidFill>
                <a:latin typeface="Times New Roman Regular" panose="02020603050405020304" charset="0"/>
                <a:ea typeface="Heiti SC Medium" panose="02000000000000000000" charset="-122"/>
                <a:cs typeface="Times New Roman Regular" panose="02020603050405020304" charset="0"/>
                <a:sym typeface="+mn-ea"/>
              </a:rPr>
              <a:t>external knowledge</a:t>
            </a:r>
            <a:r>
              <a:rPr kumimoji="1" lang="en-US" altLang="zh-CN" dirty="0">
                <a:latin typeface="Times New Roman Regular" panose="02020603050405020304" charset="0"/>
                <a:ea typeface="Heiti SC Medium" panose="02000000000000000000" charset="-122"/>
                <a:cs typeface="Times New Roman Regular" panose="02020603050405020304" charset="0"/>
                <a:sym typeface="+mn-ea"/>
              </a:rPr>
              <a:t> to understand emotions, right? </a:t>
            </a:r>
            <a:endParaRPr kumimoji="1" lang="zh-CN" altLang="en-US" dirty="0">
              <a:latin typeface="Times New Roman Regular" panose="02020603050405020304" charset="0"/>
              <a:ea typeface="Heiti SC Medium" panose="02000000000000000000" charset="-122"/>
              <a:cs typeface="Times New Roman Regular" panose="02020603050405020304" charset="0"/>
              <a:sym typeface="+mn-ea"/>
            </a:endParaRPr>
          </a:p>
        </p:txBody>
      </p:sp>
      <p:pic>
        <p:nvPicPr>
          <p:cNvPr id="35" name="图片 53" descr="3632454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68535" y="4706620"/>
            <a:ext cx="452755" cy="472440"/>
          </a:xfrm>
          <a:prstGeom prst="rect">
            <a:avLst/>
          </a:prstGeom>
        </p:spPr>
      </p:pic>
      <p:sp>
        <p:nvSpPr>
          <p:cNvPr id="36" name="矩形 7"/>
          <p:cNvSpPr/>
          <p:nvPr/>
        </p:nvSpPr>
        <p:spPr>
          <a:xfrm>
            <a:off x="9153939" y="5249545"/>
            <a:ext cx="17801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 Regular" panose="02020603050405020304" charset="0"/>
                <a:cs typeface="Times New Roman Regular" panose="02020603050405020304" charset="0"/>
              </a:rPr>
              <a:t>Li</a:t>
            </a:r>
            <a:r>
              <a:rPr sz="160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lang="en-US" sz="1600" dirty="0">
                <a:latin typeface="Times New Roman Regular" panose="02020603050405020304" charset="0"/>
                <a:cs typeface="Times New Roman Regular" panose="02020603050405020304" charset="0"/>
              </a:rPr>
              <a:t>et al. (2020) [8]</a:t>
            </a:r>
            <a:endParaRPr lang="en-US" sz="16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42" name="圆角矩形标注 48"/>
          <p:cNvSpPr/>
          <p:nvPr/>
        </p:nvSpPr>
        <p:spPr>
          <a:xfrm>
            <a:off x="3784600" y="5158740"/>
            <a:ext cx="2640965" cy="488315"/>
          </a:xfrm>
          <a:prstGeom prst="wedgeRoundRectCallout">
            <a:avLst>
              <a:gd name="adj1" fmla="val 33749"/>
              <a:gd name="adj2" fmla="val 70979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 Regular" panose="02020603050405020304" charset="0"/>
              <a:ea typeface="Heiti SC Medium" panose="02000000000000000000" charset="-122"/>
              <a:cs typeface="Times New Roman Regular" panose="02020603050405020304" charset="0"/>
            </a:endParaRPr>
          </a:p>
        </p:txBody>
      </p:sp>
      <p:sp>
        <p:nvSpPr>
          <p:cNvPr id="43" name="文本框 16"/>
          <p:cNvSpPr txBox="1"/>
          <p:nvPr/>
        </p:nvSpPr>
        <p:spPr>
          <a:xfrm>
            <a:off x="3682365" y="5218430"/>
            <a:ext cx="28117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zh-CN" dirty="0">
                <a:latin typeface="Times New Roman Regular" panose="02020603050405020304" charset="0"/>
                <a:ea typeface="Heiti SC Medium" panose="02000000000000000000" charset="-122"/>
                <a:cs typeface="Times New Roman Regular" panose="02020603050405020304" charset="0"/>
                <a:sym typeface="+mn-ea"/>
              </a:rPr>
              <a:t>Is </a:t>
            </a:r>
            <a:r>
              <a:rPr kumimoji="1" lang="en-US" altLang="zh-CN" dirty="0">
                <a:solidFill>
                  <a:schemeClr val="tx1"/>
                </a:solidFill>
                <a:latin typeface="Times New Roman Regular" panose="02020603050405020304" charset="0"/>
                <a:ea typeface="Heiti SC Medium" panose="02000000000000000000" charset="-122"/>
                <a:cs typeface="Times New Roman Regular" panose="02020603050405020304" charset="0"/>
                <a:sym typeface="+mn-ea"/>
              </a:rPr>
              <a:t>emotion </a:t>
            </a:r>
            <a:r>
              <a:rPr kumimoji="1" lang="en-US" altLang="zh-CN" dirty="0">
                <a:latin typeface="Times New Roman Regular" panose="02020603050405020304" charset="0"/>
                <a:ea typeface="Heiti SC Medium" panose="02000000000000000000" charset="-122"/>
                <a:cs typeface="Times New Roman Regular" panose="02020603050405020304" charset="0"/>
                <a:sym typeface="+mn-ea"/>
              </a:rPr>
              <a:t>all we need?</a:t>
            </a:r>
            <a:endParaRPr kumimoji="1" lang="zh-CN" altLang="en-US" dirty="0">
              <a:latin typeface="Times New Roman Regular" panose="02020603050405020304" charset="0"/>
              <a:ea typeface="Heiti SC Medium" panose="02000000000000000000" charset="-122"/>
              <a:cs typeface="Times New Roman Regular" panose="02020603050405020304" charset="0"/>
              <a:sym typeface="+mn-ea"/>
            </a:endParaRPr>
          </a:p>
        </p:txBody>
      </p:sp>
      <p:pic>
        <p:nvPicPr>
          <p:cNvPr id="44" name="图片 53" descr="3632454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72810" y="5760720"/>
            <a:ext cx="452755" cy="472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4052"/>
            <a:ext cx="10515600" cy="101544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and Motivations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97872" y="185017"/>
            <a:ext cx="9167141" cy="729384"/>
          </a:xfrm>
        </p:spPr>
        <p:txBody>
          <a:bodyPr/>
          <a:lstStyle/>
          <a:p>
            <a:r>
              <a:rPr lang="en-US" altLang="zh-CN" b="0" dirty="0">
                <a:ea typeface="SimHei" panose="02010609060101010101" pitchFamily="49" charset="-122"/>
              </a:rPr>
              <a:t>Motivations</a:t>
            </a:r>
            <a:endParaRPr lang="en-US" altLang="zh-CN" b="0" dirty="0">
              <a:ea typeface="SimHei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7EBA-4B22-144E-897C-BF10A6C773F9}" type="slidenum">
              <a:rPr kumimoji="1" lang="zh-CN" altLang="en-US" smtClean="0">
                <a:latin typeface="Times New Roman Bold" panose="02020603050405020304" charset="0"/>
                <a:cs typeface="Times New Roman Bold" panose="02020603050405020304" charset="0"/>
              </a:rPr>
            </a:fld>
            <a:endParaRPr kumimoji="1" lang="zh-CN" altLang="en-US" b="1" dirty="0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97872" y="1303507"/>
            <a:ext cx="11716328" cy="5220484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</a:lstStyle>
          <a:p>
            <a:pPr lvl="0">
              <a:lnSpc>
                <a:spcPct val="120000"/>
              </a:lnSpc>
              <a:buClr>
                <a:srgbClr val="7030A0"/>
              </a:buClr>
              <a:buSzPct val="73000"/>
              <a:buFont typeface="Wingdings 2" panose="05020102010507070707" pitchFamily="2" charset="2"/>
              <a:buChar char=""/>
            </a:pPr>
            <a:r>
              <a:rPr kumimoji="1" lang="en-US" sz="2200" dirty="0">
                <a:latin typeface="Times New Roman" panose="02020603050405020304" pitchFamily="18" charset="0"/>
                <a:ea typeface="Heiti SC Medium" panose="02000000000000000000" charset="-122"/>
                <a:cs typeface="Times New Roman" panose="02020603050405020304" pitchFamily="18" charset="0"/>
                <a:sym typeface="+mn-ea"/>
              </a:rPr>
              <a:t>Understanding the user's emotions only covers </a:t>
            </a:r>
            <a:r>
              <a:rPr kumimoji="1" lang="en-US" sz="2200" dirty="0">
                <a:solidFill>
                  <a:srgbClr val="7030A0"/>
                </a:solidFill>
                <a:latin typeface="Times New Roman" panose="02020603050405020304" pitchFamily="18" charset="0"/>
                <a:ea typeface="Heiti SC Medium" panose="02000000000000000000" charset="-122"/>
                <a:cs typeface="Times New Roman" panose="02020603050405020304" pitchFamily="18" charset="0"/>
                <a:sym typeface="+mn-ea"/>
              </a:rPr>
              <a:t>one aspect </a:t>
            </a:r>
            <a:r>
              <a:rPr kumimoji="1" lang="en-US" sz="2200" dirty="0">
                <a:latin typeface="Times New Roman" panose="02020603050405020304" pitchFamily="18" charset="0"/>
                <a:ea typeface="Heiti SC Medium" panose="02000000000000000000" charset="-122"/>
                <a:cs typeface="Times New Roman" panose="02020603050405020304" pitchFamily="18" charset="0"/>
                <a:sym typeface="+mn-ea"/>
              </a:rPr>
              <a:t>of empathy.</a:t>
            </a:r>
            <a:endParaRPr kumimoji="1" lang="en-US" sz="2200" dirty="0">
              <a:latin typeface="Times New Roman" panose="02020603050405020304" pitchFamily="18" charset="0"/>
              <a:ea typeface="Heiti SC Medium" panose="02000000000000000000" charset="-122"/>
              <a:cs typeface="Times New Roman" panose="02020603050405020304" pitchFamily="18" charset="0"/>
              <a:sym typeface="+mn-ea"/>
            </a:endParaRPr>
          </a:p>
          <a:p>
            <a:pPr lvl="0">
              <a:lnSpc>
                <a:spcPct val="120000"/>
              </a:lnSpc>
              <a:buClr>
                <a:srgbClr val="7030A0"/>
              </a:buClr>
              <a:buSzPct val="73000"/>
              <a:buFont typeface="Wingdings 2" panose="05020102010507070707" pitchFamily="2" charset="2"/>
              <a:buChar char=""/>
            </a:pPr>
            <a:r>
              <a:rPr kumimoji="1" lang="en-US" sz="2200" dirty="0">
                <a:latin typeface="Times New Roman" panose="02020603050405020304" pitchFamily="18" charset="0"/>
                <a:ea typeface="Heiti SC Medium" panose="02000000000000000000" charset="-122"/>
                <a:cs typeface="Times New Roman" panose="02020603050405020304" pitchFamily="18" charset="0"/>
                <a:sym typeface="+mn-ea"/>
              </a:rPr>
              <a:t>The user might </a:t>
            </a:r>
            <a:r>
              <a:rPr kumimoji="1" lang="en-US" sz="2200" dirty="0">
                <a:solidFill>
                  <a:srgbClr val="7030A0"/>
                </a:solidFill>
                <a:latin typeface="Times New Roman" panose="02020603050405020304" pitchFamily="18" charset="0"/>
                <a:ea typeface="Heiti SC Medium" panose="02000000000000000000" charset="-122"/>
                <a:cs typeface="Times New Roman" panose="02020603050405020304" pitchFamily="18" charset="0"/>
                <a:sym typeface="+mn-ea"/>
              </a:rPr>
              <a:t>not explicitly </a:t>
            </a:r>
            <a:r>
              <a:rPr kumimoji="1" lang="en-US" sz="2200" dirty="0">
                <a:latin typeface="Times New Roman" panose="02020603050405020304" pitchFamily="18" charset="0"/>
                <a:ea typeface="Heiti SC Medium" panose="02000000000000000000" charset="-122"/>
                <a:cs typeface="Times New Roman" panose="02020603050405020304" pitchFamily="18" charset="0"/>
                <a:sym typeface="+mn-ea"/>
              </a:rPr>
              <a:t>talk about their situation and feelings.</a:t>
            </a:r>
            <a:endParaRPr kumimoji="1" lang="en-US" sz="2200" dirty="0">
              <a:latin typeface="Times New Roman" panose="02020603050405020304" pitchFamily="18" charset="0"/>
              <a:ea typeface="Heiti SC Medium" panose="02000000000000000000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20000"/>
              </a:lnSpc>
              <a:buClr>
                <a:srgbClr val="7030A0"/>
              </a:buClr>
              <a:buSzPct val="73000"/>
              <a:buFont typeface="Wingdings 2" panose="05020102010507070707" pitchFamily="2" charset="2"/>
              <a:buChar char=""/>
            </a:pPr>
            <a:r>
              <a:rPr lang="en-US" sz="2200" dirty="0"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  <a:sym typeface="Calibri" panose="020F0702030404030204" pitchFamily="34" charset="0"/>
              </a:rPr>
              <a:t>Humans use </a:t>
            </a:r>
            <a:r>
              <a:rPr lang="en-US" sz="2200" i="1" dirty="0"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  <a:sym typeface="Calibri" panose="020F0702030404030204" pitchFamily="34" charset="0"/>
              </a:rPr>
              <a:t>Commonsense </a:t>
            </a:r>
            <a:r>
              <a:rPr lang="en-US" sz="2200" dirty="0"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  <a:sym typeface="Calibri" panose="020F0702030404030204" pitchFamily="34" charset="0"/>
              </a:rPr>
              <a:t>to realize such implications → Not available to dialogue systems!</a:t>
            </a:r>
            <a:endParaRPr lang="en-US" sz="2200" dirty="0">
              <a:latin typeface="Times New Roman" panose="02020603050405020304" pitchFamily="18" charset="0"/>
              <a:ea typeface="黑体" charset="-122"/>
              <a:cs typeface="Times New Roman" panose="02020603050405020304" pitchFamily="18" charset="0"/>
              <a:sym typeface="Calibri" panose="020F0702030404030204" pitchFamily="34" charset="0"/>
            </a:endParaRPr>
          </a:p>
          <a:p>
            <a:pPr marL="0" indent="0">
              <a:lnSpc>
                <a:spcPct val="120000"/>
              </a:lnSpc>
              <a:buClr>
                <a:srgbClr val="7030A0"/>
              </a:buClr>
              <a:buSzPct val="73000"/>
              <a:buNone/>
            </a:pPr>
            <a:endParaRPr lang="en-US" sz="2200" dirty="0">
              <a:latin typeface="Times New Roman" panose="02020603050405020304" pitchFamily="18" charset="0"/>
              <a:ea typeface="黑体" charset="-122"/>
              <a:cs typeface="Times New Roman" panose="02020603050405020304" pitchFamily="18" charset="0"/>
              <a:sym typeface="Calibri" panose="020F0702030404030204" pitchFamily="34" charset="0"/>
            </a:endParaRPr>
          </a:p>
        </p:txBody>
      </p:sp>
      <p:pic>
        <p:nvPicPr>
          <p:cNvPr id="19" name="Picture 18" descr="Screen Shot 2021-09-18 at 15.50.24"/>
          <p:cNvPicPr>
            <a:picLocks noChangeAspect="1"/>
          </p:cNvPicPr>
          <p:nvPr/>
        </p:nvPicPr>
        <p:blipFill>
          <a:blip r:embed="rId1"/>
          <a:srcRect b="51008"/>
          <a:stretch>
            <a:fillRect/>
          </a:stretch>
        </p:blipFill>
        <p:spPr>
          <a:xfrm>
            <a:off x="5893773" y="3225772"/>
            <a:ext cx="3571240" cy="2686594"/>
          </a:xfrm>
          <a:prstGeom prst="rect">
            <a:avLst/>
          </a:prstGeom>
        </p:spPr>
      </p:pic>
      <p:pic>
        <p:nvPicPr>
          <p:cNvPr id="20" name="Picture 19" descr="Screen Shot 2021-09-18 at 15.50.24"/>
          <p:cNvPicPr>
            <a:picLocks noChangeAspect="1"/>
          </p:cNvPicPr>
          <p:nvPr/>
        </p:nvPicPr>
        <p:blipFill>
          <a:blip r:embed="rId1"/>
          <a:srcRect l="-584" t="49559"/>
          <a:stretch>
            <a:fillRect/>
          </a:stretch>
        </p:blipFill>
        <p:spPr>
          <a:xfrm>
            <a:off x="1635727" y="3225772"/>
            <a:ext cx="3783965" cy="268659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97872" y="185017"/>
            <a:ext cx="9167141" cy="729384"/>
          </a:xfrm>
        </p:spPr>
        <p:txBody>
          <a:bodyPr/>
          <a:lstStyle/>
          <a:p>
            <a:r>
              <a:rPr lang="en-US" altLang="zh-CN" b="0" dirty="0">
                <a:latin typeface="Times New Roman Regular" panose="02020603050405020304" charset="0"/>
                <a:ea typeface="SimHei" panose="02010609060101010101" pitchFamily="49" charset="-122"/>
                <a:cs typeface="Times New Roman Regular" panose="02020603050405020304" charset="0"/>
              </a:rPr>
              <a:t>Motivations</a:t>
            </a:r>
            <a:endParaRPr lang="en-US" altLang="zh-CN" b="0" dirty="0">
              <a:latin typeface="Times New Roman Regular" panose="02020603050405020304" charset="0"/>
              <a:ea typeface="SimHei" panose="02010609060101010101" pitchFamily="49" charset="-122"/>
              <a:cs typeface="Times New Roman Regular" panose="020206030504050203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7EBA-4B22-144E-897C-BF10A6C773F9}" type="slidenum">
              <a:rPr kumimoji="1" lang="zh-CN" altLang="en-US" smtClean="0"/>
            </a:fld>
            <a:endParaRPr kumimoji="1" lang="zh-CN" altLang="en-US" b="1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97872" y="1222513"/>
            <a:ext cx="11716328" cy="530147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</a:lstStyle>
          <a:p>
            <a:pPr>
              <a:lnSpc>
                <a:spcPct val="120000"/>
              </a:lnSpc>
              <a:buClr>
                <a:srgbClr val="7030A0"/>
              </a:buClr>
              <a:buSzPct val="73000"/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 Regular" panose="02020603050405020304" charset="0"/>
                <a:ea typeface="黑体" charset="-122"/>
                <a:cs typeface="Times New Roman Regular" panose="02020603050405020304" charset="0"/>
                <a:sym typeface="Calibri" panose="020F0702030404030204" pitchFamily="34" charset="0"/>
              </a:rPr>
              <a:t>There are text-based resources for commonsense knowledge.</a:t>
            </a:r>
            <a:endParaRPr lang="en-US" sz="2000" dirty="0">
              <a:latin typeface="Times New Roman Regular" panose="02020603050405020304" charset="0"/>
              <a:ea typeface="黑体" charset="-122"/>
              <a:cs typeface="Times New Roman Regular" panose="02020603050405020304" charset="0"/>
              <a:sym typeface="Calibri" panose="020F0702030404030204" pitchFamily="34" charset="0"/>
            </a:endParaRPr>
          </a:p>
          <a:p>
            <a:pPr lvl="1">
              <a:lnSpc>
                <a:spcPct val="120000"/>
              </a:lnSpc>
              <a:buClr>
                <a:srgbClr val="7030A0"/>
              </a:buClr>
              <a:buSzPct val="730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 Regular" panose="02020603050405020304" charset="0"/>
                <a:ea typeface="黑体" charset="-122"/>
                <a:cs typeface="Times New Roman Regular" panose="02020603050405020304" charset="0"/>
                <a:sym typeface="Calibri" panose="020F0702030404030204" pitchFamily="34" charset="0"/>
              </a:rPr>
              <a:t>ATOMIC: An atlas of everyday if-then commonsense inferences [9].</a:t>
            </a:r>
            <a:endParaRPr lang="en-US" sz="1800" dirty="0">
              <a:latin typeface="Times New Roman Regular" panose="02020603050405020304" charset="0"/>
              <a:ea typeface="黑体" charset="-122"/>
              <a:cs typeface="Times New Roman Regular" panose="02020603050405020304" charset="0"/>
              <a:sym typeface="Calibri" panose="020F0702030404030204" pitchFamily="34" charset="0"/>
            </a:endParaRPr>
          </a:p>
          <a:p>
            <a:pPr>
              <a:lnSpc>
                <a:spcPct val="120000"/>
              </a:lnSpc>
              <a:buClr>
                <a:srgbClr val="7030A0"/>
              </a:buClr>
              <a:buSzPct val="73000"/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 Regular" panose="02020603050405020304" charset="0"/>
              <a:ea typeface="黑体" charset="-122"/>
              <a:cs typeface="Times New Roman Regular" panose="02020603050405020304" charset="0"/>
              <a:sym typeface="Calibri" panose="020F0702030404030204" pitchFamily="34" charset="0"/>
            </a:endParaRPr>
          </a:p>
          <a:p>
            <a:pPr>
              <a:lnSpc>
                <a:spcPct val="120000"/>
              </a:lnSpc>
              <a:buClr>
                <a:srgbClr val="7030A0"/>
              </a:buClr>
              <a:buSzPct val="73000"/>
              <a:buFont typeface="Wingdings" panose="05000000000000000000" pitchFamily="2" charset="2"/>
              <a:buChar char="Ø"/>
            </a:pPr>
            <a:endParaRPr lang="en-US" sz="2400" dirty="0">
              <a:latin typeface="Times New Roman Regular" panose="02020603050405020304" charset="0"/>
              <a:ea typeface="黑体" charset="-122"/>
              <a:cs typeface="Times New Roman Regular" panose="02020603050405020304" charset="0"/>
              <a:sym typeface="Calibri" panose="020F0702030404030204" pitchFamily="34" charset="0"/>
            </a:endParaRPr>
          </a:p>
          <a:p>
            <a:pPr>
              <a:lnSpc>
                <a:spcPct val="120000"/>
              </a:lnSpc>
              <a:buClr>
                <a:srgbClr val="7030A0"/>
              </a:buClr>
              <a:buSzPct val="73000"/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 Regular" panose="02020603050405020304" charset="0"/>
              <a:ea typeface="黑体" charset="-122"/>
              <a:cs typeface="Times New Roman Regular" panose="02020603050405020304" charset="0"/>
              <a:sym typeface="Calibri" panose="020F0702030404030204" pitchFamily="34" charset="0"/>
            </a:endParaRPr>
          </a:p>
          <a:p>
            <a:pPr>
              <a:lnSpc>
                <a:spcPct val="120000"/>
              </a:lnSpc>
              <a:buClr>
                <a:srgbClr val="7030A0"/>
              </a:buClr>
              <a:buSzPct val="73000"/>
              <a:buFont typeface="Wingdings" panose="05000000000000000000" pitchFamily="2" charset="2"/>
              <a:buChar char="Ø"/>
            </a:pPr>
            <a:endParaRPr lang="en-US" sz="2400" dirty="0">
              <a:latin typeface="Times New Roman Regular" panose="02020603050405020304" charset="0"/>
              <a:ea typeface="黑体" charset="-122"/>
              <a:cs typeface="Times New Roman Regular" panose="02020603050405020304" charset="0"/>
              <a:sym typeface="Calibri" panose="020F0702030404030204" pitchFamily="34" charset="0"/>
            </a:endParaRPr>
          </a:p>
          <a:p>
            <a:pPr marL="0" indent="0">
              <a:lnSpc>
                <a:spcPct val="120000"/>
              </a:lnSpc>
              <a:buClr>
                <a:srgbClr val="7030A0"/>
              </a:buClr>
              <a:buSzPct val="73000"/>
              <a:buNone/>
            </a:pPr>
            <a:endParaRPr lang="en-US" sz="2400" dirty="0">
              <a:latin typeface="Times New Roman Regular" panose="02020603050405020304" charset="0"/>
              <a:ea typeface="黑体" charset="-122"/>
              <a:cs typeface="Times New Roman Regular" panose="02020603050405020304" charset="0"/>
              <a:sym typeface="Calibri" panose="020F0702030404030204" pitchFamily="34" charset="0"/>
            </a:endParaRPr>
          </a:p>
          <a:p>
            <a:pPr marL="0" indent="0">
              <a:lnSpc>
                <a:spcPct val="120000"/>
              </a:lnSpc>
              <a:buClr>
                <a:srgbClr val="7030A0"/>
              </a:buClr>
              <a:buSzPct val="73000"/>
              <a:buNone/>
            </a:pPr>
            <a:endParaRPr lang="en-US" sz="2400" dirty="0">
              <a:latin typeface="Times New Roman Regular" panose="02020603050405020304" charset="0"/>
              <a:ea typeface="黑体" charset="-122"/>
              <a:cs typeface="Times New Roman Regular" panose="02020603050405020304" charset="0"/>
              <a:sym typeface="Calibri" panose="020F0702030404030204" pitchFamily="34" charset="0"/>
            </a:endParaRPr>
          </a:p>
          <a:p>
            <a:pPr lvl="1">
              <a:lnSpc>
                <a:spcPct val="120000"/>
              </a:lnSpc>
              <a:buClr>
                <a:srgbClr val="7030A0"/>
              </a:buClr>
              <a:buSzPct val="73000"/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1"/>
              </a:solidFill>
              <a:latin typeface="Times New Roman Regular" panose="02020603050405020304" charset="0"/>
              <a:ea typeface="黑体" charset="-122"/>
              <a:cs typeface="Times New Roman Regular" panose="02020603050405020304" charset="0"/>
              <a:sym typeface="Calibri" panose="020F0702030404030204" pitchFamily="34" charset="0"/>
            </a:endParaRPr>
          </a:p>
          <a:p>
            <a:pPr lvl="1">
              <a:lnSpc>
                <a:spcPct val="120000"/>
              </a:lnSpc>
              <a:buClr>
                <a:srgbClr val="7030A0"/>
              </a:buClr>
              <a:buSzPct val="730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 Regular" panose="02020603050405020304" charset="0"/>
                <a:ea typeface="黑体" charset="-122"/>
                <a:cs typeface="Times New Roman Regular" panose="02020603050405020304" charset="0"/>
                <a:sym typeface="Calibri" panose="020F0702030404030204" pitchFamily="34" charset="0"/>
              </a:rPr>
              <a:t>COMET: GPT-2 trained on ATOMIC for generating commonsense inferences [10].</a:t>
            </a:r>
            <a:endParaRPr lang="en-US" sz="1800" dirty="0">
              <a:solidFill>
                <a:schemeClr val="tx1"/>
              </a:solidFill>
              <a:latin typeface="Times New Roman Regular" panose="02020603050405020304" charset="0"/>
              <a:ea typeface="黑体" charset="-122"/>
              <a:cs typeface="Times New Roman Regular" panose="02020603050405020304" charset="0"/>
              <a:sym typeface="Calibri" panose="020F0702030404030204" pitchFamily="34" charset="0"/>
            </a:endParaRPr>
          </a:p>
          <a:p>
            <a:pPr lvl="1">
              <a:lnSpc>
                <a:spcPct val="120000"/>
              </a:lnSpc>
              <a:buClr>
                <a:srgbClr val="7030A0"/>
              </a:buClr>
              <a:buSzPct val="730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 Regular" panose="02020603050405020304" charset="0"/>
                <a:ea typeface="黑体" charset="-122"/>
                <a:cs typeface="Times New Roman Regular" panose="02020603050405020304" charset="0"/>
                <a:sym typeface="Calibri" panose="020F0702030404030204" pitchFamily="34" charset="0"/>
              </a:rPr>
              <a:t>We could also use GPT-3 or </a:t>
            </a:r>
            <a:r>
              <a:rPr lang="en-US" sz="1800" dirty="0" err="1">
                <a:latin typeface="Times New Roman Regular" panose="02020603050405020304" charset="0"/>
                <a:ea typeface="黑体" charset="-122"/>
                <a:cs typeface="Times New Roman Regular" panose="02020603050405020304" charset="0"/>
                <a:sym typeface="Calibri" panose="020F0702030404030204" pitchFamily="34" charset="0"/>
              </a:rPr>
              <a:t>ChatGPT</a:t>
            </a:r>
            <a:r>
              <a:rPr lang="en-US" sz="1800" dirty="0">
                <a:latin typeface="Times New Roman Regular" panose="02020603050405020304" charset="0"/>
                <a:ea typeface="黑体" charset="-122"/>
                <a:cs typeface="Times New Roman Regular" panose="02020603050405020304" charset="0"/>
                <a:sym typeface="Calibri" panose="020F0702030404030204" pitchFamily="34" charset="0"/>
              </a:rPr>
              <a:t>.</a:t>
            </a:r>
            <a:endParaRPr lang="en-US" sz="1800" dirty="0">
              <a:solidFill>
                <a:schemeClr val="tx1"/>
              </a:solidFill>
              <a:latin typeface="Times New Roman Regular" panose="02020603050405020304" charset="0"/>
              <a:ea typeface="黑体" charset="-122"/>
              <a:cs typeface="Times New Roman Regular" panose="02020603050405020304" charset="0"/>
              <a:sym typeface="Calibri" panose="020F0702030404030204" pitchFamily="34" charset="0"/>
            </a:endParaRPr>
          </a:p>
          <a:p>
            <a:pPr>
              <a:lnSpc>
                <a:spcPct val="120000"/>
              </a:lnSpc>
              <a:buClr>
                <a:srgbClr val="7030A0"/>
              </a:buClr>
              <a:buSzPct val="73000"/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1"/>
              </a:solidFill>
              <a:latin typeface="Times New Roman Regular" panose="02020603050405020304" charset="0"/>
              <a:ea typeface="黑体" charset="-122"/>
              <a:cs typeface="Times New Roman Regular" panose="02020603050405020304" charset="0"/>
              <a:sym typeface="Calibri" panose="020F0702030404030204" pitchFamily="34" charset="0"/>
            </a:endParaRPr>
          </a:p>
          <a:p>
            <a:pPr>
              <a:lnSpc>
                <a:spcPct val="120000"/>
              </a:lnSpc>
              <a:buClr>
                <a:srgbClr val="7030A0"/>
              </a:buClr>
              <a:buSzPct val="73000"/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1"/>
              </a:solidFill>
              <a:latin typeface="Times New Roman Regular" panose="02020603050405020304" charset="0"/>
              <a:ea typeface="黑体" charset="-122"/>
              <a:cs typeface="Times New Roman Regular" panose="02020603050405020304" charset="0"/>
              <a:sym typeface="Calibri" panose="020F0702030404030204" pitchFamily="34" charset="0"/>
            </a:endParaRPr>
          </a:p>
          <a:p>
            <a:pPr>
              <a:lnSpc>
                <a:spcPct val="120000"/>
              </a:lnSpc>
              <a:buClr>
                <a:srgbClr val="7030A0"/>
              </a:buClr>
              <a:buSzPct val="73000"/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1"/>
              </a:solidFill>
              <a:latin typeface="Times New Roman Regular" panose="02020603050405020304" charset="0"/>
              <a:ea typeface="黑体" charset="-122"/>
              <a:cs typeface="Times New Roman Regular" panose="02020603050405020304" charset="0"/>
              <a:sym typeface="Calibri" panose="020F0702030404030204" pitchFamily="34" charset="0"/>
            </a:endParaRPr>
          </a:p>
          <a:p>
            <a:pPr>
              <a:lnSpc>
                <a:spcPct val="120000"/>
              </a:lnSpc>
              <a:buClr>
                <a:srgbClr val="7030A0"/>
              </a:buClr>
              <a:buSzPct val="73000"/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1"/>
              </a:solidFill>
              <a:latin typeface="Times New Roman Regular" panose="02020603050405020304" charset="0"/>
              <a:ea typeface="黑体" charset="-122"/>
              <a:cs typeface="Times New Roman Regular" panose="02020603050405020304" charset="0"/>
              <a:sym typeface="Calibri" panose="020F0702030404030204" pitchFamily="34" charset="0"/>
            </a:endParaRPr>
          </a:p>
          <a:p>
            <a:pPr>
              <a:lnSpc>
                <a:spcPct val="120000"/>
              </a:lnSpc>
              <a:buClr>
                <a:srgbClr val="7030A0"/>
              </a:buClr>
              <a:buSzPct val="73000"/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1"/>
              </a:solidFill>
              <a:latin typeface="Times New Roman Regular" panose="02020603050405020304" charset="0"/>
              <a:ea typeface="黑体" charset="-122"/>
              <a:cs typeface="Times New Roman Regular" panose="02020603050405020304" charset="0"/>
              <a:sym typeface="Calibri" panose="020F0702030404030204" pitchFamily="34" charset="0"/>
            </a:endParaRPr>
          </a:p>
          <a:p>
            <a:pPr>
              <a:lnSpc>
                <a:spcPct val="120000"/>
              </a:lnSpc>
              <a:buClr>
                <a:srgbClr val="7030A0"/>
              </a:buClr>
              <a:buSzPct val="73000"/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1"/>
              </a:solidFill>
              <a:latin typeface="Times New Roman Regular" panose="02020603050405020304" charset="0"/>
              <a:ea typeface="黑体" charset="-122"/>
              <a:cs typeface="Times New Roman Regular" panose="02020603050405020304" charset="0"/>
              <a:sym typeface="Calibri" panose="020F0702030404030204" pitchFamily="34" charset="0"/>
            </a:endParaRPr>
          </a:p>
          <a:p>
            <a:pPr>
              <a:lnSpc>
                <a:spcPct val="120000"/>
              </a:lnSpc>
              <a:buClr>
                <a:srgbClr val="7030A0"/>
              </a:buClr>
              <a:buSzPct val="73000"/>
              <a:buFont typeface="Wingdings" panose="05000000000000000000" pitchFamily="2" charset="2"/>
              <a:buChar char="Ø"/>
            </a:pPr>
            <a:endParaRPr lang="en-US" sz="1800" dirty="0">
              <a:latin typeface="Times New Roman Regular" panose="02020603050405020304" charset="0"/>
              <a:ea typeface="黑体" charset="-122"/>
              <a:cs typeface="Times New Roman Regular" panose="02020603050405020304" charset="0"/>
              <a:sym typeface="Calibri" panose="020F0702030404030204" pitchFamily="34" charset="0"/>
            </a:endParaRPr>
          </a:p>
          <a:p>
            <a:pPr lvl="1" indent="-342900" eaLnBrk="1" hangingPunct="1">
              <a:lnSpc>
                <a:spcPct val="120000"/>
              </a:lnSpc>
              <a:buClr>
                <a:srgbClr val="7030A0"/>
              </a:buClr>
              <a:buSzPct val="73000"/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1"/>
              </a:solidFill>
              <a:latin typeface="Times New Roman Regular" panose="02020603050405020304" charset="0"/>
              <a:ea typeface="黑体" charset="-122"/>
              <a:cs typeface="Times New Roman Regular" panose="02020603050405020304" charset="0"/>
              <a:sym typeface="Calibri" panose="020F07020304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6246" y="2179958"/>
            <a:ext cx="8039100" cy="311759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97872" y="185017"/>
            <a:ext cx="9167141" cy="729384"/>
          </a:xfrm>
        </p:spPr>
        <p:txBody>
          <a:bodyPr/>
          <a:lstStyle/>
          <a:p>
            <a:r>
              <a:rPr lang="en-US" altLang="zh-CN" b="0" dirty="0">
                <a:latin typeface="Times New Roman Regular" panose="02020603050405020304" charset="0"/>
                <a:ea typeface="SimHei" panose="02010609060101010101" pitchFamily="49" charset="-122"/>
                <a:cs typeface="Times New Roman Regular" panose="02020603050405020304" charset="0"/>
              </a:rPr>
              <a:t>Motivations</a:t>
            </a:r>
            <a:endParaRPr lang="en-US" altLang="zh-CN" b="0" dirty="0">
              <a:latin typeface="Times New Roman Regular" panose="02020603050405020304" charset="0"/>
              <a:ea typeface="SimHei" panose="02010609060101010101" pitchFamily="49" charset="-122"/>
              <a:cs typeface="Times New Roman Regular" panose="020206030504050203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7EBA-4B22-144E-897C-BF10A6C773F9}" type="slidenum">
              <a:rPr kumimoji="1" lang="zh-CN" altLang="en-US" smtClean="0"/>
            </a:fld>
            <a:endParaRPr kumimoji="1" lang="zh-CN" altLang="en-US" b="1" dirty="0"/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297872" y="1222513"/>
            <a:ext cx="11716328" cy="530147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</a:lstStyle>
          <a:p>
            <a:pPr>
              <a:lnSpc>
                <a:spcPct val="120000"/>
              </a:lnSpc>
              <a:buClr>
                <a:srgbClr val="7030A0"/>
              </a:buClr>
              <a:buSzPct val="73000"/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 Regular" panose="02020603050405020304" charset="0"/>
                <a:ea typeface="黑体" charset="-122"/>
                <a:cs typeface="Times New Roman Regular" panose="02020603050405020304" charset="0"/>
                <a:sym typeface="Calibri" panose="020F0702030404030204" pitchFamily="34" charset="0"/>
              </a:rPr>
              <a:t>Example of Commonsense Generation</a:t>
            </a:r>
            <a:endParaRPr lang="en-US" sz="1800" dirty="0">
              <a:solidFill>
                <a:schemeClr val="tx1"/>
              </a:solidFill>
              <a:latin typeface="Times New Roman Regular" panose="02020603050405020304" charset="0"/>
              <a:ea typeface="黑体" charset="-122"/>
              <a:cs typeface="Times New Roman Regular" panose="02020603050405020304" charset="0"/>
              <a:sym typeface="Calibri" panose="020F0702030404030204" pitchFamily="34" charset="0"/>
            </a:endParaRPr>
          </a:p>
          <a:p>
            <a:pPr>
              <a:lnSpc>
                <a:spcPct val="120000"/>
              </a:lnSpc>
              <a:buClr>
                <a:srgbClr val="7030A0"/>
              </a:buClr>
              <a:buSzPct val="73000"/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1"/>
              </a:solidFill>
              <a:latin typeface="Times New Roman Regular" panose="02020603050405020304" charset="0"/>
              <a:ea typeface="黑体" charset="-122"/>
              <a:cs typeface="Times New Roman Regular" panose="02020603050405020304" charset="0"/>
              <a:sym typeface="Calibri" panose="020F0702030404030204" pitchFamily="34" charset="0"/>
            </a:endParaRPr>
          </a:p>
          <a:p>
            <a:pPr>
              <a:lnSpc>
                <a:spcPct val="120000"/>
              </a:lnSpc>
              <a:buClr>
                <a:srgbClr val="7030A0"/>
              </a:buClr>
              <a:buSzPct val="73000"/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1"/>
              </a:solidFill>
              <a:latin typeface="Times New Roman Regular" panose="02020603050405020304" charset="0"/>
              <a:ea typeface="黑体" charset="-122"/>
              <a:cs typeface="Times New Roman Regular" panose="02020603050405020304" charset="0"/>
              <a:sym typeface="Calibri" panose="020F0702030404030204" pitchFamily="34" charset="0"/>
            </a:endParaRPr>
          </a:p>
          <a:p>
            <a:pPr>
              <a:lnSpc>
                <a:spcPct val="120000"/>
              </a:lnSpc>
              <a:buClr>
                <a:srgbClr val="7030A0"/>
              </a:buClr>
              <a:buSzPct val="73000"/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1"/>
              </a:solidFill>
              <a:latin typeface="Times New Roman Regular" panose="02020603050405020304" charset="0"/>
              <a:ea typeface="黑体" charset="-122"/>
              <a:cs typeface="Times New Roman Regular" panose="02020603050405020304" charset="0"/>
              <a:sym typeface="Calibri" panose="020F0702030404030204" pitchFamily="34" charset="0"/>
            </a:endParaRPr>
          </a:p>
          <a:p>
            <a:pPr>
              <a:lnSpc>
                <a:spcPct val="120000"/>
              </a:lnSpc>
              <a:buClr>
                <a:srgbClr val="7030A0"/>
              </a:buClr>
              <a:buSzPct val="73000"/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1"/>
              </a:solidFill>
              <a:latin typeface="Times New Roman Regular" panose="02020603050405020304" charset="0"/>
              <a:ea typeface="黑体" charset="-122"/>
              <a:cs typeface="Times New Roman Regular" panose="02020603050405020304" charset="0"/>
              <a:sym typeface="Calibri" panose="020F0702030404030204" pitchFamily="34" charset="0"/>
            </a:endParaRPr>
          </a:p>
          <a:p>
            <a:pPr>
              <a:lnSpc>
                <a:spcPct val="120000"/>
              </a:lnSpc>
              <a:buClr>
                <a:srgbClr val="7030A0"/>
              </a:buClr>
              <a:buSzPct val="73000"/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1"/>
              </a:solidFill>
              <a:latin typeface="Times New Roman Regular" panose="02020603050405020304" charset="0"/>
              <a:ea typeface="黑体" charset="-122"/>
              <a:cs typeface="Times New Roman Regular" panose="02020603050405020304" charset="0"/>
              <a:sym typeface="Calibri" panose="020F0702030404030204" pitchFamily="34" charset="0"/>
            </a:endParaRPr>
          </a:p>
          <a:p>
            <a:pPr>
              <a:lnSpc>
                <a:spcPct val="120000"/>
              </a:lnSpc>
              <a:buClr>
                <a:srgbClr val="7030A0"/>
              </a:buClr>
              <a:buSzPct val="73000"/>
              <a:buFont typeface="Wingdings" panose="05000000000000000000" pitchFamily="2" charset="2"/>
              <a:buChar char="Ø"/>
            </a:pPr>
            <a:endParaRPr lang="en-US" sz="1800" dirty="0">
              <a:latin typeface="Times New Roman Regular" panose="02020603050405020304" charset="0"/>
              <a:ea typeface="黑体" charset="-122"/>
              <a:cs typeface="Times New Roman Regular" panose="02020603050405020304" charset="0"/>
              <a:sym typeface="Calibri" panose="020F0702030404030204" pitchFamily="34" charset="0"/>
            </a:endParaRPr>
          </a:p>
          <a:p>
            <a:pPr lvl="1" indent="-342900" eaLnBrk="1" hangingPunct="1">
              <a:lnSpc>
                <a:spcPct val="120000"/>
              </a:lnSpc>
              <a:buClr>
                <a:srgbClr val="7030A0"/>
              </a:buClr>
              <a:buSzPct val="73000"/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1"/>
              </a:solidFill>
              <a:latin typeface="Times New Roman Regular" panose="02020603050405020304" charset="0"/>
              <a:ea typeface="黑体" charset="-122"/>
              <a:cs typeface="Times New Roman Regular" panose="02020603050405020304" charset="0"/>
              <a:sym typeface="Calibri" panose="020F0702030404030204" pitchFamily="34" charset="0"/>
            </a:endParaRPr>
          </a:p>
        </p:txBody>
      </p:sp>
      <p:pic>
        <p:nvPicPr>
          <p:cNvPr id="3" name="Picture 2" descr="Screenshot 2023-04-20 at 14.30.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9790" y="1831340"/>
            <a:ext cx="7933055" cy="46926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97872" y="185017"/>
            <a:ext cx="9167141" cy="729384"/>
          </a:xfrm>
        </p:spPr>
        <p:txBody>
          <a:bodyPr/>
          <a:lstStyle/>
          <a:p>
            <a:r>
              <a:rPr lang="en-US" altLang="en-US" b="0" dirty="0">
                <a:sym typeface="+mn-ea"/>
              </a:rPr>
              <a:t>Expected Contributions</a:t>
            </a:r>
            <a:endParaRPr lang="en-US" altLang="zh-CN" b="0" dirty="0">
              <a:latin typeface="Times New Roman Regular" panose="02020603050405020304" charset="0"/>
              <a:ea typeface="SimHei" panose="02010609060101010101" pitchFamily="49" charset="-122"/>
              <a:cs typeface="Times New Roman Regular" panose="02020603050405020304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7EBA-4B22-144E-897C-BF10A6C773F9}" type="slidenum">
              <a:rPr kumimoji="1" lang="zh-CN" altLang="en-US" smtClean="0">
                <a:latin typeface="Times New Roman Regular" panose="02020603050405020304" charset="0"/>
                <a:cs typeface="Times New Roman Regular" panose="02020603050405020304" charset="0"/>
              </a:rPr>
            </a:fld>
            <a:endParaRPr kumimoji="1" lang="zh-CN" altLang="en-US" b="1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97872" y="1303507"/>
            <a:ext cx="11716328" cy="5220484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</a:lstStyle>
          <a:p>
            <a:pPr>
              <a:lnSpc>
                <a:spcPct val="120000"/>
              </a:lnSpc>
              <a:buClr>
                <a:srgbClr val="7030A0"/>
              </a:buClr>
              <a:buSzPct val="73000"/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 </a:t>
            </a:r>
            <a:r>
              <a:rPr lang="en-US" sz="22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hypothesize that </a:t>
            </a:r>
            <a:endParaRPr lang="en-US" sz="2200" dirty="0">
              <a:solidFill>
                <a:srgbClr val="0E101A"/>
              </a:solidFill>
              <a:effectLst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Clr>
                <a:srgbClr val="7030A0"/>
              </a:buClr>
              <a:buSzPct val="73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Leveraging commonsense knowledge could help with </a:t>
            </a:r>
            <a:r>
              <a:rPr lang="en-US" sz="2000" b="1" dirty="0">
                <a:solidFill>
                  <a:srgbClr val="0E101A"/>
                </a:solidFill>
                <a:effectLst/>
                <a:latin typeface="Times New Roman Bold" panose="02020603050405020304" charset="0"/>
                <a:ea typeface="宋体" pitchFamily="2" charset="-122"/>
                <a:cs typeface="Times New Roman Bold" panose="02020603050405020304" charset="0"/>
              </a:rPr>
              <a:t>understanding situational implications</a:t>
            </a:r>
            <a:r>
              <a:rPr lang="en-US" sz="2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rgbClr val="0E101A"/>
              </a:solidFill>
              <a:effectLst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Clr>
                <a:srgbClr val="7030A0"/>
              </a:buClr>
              <a:buSzPct val="73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E101A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This would enable us to realize </a:t>
            </a:r>
            <a:r>
              <a:rPr lang="en-US" sz="2000" b="1" dirty="0">
                <a:solidFill>
                  <a:srgbClr val="0E101A"/>
                </a:solidFill>
                <a:effectLst/>
                <a:latin typeface="Times New Roman Bold" panose="02020603050405020304" charset="0"/>
                <a:ea typeface="宋体" pitchFamily="2" charset="-122"/>
                <a:cs typeface="Times New Roman Bold" panose="02020603050405020304" charset="0"/>
              </a:rPr>
              <a:t>cognitive empathy</a:t>
            </a:r>
            <a:r>
              <a:rPr lang="en-US" sz="2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in dialogue systems.</a:t>
            </a:r>
            <a:endParaRPr lang="en-US" sz="2000" dirty="0">
              <a:solidFill>
                <a:srgbClr val="0E101A"/>
              </a:solidFill>
              <a:effectLst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Clr>
                <a:srgbClr val="7030A0"/>
              </a:buClr>
              <a:buSzPct val="73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E101A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Having both affective and cognitive empathy leads to </a:t>
            </a:r>
            <a:r>
              <a:rPr lang="en-US" sz="2000" b="1" dirty="0">
                <a:solidFill>
                  <a:srgbClr val="0E101A"/>
                </a:solidFill>
                <a:latin typeface="Times New Roman Bold" panose="02020603050405020304" charset="0"/>
                <a:ea typeface="宋体" pitchFamily="2" charset="-122"/>
                <a:cs typeface="Times New Roman Bold" panose="02020603050405020304" charset="0"/>
              </a:rPr>
              <a:t>more empathetic</a:t>
            </a:r>
            <a:r>
              <a:rPr lang="en-US" sz="2000" dirty="0">
                <a:solidFill>
                  <a:srgbClr val="0E101A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dialogue systems.</a:t>
            </a:r>
            <a:endParaRPr lang="en-US" sz="2000" dirty="0">
              <a:solidFill>
                <a:srgbClr val="0E101A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rgbClr val="7030A0"/>
              </a:buClr>
              <a:buSzPct val="73000"/>
              <a:buFont typeface="Wingdings" panose="05000000000000000000" pitchFamily="2" charset="2"/>
              <a:buChar char="v"/>
            </a:pPr>
            <a:endParaRPr lang="en-US" sz="2200" dirty="0">
              <a:solidFill>
                <a:srgbClr val="0E101A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rgbClr val="7030A0"/>
              </a:buClr>
              <a:buSzPct val="73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0E101A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Our Contributions will include</a:t>
            </a:r>
            <a:endParaRPr lang="en-US" sz="2200" dirty="0">
              <a:solidFill>
                <a:srgbClr val="0E101A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Clr>
                <a:srgbClr val="7030A0"/>
              </a:buClr>
              <a:buSzPct val="73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Creating a dialogue system that </a:t>
            </a:r>
            <a:endParaRPr lang="en-US" sz="2000" dirty="0">
              <a:solidFill>
                <a:srgbClr val="0E101A"/>
              </a:solidFill>
              <a:effectLst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Clr>
                <a:srgbClr val="7030A0"/>
              </a:buClr>
              <a:buSzPct val="73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Uses commonsense knowledge for cognitive empathy.</a:t>
            </a:r>
            <a:endParaRPr lang="en-US" sz="1800" dirty="0">
              <a:solidFill>
                <a:srgbClr val="0E101A"/>
              </a:solidFill>
              <a:effectLst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Clr>
                <a:srgbClr val="7030A0"/>
              </a:buClr>
              <a:buSzPct val="73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E101A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Fuses cognitive and affective empathy to generate more empathetic responses.</a:t>
            </a:r>
            <a:endParaRPr lang="en-US" sz="1800" dirty="0">
              <a:solidFill>
                <a:srgbClr val="0E101A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Clr>
                <a:srgbClr val="7030A0"/>
              </a:buClr>
              <a:buSzPct val="73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E101A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Conducting automatic and human evaluations that demonstrate our systems’ superior performance.</a:t>
            </a:r>
            <a:endParaRPr lang="en-US" sz="2000" dirty="0">
              <a:solidFill>
                <a:srgbClr val="0E101A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Clr>
                <a:srgbClr val="7030A0"/>
              </a:buClr>
              <a:buSzPct val="73000"/>
              <a:buFont typeface="Wingdings" panose="05000000000000000000" pitchFamily="2" charset="2"/>
              <a:buChar char="Ø"/>
            </a:pPr>
            <a:endParaRPr lang="en-US" sz="2000" dirty="0">
              <a:effectLst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lvl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" panose="05000000000000000000" pitchFamily="2" charset="2"/>
              <a:buChar char="v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97872" y="185017"/>
            <a:ext cx="9167141" cy="729384"/>
          </a:xfrm>
        </p:spPr>
        <p:txBody>
          <a:bodyPr/>
          <a:lstStyle/>
          <a:p>
            <a:r>
              <a:rPr lang="en-US" altLang="en-US" b="0" dirty="0">
                <a:sym typeface="+mn-ea"/>
              </a:rPr>
              <a:t>Research Plan</a:t>
            </a:r>
            <a:endParaRPr lang="en-US" altLang="en-US" b="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7EBA-4B22-144E-897C-BF10A6C773F9}" type="slidenum">
              <a:rPr kumimoji="1" lang="zh-CN" altLang="en-US" smtClean="0"/>
            </a:fld>
            <a:endParaRPr kumimoji="1" lang="zh-CN" altLang="en-US" b="1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97872" y="1303507"/>
            <a:ext cx="11716328" cy="5220484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</a:lstStyle>
          <a:p>
            <a:pPr marL="0" lvl="0" indent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anose="05020102010507070707" pitchFamily="2" charset="2"/>
              <a:buNone/>
            </a:pPr>
            <a:endParaRPr lang="zh-CN" altLang="en-US" dirty="0"/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297815" y="1303655"/>
            <a:ext cx="11843385" cy="494855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</a:lstStyle>
          <a:p>
            <a:pPr marL="457200" lvl="1" indent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None/>
            </a:pPr>
            <a:endParaRPr lang="en-US" altLang="en-US" sz="2100" dirty="0">
              <a:sym typeface="+mn-ea"/>
            </a:endParaRPr>
          </a:p>
        </p:txBody>
      </p:sp>
      <p:graphicFrame>
        <p:nvGraphicFramePr>
          <p:cNvPr id="3" name="Table 2"/>
          <p:cNvGraphicFramePr/>
          <p:nvPr>
            <p:custDataLst>
              <p:tags r:id="rId1"/>
            </p:custDataLst>
          </p:nvPr>
        </p:nvGraphicFramePr>
        <p:xfrm>
          <a:off x="450325" y="1861268"/>
          <a:ext cx="11068050" cy="3284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2790"/>
                <a:gridCol w="1924050"/>
                <a:gridCol w="2513330"/>
                <a:gridCol w="2087880"/>
              </a:tblGrid>
              <a:tr h="4692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Objective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Start Date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Expected End Date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Status</a:t>
                      </a:r>
                      <a:endParaRPr lang="en-US"/>
                    </a:p>
                  </a:txBody>
                  <a:tcPr/>
                </a:tc>
              </a:tr>
              <a:tr h="4692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Data collection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2023-01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>
                          <a:sym typeface="+mn-ea"/>
                        </a:rPr>
                        <a:t>2023-02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Complete</a:t>
                      </a:r>
                      <a:endParaRPr lang="en-US" dirty="0"/>
                    </a:p>
                  </a:txBody>
                  <a:tcPr/>
                </a:tc>
              </a:tr>
              <a:tr h="4692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Literature Review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>
                          <a:sym typeface="+mn-ea"/>
                        </a:rPr>
                        <a:t>2023-01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2023-06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60% complete</a:t>
                      </a:r>
                      <a:endParaRPr lang="en-US"/>
                    </a:p>
                  </a:txBody>
                  <a:tcPr/>
                </a:tc>
              </a:tr>
              <a:tr h="4692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Model Creation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>
                          <a:sym typeface="+mn-ea"/>
                        </a:rPr>
                        <a:t>2023-03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2023-06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Not started</a:t>
                      </a:r>
                      <a:endParaRPr lang="en-US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sz="1800">
                        <a:sym typeface="+mn-ea"/>
                      </a:endParaRPr>
                    </a:p>
                  </a:txBody>
                  <a:tcPr/>
                </a:tc>
              </a:tr>
              <a:tr h="4692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Automatic Evaluation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2023-06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2023-07</a:t>
                      </a:r>
                      <a:endParaRPr lang="en-US" dirty="0"/>
                    </a:p>
                  </a:txBody>
                  <a:tcPr/>
                </a:tc>
                <a:tc vMerge="1">
                  <a:tcPr/>
                </a:tc>
              </a:tr>
              <a:tr h="4692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Human Evaluation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2023-06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2023-07</a:t>
                      </a:r>
                      <a:endParaRPr lang="en-US" dirty="0"/>
                    </a:p>
                  </a:txBody>
                  <a:tcPr/>
                </a:tc>
                <a:tc vMerge="1">
                  <a:tcPr/>
                </a:tc>
              </a:tr>
              <a:tr h="4692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Paper Writing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2023-07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2023-08</a:t>
                      </a:r>
                      <a:endParaRPr lang="en-US" dirty="0"/>
                    </a:p>
                  </a:txBody>
                  <a:tcPr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60400" y="1852930"/>
            <a:ext cx="9645650" cy="2983865"/>
          </a:xfrm>
          <a:prstGeom prst="rect">
            <a:avLst/>
          </a:prstGeom>
          <a:noFill/>
          <a:ln>
            <a:noFill/>
          </a:ln>
        </p:spPr>
        <p:txBody>
          <a:bodyPr vert="horz" wrap="square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x-none" sz="3600" b="1" dirty="0">
                <a:latin typeface="Georgia" panose="02040502050405020303" pitchFamily="2" charset="-44"/>
                <a:ea typeface="Georgia" panose="02040502050405020303" pitchFamily="2" charset="-44"/>
                <a:sym typeface="Georgia" panose="02040502050405020303" pitchFamily="2" charset="-44"/>
              </a:rPr>
              <a:t>Thank You</a:t>
            </a:r>
            <a:r>
              <a:rPr lang="zh-CN" altLang="en-US" sz="3600" b="1" dirty="0">
                <a:latin typeface="Georgia" panose="02040502050405020303" pitchFamily="2" charset="-44"/>
                <a:ea typeface="Georgia" panose="02040502050405020303" pitchFamily="2" charset="-44"/>
                <a:sym typeface="Georgia" panose="02040502050405020303" pitchFamily="2" charset="-44"/>
              </a:rPr>
              <a:t> </a:t>
            </a:r>
            <a:r>
              <a:rPr lang="en-US" altLang="x-none" sz="3600" b="1" dirty="0">
                <a:latin typeface="Georgia" panose="02040502050405020303" pitchFamily="2" charset="-44"/>
                <a:ea typeface="Georgia" panose="02040502050405020303" pitchFamily="2" charset="-44"/>
                <a:sym typeface="Georgia" panose="02040502050405020303" pitchFamily="2" charset="-44"/>
              </a:rPr>
              <a:t>for</a:t>
            </a:r>
            <a:r>
              <a:rPr lang="zh-CN" altLang="en-US" sz="3600" b="1" dirty="0">
                <a:latin typeface="Georgia" panose="02040502050405020303" pitchFamily="2" charset="-44"/>
                <a:ea typeface="Georgia" panose="02040502050405020303" pitchFamily="2" charset="-44"/>
                <a:sym typeface="Georgia" panose="02040502050405020303" pitchFamily="2" charset="-44"/>
              </a:rPr>
              <a:t> </a:t>
            </a:r>
            <a:r>
              <a:rPr lang="en-US" altLang="x-none" sz="3600" b="1" dirty="0">
                <a:latin typeface="Georgia" panose="02040502050405020303" pitchFamily="2" charset="-44"/>
                <a:ea typeface="Georgia" panose="02040502050405020303" pitchFamily="2" charset="-44"/>
                <a:sym typeface="Georgia" panose="02040502050405020303" pitchFamily="2" charset="-44"/>
              </a:rPr>
              <a:t>Your</a:t>
            </a:r>
            <a:r>
              <a:rPr lang="zh-CN" altLang="en-US" sz="3600" b="1" dirty="0">
                <a:latin typeface="Georgia" panose="02040502050405020303" pitchFamily="2" charset="-44"/>
                <a:ea typeface="Georgia" panose="02040502050405020303" pitchFamily="2" charset="-44"/>
                <a:sym typeface="Georgia" panose="02040502050405020303" pitchFamily="2" charset="-44"/>
              </a:rPr>
              <a:t> </a:t>
            </a:r>
            <a:r>
              <a:rPr lang="en-US" altLang="x-none" sz="3600" b="1" dirty="0">
                <a:latin typeface="Georgia" panose="02040502050405020303" pitchFamily="2" charset="-44"/>
                <a:ea typeface="Georgia" panose="02040502050405020303" pitchFamily="2" charset="-44"/>
                <a:sym typeface="Georgia" panose="02040502050405020303" pitchFamily="2" charset="-44"/>
              </a:rPr>
              <a:t>Attention.</a:t>
            </a:r>
            <a:endParaRPr lang="en-US" altLang="x-none" sz="3600" b="1" dirty="0">
              <a:latin typeface="Georgia" panose="02040502050405020303" pitchFamily="2" charset="-44"/>
              <a:ea typeface="Georgia" panose="02040502050405020303" pitchFamily="2" charset="-44"/>
              <a:sym typeface="Georgia" panose="02040502050405020303" pitchFamily="2" charset="-44"/>
            </a:endParaRPr>
          </a:p>
          <a:p>
            <a:pPr algn="ctr"/>
            <a:endParaRPr lang="zh-CN" altLang="en-US" sz="3600" b="1" dirty="0">
              <a:latin typeface="Georgia" panose="02040502050405020303" pitchFamily="2" charset="-44"/>
              <a:ea typeface="Georgia" panose="02040502050405020303" pitchFamily="2" charset="-44"/>
              <a:sym typeface="Georgia" panose="02040502050405020303" pitchFamily="2" charset="-44"/>
            </a:endParaRPr>
          </a:p>
          <a:p>
            <a:pPr algn="ctr"/>
            <a:r>
              <a:rPr lang="en-US" altLang="zh-CN" sz="3600" b="1" dirty="0">
                <a:latin typeface="Georgia" panose="02040502050405020303" pitchFamily="2" charset="-44"/>
                <a:ea typeface="Georgia" panose="02040502050405020303" pitchFamily="2" charset="-44"/>
                <a:sym typeface="Georgia" panose="02040502050405020303" pitchFamily="2" charset="-44"/>
              </a:rPr>
              <a:t>Any Questions?</a:t>
            </a:r>
            <a:endParaRPr lang="en-US" altLang="zh-CN" sz="3600" b="1" dirty="0">
              <a:latin typeface="Georgia" panose="02040502050405020303" pitchFamily="2" charset="-44"/>
              <a:ea typeface="Georgia" panose="02040502050405020303" pitchFamily="2" charset="-44"/>
              <a:sym typeface="Georgia" panose="02040502050405020303" pitchFamily="2" charset="-4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97872" y="185017"/>
            <a:ext cx="9167141" cy="729384"/>
          </a:xfrm>
        </p:spPr>
        <p:txBody>
          <a:bodyPr/>
          <a:lstStyle/>
          <a:p>
            <a:r>
              <a:rPr lang="en-US" altLang="en-US" dirty="0">
                <a:sym typeface="+mn-ea"/>
              </a:rPr>
              <a:t>References</a:t>
            </a:r>
            <a:endParaRPr lang="en-US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7EBA-4B22-144E-897C-BF10A6C773F9}" type="slidenum">
              <a:rPr kumimoji="1" lang="zh-CN" altLang="en-US" smtClean="0"/>
            </a:fld>
            <a:endParaRPr kumimoji="1" lang="zh-CN" altLang="en-US" b="1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97872" y="1303507"/>
            <a:ext cx="11716328" cy="5220484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</a:lstStyle>
          <a:p>
            <a:pPr marL="0" lvl="0" indent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anose="05020102010507070707" pitchFamily="2" charset="2"/>
              <a:buNone/>
            </a:pPr>
            <a:endParaRPr lang="zh-CN" altLang="en-US" dirty="0"/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99391" y="1303655"/>
            <a:ext cx="12041809" cy="494855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</a:lstStyle>
          <a:p>
            <a:pPr marL="0" lvl="0" indent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None/>
            </a:pPr>
            <a:r>
              <a:rPr lang="en-US" altLang="en-US" sz="14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[1] Stephen Turner, 2012. The Strength of Weak Empathy. Journal of Science in Context.</a:t>
            </a:r>
            <a:endParaRPr lang="en-US" altLang="en-US" sz="1400" dirty="0">
              <a:solidFill>
                <a:schemeClr val="bg2">
                  <a:lumMod val="2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None/>
            </a:pPr>
            <a:r>
              <a:rPr lang="en-US" altLang="en-US" sz="14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[2] Mark H Davis et al. 1980. A multidimensional approach to individual differences in empathy. Journal of Personality and Social Psychology.</a:t>
            </a:r>
            <a:endParaRPr lang="en-US" altLang="en-US" sz="1400" dirty="0">
              <a:solidFill>
                <a:schemeClr val="bg2">
                  <a:lumMod val="2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None/>
            </a:pPr>
            <a:r>
              <a:rPr lang="en-US" altLang="en-US" sz="14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[3] </a:t>
            </a:r>
            <a:r>
              <a:rPr lang="en-US" altLang="en-US" sz="14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Sevgi</a:t>
            </a:r>
            <a:r>
              <a:rPr lang="en-US" altLang="en-US" sz="14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Cos ̧</a:t>
            </a:r>
            <a:r>
              <a:rPr lang="en-US" altLang="en-US" sz="14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kun</a:t>
            </a:r>
            <a:r>
              <a:rPr lang="en-US" altLang="en-US" sz="14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14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Keskin</a:t>
            </a:r>
            <a:r>
              <a:rPr lang="en-US" altLang="en-US" sz="14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From what isn’t Empathy to Empathic Learning Process, 2014. Proceedings of Social and Behavioral Sciences.</a:t>
            </a:r>
            <a:endParaRPr lang="en-US" altLang="en-US" sz="1400" dirty="0">
              <a:solidFill>
                <a:schemeClr val="bg2">
                  <a:lumMod val="2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None/>
            </a:pPr>
            <a:r>
              <a:rPr lang="en-US" altLang="en-US" sz="14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[4] </a:t>
            </a:r>
            <a:r>
              <a:rPr lang="en-US" altLang="en-US" sz="14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Rashkin</a:t>
            </a:r>
            <a:r>
              <a:rPr lang="en-US" altLang="en-US" sz="14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H., Smith, E., Li, M. </a:t>
            </a:r>
            <a:r>
              <a:rPr lang="en-US" altLang="en-US" sz="14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Boureau</a:t>
            </a:r>
            <a:r>
              <a:rPr lang="en-US" altLang="en-US" sz="14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Y., 2019. Towards Empathetic Open-domain Conversation Models: A new benchmark and dataset. </a:t>
            </a:r>
            <a:r>
              <a:rPr lang="en-US" altLang="en-US" sz="140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arXiv</a:t>
            </a:r>
            <a:r>
              <a:rPr lang="en-US" altLang="en-US" sz="14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preprint arXiv:1811.00207.</a:t>
            </a:r>
            <a:endParaRPr lang="en-US" altLang="en-US" sz="1400" dirty="0">
              <a:solidFill>
                <a:schemeClr val="bg2">
                  <a:lumMod val="2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None/>
            </a:pPr>
            <a:r>
              <a:rPr lang="en-US" altLang="en-US" sz="14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[5] </a:t>
            </a:r>
            <a:r>
              <a:rPr lang="en-US" altLang="en-US" sz="1400" i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Shin, J. Xu, P., </a:t>
            </a:r>
            <a:r>
              <a:rPr lang="en-US" altLang="en-US" sz="1400" i="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Madotto</a:t>
            </a:r>
            <a:r>
              <a:rPr lang="en-US" altLang="en-US" sz="1400" i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A., Fung, P., 2019. </a:t>
            </a:r>
            <a:r>
              <a:rPr lang="en-US" altLang="en-US" sz="1400" i="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HappyBot</a:t>
            </a:r>
            <a:r>
              <a:rPr lang="en-US" altLang="en-US" sz="1400" i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Generating Empathetic Dialogue Responses by Improving User Experience Look-ahead. arXiv:1906.08487.</a:t>
            </a:r>
            <a:endParaRPr lang="en-US" altLang="en-US" sz="1400" i="0" dirty="0">
              <a:solidFill>
                <a:schemeClr val="bg2">
                  <a:lumMod val="2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None/>
            </a:pPr>
            <a:r>
              <a:rPr lang="en-US" altLang="en-US" sz="14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[6] </a:t>
            </a:r>
            <a:r>
              <a:rPr lang="en-US" altLang="en-US" sz="1400" i="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Zandie</a:t>
            </a:r>
            <a:r>
              <a:rPr lang="en-US" altLang="en-US" sz="1400" i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R., </a:t>
            </a:r>
            <a:r>
              <a:rPr lang="en-US" altLang="en-US" sz="1400" i="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Mahoor</a:t>
            </a:r>
            <a:r>
              <a:rPr lang="en-US" altLang="en-US" sz="1400" i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M., 2020. </a:t>
            </a:r>
            <a:r>
              <a:rPr lang="en-US" altLang="en-US" sz="1400" i="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EmpTransfo</a:t>
            </a:r>
            <a:r>
              <a:rPr lang="en-US" altLang="en-US" sz="1400" i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Multi-head Transformer Architecture for Creating Empathetic Dialog systems. arXiv:2003.02958.</a:t>
            </a:r>
            <a:endParaRPr lang="en-US" altLang="en-US" sz="1400" i="0" dirty="0">
              <a:solidFill>
                <a:schemeClr val="bg2">
                  <a:lumMod val="2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None/>
            </a:pPr>
            <a:r>
              <a:rPr lang="en-US" altLang="en-US" sz="140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[7] </a:t>
            </a:r>
            <a:r>
              <a:rPr lang="en-US" altLang="en-US" sz="1400" i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Majumder, N., Hong, P., Peng, S., Lu, J., Ghosal, D., </a:t>
            </a:r>
            <a:r>
              <a:rPr lang="en-US" altLang="en-US" sz="1400" i="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Gelbukh</a:t>
            </a:r>
            <a:r>
              <a:rPr lang="en-US" altLang="en-US" sz="1400" i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altLang="en-US" sz="1400" i="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Mihaleca</a:t>
            </a:r>
            <a:r>
              <a:rPr lang="en-US" altLang="en-US" sz="1400" i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R., </a:t>
            </a:r>
            <a:r>
              <a:rPr lang="en-US" altLang="en-US" sz="1400" i="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Poria</a:t>
            </a:r>
            <a:r>
              <a:rPr lang="en-US" altLang="en-US" sz="1400" i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S., 2020. MIME: </a:t>
            </a:r>
            <a:r>
              <a:rPr lang="en-US" altLang="en-US" sz="1400" i="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MIMicking</a:t>
            </a:r>
            <a:r>
              <a:rPr lang="en-US" altLang="en-US" sz="1400" i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Emotions for Empathetic Response Generation. arXiv:2010.01454.</a:t>
            </a:r>
            <a:endParaRPr lang="en-US" altLang="en-US" sz="1400" i="0" dirty="0">
              <a:solidFill>
                <a:schemeClr val="bg2">
                  <a:lumMod val="2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None/>
            </a:pPr>
            <a:r>
              <a:rPr lang="en-US" altLang="en-US" sz="1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[8]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Li, Q., Chen, H., Ren, Z., Ren, P., Tu, Z., &amp; Chen, Z. (2019).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EmpDG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Multiresolution interactive empathetic dialogue generation. </a:t>
            </a:r>
            <a:r>
              <a:rPr lang="en-US" sz="14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arXiv:1911.08698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None/>
            </a:pPr>
            <a:r>
              <a:rPr lang="en-US" altLang="en-US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[9]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Sap, M., Le Bras, R.,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Allaway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E.,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Bhagavatula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C., Lourie, N.,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Rashkin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H., ... &amp; Choi, Y. (2019, July). Atomic: An atlas of machine commonsense for if-then reasoning. In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AAAI conference on artificial intelligence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(Vol. 33, No. 01, pp. 3027-3035).</a:t>
            </a:r>
            <a:endParaRPr lang="en-US" altLang="en-US" sz="1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None/>
            </a:pPr>
            <a:r>
              <a:rPr lang="en-US" altLang="en-US" sz="14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[10]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Bosselut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Rashkin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H., Sap, M.,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Malaviya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C.,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Celikyilmaz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A., &amp; Choi, Y. (2019). COMET: Commonsense transformers for automatic knowledge graph construction. </a:t>
            </a:r>
            <a:r>
              <a:rPr lang="en-US" sz="14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arXiv:1906.05317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400" i="0" dirty="0">
              <a:solidFill>
                <a:schemeClr val="bg2">
                  <a:lumMod val="2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97872" y="185017"/>
            <a:ext cx="9167141" cy="729384"/>
          </a:xfrm>
        </p:spPr>
        <p:txBody>
          <a:bodyPr/>
          <a:lstStyle/>
          <a:p>
            <a:r>
              <a:rPr lang="en-US" altLang="en-US" dirty="0">
                <a:ea typeface="SimHei" panose="02010609060101010101" pitchFamily="49" charset="-122"/>
              </a:rPr>
              <a:t>List of Contents</a:t>
            </a:r>
            <a:endParaRPr lang="en-US" altLang="en-US" dirty="0">
              <a:ea typeface="SimHei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7EBA-4B22-144E-897C-BF10A6C773F9}" type="slidenum">
              <a:rPr kumimoji="1" lang="zh-CN" altLang="en-US" smtClean="0"/>
            </a:fld>
            <a:endParaRPr kumimoji="1" lang="zh-CN" altLang="en-US" b="1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97872" y="1303507"/>
            <a:ext cx="11716328" cy="5220484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</a:lstStyle>
          <a:p>
            <a:pPr marL="0" lvl="0" indent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anose="05020102010507070707" pitchFamily="2" charset="2"/>
              <a:buNone/>
            </a:pPr>
            <a:endParaRPr lang="zh-CN" altLang="en-US" dirty="0"/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424815" y="1303655"/>
            <a:ext cx="11716385" cy="494855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</a:lstStyle>
          <a:p>
            <a:pPr lvl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Background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buClr>
                <a:srgbClr val="7030A0"/>
              </a:buClr>
              <a:buSzPct val="73000"/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Dialogue Systems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buClr>
                <a:srgbClr val="7030A0"/>
              </a:buClr>
              <a:buSzPct val="73000"/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Empathy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buClr>
                <a:srgbClr val="7030A0"/>
              </a:buClr>
              <a:buSzPct val="73000"/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Empathy in Dialogue Systems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buClr>
                <a:srgbClr val="7030A0"/>
              </a:buClr>
              <a:buSzPct val="73000"/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Work and Existing Problems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Aims and Motivations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eaLnBrk="1" hangingPunct="1">
              <a:lnSpc>
                <a:spcPct val="120000"/>
              </a:lnSpc>
              <a:buClr>
                <a:srgbClr val="7030A0"/>
              </a:buClr>
              <a:buSzPct val="73000"/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eaLnBrk="1" hangingPunct="1">
              <a:lnSpc>
                <a:spcPct val="120000"/>
              </a:lnSpc>
              <a:buClr>
                <a:srgbClr val="7030A0"/>
              </a:buClr>
              <a:buSzPct val="73000"/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Expected Contributions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eaLnBrk="1" hangingPunct="1">
              <a:lnSpc>
                <a:spcPct val="120000"/>
              </a:lnSpc>
              <a:buClr>
                <a:srgbClr val="7030A0"/>
              </a:buClr>
              <a:buSzPct val="73000"/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Research Plan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4052"/>
            <a:ext cx="10515600" cy="101544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Background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97872" y="192223"/>
            <a:ext cx="9167141" cy="729384"/>
          </a:xfrm>
        </p:spPr>
        <p:txBody>
          <a:bodyPr/>
          <a:lstStyle/>
          <a:p>
            <a:r>
              <a:rPr lang="en-US" altLang="zh-CN" sz="44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Dialogue Systems</a:t>
            </a:r>
            <a:endParaRPr lang="en-US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7EBA-4B22-144E-897C-BF10A6C773F9}" type="slidenum">
              <a:rPr kumimoji="1" lang="zh-CN" altLang="en-US" smtClean="0"/>
            </a:fld>
            <a:endParaRPr kumimoji="1" lang="zh-CN" altLang="en-US" b="1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37836" y="1303507"/>
            <a:ext cx="11716328" cy="5220484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</a:lstStyle>
          <a:p>
            <a:pPr marL="0" lvl="0" indent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anose="05020102010507070707" pitchFamily="2" charset="2"/>
              <a:buNone/>
            </a:pPr>
            <a:endParaRPr lang="zh-CN" altLang="en-US" dirty="0"/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178435" y="1185545"/>
            <a:ext cx="12089765" cy="506666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</a:lstStyle>
          <a:p>
            <a:pPr lvl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" panose="05000000000000000000" pitchFamily="2" charset="2"/>
              <a:buChar char="v"/>
            </a:pPr>
            <a:r>
              <a:rPr lang="en-US" altLang="zh-CN" sz="22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What are Dialogue Systems?</a:t>
            </a:r>
            <a:endParaRPr lang="en-US" altLang="zh-CN" sz="2200" dirty="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lvl="1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AI programs that can simulate a human conversation.</a:t>
            </a:r>
            <a:endParaRPr lang="en-US" altLang="zh-CN" sz="2000" dirty="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lvl="1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Used to accomplish specific tasks (task-oriented) or normal daily conversations (open-domain).</a:t>
            </a:r>
            <a:endParaRPr lang="en-US" altLang="zh-CN" sz="1800" dirty="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</p:txBody>
      </p:sp>
      <p:pic>
        <p:nvPicPr>
          <p:cNvPr id="3" name="Picture 2" descr="sir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7334" y="4116097"/>
            <a:ext cx="1969770" cy="1221740"/>
          </a:xfrm>
          <a:prstGeom prst="rect">
            <a:avLst/>
          </a:prstGeom>
        </p:spPr>
      </p:pic>
      <p:pic>
        <p:nvPicPr>
          <p:cNvPr id="9" name="Picture 8" descr="gu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69" y="3563012"/>
            <a:ext cx="2620010" cy="1965325"/>
          </a:xfrm>
          <a:prstGeom prst="rect">
            <a:avLst/>
          </a:prstGeom>
        </p:spPr>
      </p:pic>
      <p:sp>
        <p:nvSpPr>
          <p:cNvPr id="10" name="Cloud Callout 9"/>
          <p:cNvSpPr/>
          <p:nvPr/>
        </p:nvSpPr>
        <p:spPr>
          <a:xfrm>
            <a:off x="2151794" y="2876577"/>
            <a:ext cx="1866900" cy="690245"/>
          </a:xfrm>
          <a:prstGeom prst="cloud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514379" y="3053107"/>
            <a:ext cx="15043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/>
              <a:t>Hey Siri!</a:t>
            </a:r>
            <a:endParaRPr lang="en-US" altLang="en-US" sz="1600"/>
          </a:p>
        </p:txBody>
      </p:sp>
      <p:pic>
        <p:nvPicPr>
          <p:cNvPr id="12" name="Picture 11" descr="/home/samsepiol/Desktop/bot.jpgbot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169304" y="3620162"/>
            <a:ext cx="489585" cy="480060"/>
          </a:xfrm>
          <a:prstGeom prst="rect">
            <a:avLst/>
          </a:prstGeom>
        </p:spPr>
      </p:pic>
      <p:pic>
        <p:nvPicPr>
          <p:cNvPr id="13" name="Picture 12" descr="boy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274" y="3037232"/>
            <a:ext cx="473710" cy="473710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7488969" y="3114702"/>
            <a:ext cx="2112231" cy="320675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7354984" y="3700172"/>
            <a:ext cx="2673350" cy="3206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boy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274" y="4293262"/>
            <a:ext cx="473710" cy="473710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7488334" y="4373272"/>
            <a:ext cx="1986618" cy="320675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804054" y="4937787"/>
            <a:ext cx="1224280" cy="3206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/home/samsepiol/Desktop/bot.jpgbot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169304" y="4857777"/>
            <a:ext cx="489585" cy="480060"/>
          </a:xfrm>
          <a:prstGeom prst="rect">
            <a:avLst/>
          </a:prstGeom>
        </p:spPr>
      </p:pic>
      <p:sp>
        <p:nvSpPr>
          <p:cNvPr id="22" name="Text Box 21"/>
          <p:cNvSpPr txBox="1"/>
          <p:nvPr/>
        </p:nvSpPr>
        <p:spPr>
          <a:xfrm>
            <a:off x="7512464" y="3120417"/>
            <a:ext cx="2185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/>
              <a:t>I had so much fun today.</a:t>
            </a:r>
            <a:endParaRPr lang="en-US" altLang="en-US" sz="1400" dirty="0"/>
          </a:p>
        </p:txBody>
      </p:sp>
      <p:sp>
        <p:nvSpPr>
          <p:cNvPr id="23" name="Text Box 22"/>
          <p:cNvSpPr txBox="1"/>
          <p:nvPr/>
        </p:nvSpPr>
        <p:spPr>
          <a:xfrm>
            <a:off x="7354984" y="3706522"/>
            <a:ext cx="26733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en-US" sz="1400"/>
              <a:t>Sounds great! What did you do?</a:t>
            </a:r>
            <a:endParaRPr lang="en-US" altLang="en-US" sz="1400"/>
          </a:p>
        </p:txBody>
      </p:sp>
      <p:sp>
        <p:nvSpPr>
          <p:cNvPr id="24" name="Text Box 23"/>
          <p:cNvSpPr txBox="1"/>
          <p:nvPr/>
        </p:nvSpPr>
        <p:spPr>
          <a:xfrm>
            <a:off x="7512464" y="4377082"/>
            <a:ext cx="208873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/>
              <a:t>Watched a great movie!</a:t>
            </a:r>
            <a:endParaRPr lang="en-US" altLang="en-US" sz="1400" dirty="0"/>
          </a:p>
        </p:txBody>
      </p:sp>
      <p:sp>
        <p:nvSpPr>
          <p:cNvPr id="25" name="Text Box 24"/>
          <p:cNvSpPr txBox="1"/>
          <p:nvPr/>
        </p:nvSpPr>
        <p:spPr>
          <a:xfrm>
            <a:off x="8686800" y="4937787"/>
            <a:ext cx="134153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en-US" sz="1400"/>
              <a:t>I love movies!</a:t>
            </a:r>
            <a:endParaRPr lang="en-US" altLang="en-US" sz="1400"/>
          </a:p>
        </p:txBody>
      </p:sp>
      <p:sp>
        <p:nvSpPr>
          <p:cNvPr id="4" name="TextBox 3"/>
          <p:cNvSpPr txBox="1"/>
          <p:nvPr/>
        </p:nvSpPr>
        <p:spPr>
          <a:xfrm>
            <a:off x="2604052" y="5685182"/>
            <a:ext cx="1590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Task-oriented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806358" y="5655676"/>
            <a:ext cx="1590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Open-domain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97872" y="192223"/>
            <a:ext cx="9167141" cy="729384"/>
          </a:xfrm>
        </p:spPr>
        <p:txBody>
          <a:bodyPr/>
          <a:lstStyle/>
          <a:p>
            <a:r>
              <a:rPr lang="en-US" altLang="zh-CN" sz="44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Dialogue Systems</a:t>
            </a:r>
            <a:endParaRPr lang="en-US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7EBA-4B22-144E-897C-BF10A6C773F9}" type="slidenum">
              <a:rPr kumimoji="1" lang="zh-CN" altLang="en-US" smtClean="0"/>
            </a:fld>
            <a:endParaRPr kumimoji="1" lang="zh-CN" altLang="en-US" b="1" dirty="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37836" y="1303507"/>
            <a:ext cx="11716328" cy="5220484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</a:lstStyle>
          <a:p>
            <a:pPr marL="0" lvl="0" indent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anose="05020102010507070707" pitchFamily="2" charset="2"/>
              <a:buNone/>
            </a:pPr>
            <a:endParaRPr lang="zh-CN" altLang="en-US" dirty="0"/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178435" y="1185545"/>
            <a:ext cx="12089765" cy="506666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norm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</a:lstStyle>
          <a:p>
            <a:pPr lvl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" panose="05000000000000000000" pitchFamily="2" charset="2"/>
              <a:buChar char="v"/>
            </a:pPr>
            <a:r>
              <a:rPr lang="en-US" altLang="zh-CN" sz="2200" dirty="0" err="1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ChatGPT</a:t>
            </a:r>
            <a:r>
              <a:rPr lang="en-US" altLang="zh-CN" sz="22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: A blend of task-oriented and open-domain dialogue systems.</a:t>
            </a:r>
            <a:endParaRPr lang="en-US" altLang="zh-CN" sz="2200" dirty="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</p:txBody>
      </p:sp>
      <p:pic>
        <p:nvPicPr>
          <p:cNvPr id="18" name="Picture 17" descr="Tex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871" y="1850722"/>
            <a:ext cx="5387311" cy="4336719"/>
          </a:xfrm>
          <a:prstGeom prst="rect">
            <a:avLst/>
          </a:prstGeom>
        </p:spPr>
      </p:pic>
      <p:pic>
        <p:nvPicPr>
          <p:cNvPr id="27" name="Picture 26" descr="Tex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026" y="1850722"/>
            <a:ext cx="6080138" cy="43367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97872" y="185017"/>
            <a:ext cx="9167141" cy="729384"/>
          </a:xfrm>
        </p:spPr>
        <p:txBody>
          <a:bodyPr/>
          <a:lstStyle/>
          <a:p>
            <a:r>
              <a:rPr lang="en-US" altLang="en-US" b="0" dirty="0">
                <a:sym typeface="+mn-ea"/>
              </a:rPr>
              <a:t>Empathy</a:t>
            </a:r>
            <a:endParaRPr lang="en-US" altLang="zh-CN" b="0" dirty="0">
              <a:latin typeface="Times New Roman Regular" panose="02020603050405020304" charset="0"/>
              <a:ea typeface="SimHei" panose="02010609060101010101" pitchFamily="49" charset="-122"/>
              <a:cs typeface="Times New Roman Regular" panose="02020603050405020304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7EBA-4B22-144E-897C-BF10A6C773F9}" type="slidenum">
              <a:rPr kumimoji="1" lang="zh-CN" altLang="en-US" smtClean="0">
                <a:latin typeface="Times New Roman Regular" panose="02020603050405020304" charset="0"/>
                <a:cs typeface="Times New Roman Regular" panose="02020603050405020304" charset="0"/>
              </a:rPr>
            </a:fld>
            <a:endParaRPr kumimoji="1" lang="zh-CN" altLang="en-US" b="1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97872" y="1303507"/>
            <a:ext cx="11716328" cy="5220484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</a:lstStyle>
          <a:p>
            <a:pPr lvl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As humans, we have the unique ability to express </a:t>
            </a:r>
            <a:r>
              <a:rPr lang="en-US" sz="2200" dirty="0">
                <a:solidFill>
                  <a:srgbClr val="7030A0"/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empathy</a:t>
            </a:r>
            <a:r>
              <a:rPr lang="zh-CN" altLang="en-US" sz="22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</a:t>
            </a:r>
            <a:r>
              <a:rPr lang="en-US" altLang="zh-CN" sz="22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towards others.</a:t>
            </a:r>
            <a:endParaRPr lang="en-US" altLang="en-US" sz="2200" dirty="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lvl="1" eaLnBrk="1" hangingPunct="1">
              <a:lnSpc>
                <a:spcPct val="120000"/>
              </a:lnSpc>
              <a:buClr>
                <a:srgbClr val="7030A0"/>
              </a:buClr>
              <a:buSzPct val="73000"/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For instance, when other people tell us about their lives, we </a:t>
            </a:r>
            <a:endParaRPr lang="en-US" altLang="en-US" sz="2200" dirty="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lvl="2" eaLnBrk="1" hangingPunct="1">
              <a:lnSpc>
                <a:spcPct val="120000"/>
              </a:lnSpc>
              <a:buClr>
                <a:srgbClr val="7030A0"/>
              </a:buClr>
              <a:buSzPct val="73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Adopt their perspective of the situation.</a:t>
            </a:r>
            <a:endParaRPr lang="en-US" altLang="en-US" sz="2000" dirty="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lvl="2" eaLnBrk="1" hangingPunct="1">
              <a:lnSpc>
                <a:spcPct val="120000"/>
              </a:lnSpc>
              <a:buClr>
                <a:srgbClr val="7030A0"/>
              </a:buClr>
              <a:buSzPct val="73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Think about how we would feel if we were in their shoes (i.e., simulate their emotions).</a:t>
            </a:r>
            <a:endParaRPr lang="en-US" altLang="en-US" sz="2200" dirty="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lvl="1" eaLnBrk="1" hangingPunct="1">
              <a:lnSpc>
                <a:spcPct val="120000"/>
              </a:lnSpc>
              <a:buClr>
                <a:srgbClr val="7030A0"/>
              </a:buClr>
              <a:buSzPct val="73000"/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We feel</a:t>
            </a:r>
            <a:r>
              <a:rPr lang="en-US" altLang="en-US" sz="2200" dirty="0">
                <a:solidFill>
                  <a:srgbClr val="0070C0"/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</a:t>
            </a:r>
            <a:r>
              <a:rPr lang="en-US" altLang="en-US" sz="2200" dirty="0">
                <a:solidFill>
                  <a:srgbClr val="C00000"/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sad</a:t>
            </a:r>
            <a:r>
              <a:rPr lang="en-US" altLang="en-US" sz="2200" dirty="0">
                <a:solidFill>
                  <a:srgbClr val="0070C0"/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</a:t>
            </a:r>
            <a:r>
              <a:rPr lang="en-US" altLang="en-US" sz="2200" dirty="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if our parents tells us that they </a:t>
            </a:r>
            <a:r>
              <a:rPr lang="en-US" altLang="en-US" sz="2200" dirty="0">
                <a:solidFill>
                  <a:srgbClr val="C00000"/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lost their job</a:t>
            </a:r>
            <a:r>
              <a:rPr lang="en-US" altLang="en-US" sz="22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.</a:t>
            </a:r>
            <a:endParaRPr lang="en-US" altLang="en-US" sz="22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lvl="1" eaLnBrk="1" hangingPunct="1">
              <a:lnSpc>
                <a:spcPct val="120000"/>
              </a:lnSpc>
              <a:buClr>
                <a:srgbClr val="7030A0"/>
              </a:buClr>
              <a:buSzPct val="73000"/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We feel</a:t>
            </a:r>
            <a:r>
              <a:rPr lang="en-US" altLang="en-US" sz="2200" dirty="0">
                <a:solidFill>
                  <a:srgbClr val="0070C0"/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</a:t>
            </a:r>
            <a:r>
              <a:rPr lang="en-US" altLang="en-US" sz="2200" dirty="0">
                <a:solidFill>
                  <a:srgbClr val="00B050"/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happy</a:t>
            </a:r>
            <a:r>
              <a:rPr lang="en-US" altLang="en-US" sz="2200" dirty="0">
                <a:solidFill>
                  <a:srgbClr val="0070C0"/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</a:t>
            </a:r>
            <a:r>
              <a:rPr lang="en-US" altLang="en-US" sz="22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when our friend </a:t>
            </a:r>
            <a:r>
              <a:rPr lang="en-US" altLang="en-US" sz="2200" dirty="0">
                <a:solidFill>
                  <a:srgbClr val="00B050"/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achieves their dream</a:t>
            </a:r>
            <a:r>
              <a:rPr lang="en-US" altLang="en-US" sz="22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.</a:t>
            </a:r>
            <a:endParaRPr lang="en-US" altLang="en-US" sz="2200" dirty="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lvl="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anose="05020102010507070707" pitchFamily="2" charset="2"/>
              <a:buChar char=""/>
            </a:pPr>
            <a:endParaRPr lang="en-US" altLang="en-US" sz="2200" dirty="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97872" y="185017"/>
            <a:ext cx="9167141" cy="729384"/>
          </a:xfrm>
        </p:spPr>
        <p:txBody>
          <a:bodyPr/>
          <a:lstStyle/>
          <a:p>
            <a:r>
              <a:rPr lang="en-US" altLang="zh-CN" b="0" dirty="0">
                <a:latin typeface="Times New Roman Regular" panose="02020603050405020304" charset="0"/>
                <a:ea typeface="SimHei" panose="02010609060101010101" pitchFamily="49" charset="-122"/>
                <a:cs typeface="Times New Roman Regular" panose="02020603050405020304" charset="0"/>
                <a:sym typeface="+mn-ea"/>
              </a:rPr>
              <a:t>Empathy</a:t>
            </a:r>
            <a:endParaRPr lang="en-US" altLang="zh-CN" b="0" dirty="0">
              <a:latin typeface="Times New Roman Regular" panose="02020603050405020304" charset="0"/>
              <a:ea typeface="SimHei" panose="02010609060101010101" pitchFamily="49" charset="-122"/>
              <a:cs typeface="Times New Roman Regular" panose="02020603050405020304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7EBA-4B22-144E-897C-BF10A6C773F9}" type="slidenum">
              <a:rPr kumimoji="1" lang="zh-CN" altLang="en-US" smtClean="0">
                <a:latin typeface="Times New Roman Regular" panose="02020603050405020304" charset="0"/>
                <a:cs typeface="Times New Roman Regular" panose="02020603050405020304" charset="0"/>
              </a:rPr>
            </a:fld>
            <a:endParaRPr kumimoji="1" lang="zh-CN" altLang="en-US" b="1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97872" y="1303507"/>
            <a:ext cx="11894128" cy="5220484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</a:lstStyle>
          <a:p>
            <a:pPr lvl="0">
              <a:lnSpc>
                <a:spcPct val="150000"/>
              </a:lnSpc>
              <a:buClr>
                <a:srgbClr val="7030A0"/>
              </a:buClr>
              <a:buSzPct val="73000"/>
              <a:buFont typeface="Wingdings" panose="05000000000000000000" pitchFamily="2" charset="2"/>
              <a:buChar char="v"/>
            </a:pPr>
            <a:r>
              <a:rPr lang="en-US" altLang="en-US" sz="22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It was adopted from the German word </a:t>
            </a:r>
            <a:r>
              <a:rPr lang="en-US" altLang="en-US" sz="2200" i="1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Einfühlung</a:t>
            </a:r>
            <a:r>
              <a:rPr lang="en-US" altLang="en-US" sz="22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in 1986.</a:t>
            </a:r>
            <a:endParaRPr lang="en-US" altLang="en-US" sz="2200" dirty="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lvl="0" algn="l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" panose="05000000000000000000" pitchFamily="2" charset="2"/>
              <a:buChar char="v"/>
            </a:pPr>
            <a:r>
              <a:rPr lang="en-US" altLang="en-US" sz="22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There is </a:t>
            </a:r>
            <a:r>
              <a:rPr lang="en-US" altLang="en-US" sz="2200" b="1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no globally-accepted </a:t>
            </a:r>
            <a:r>
              <a:rPr lang="en-US" altLang="en-US" sz="22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definition of empathy [1].</a:t>
            </a:r>
            <a:endParaRPr lang="en-US" altLang="en-US" sz="2200" dirty="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lvl="0" algn="l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" panose="05000000000000000000" pitchFamily="2" charset="2"/>
              <a:buChar char="v"/>
            </a:pPr>
            <a:r>
              <a:rPr lang="en-US" altLang="en-US" sz="22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Generally, empathy is considered a complex multi-dimensional construct with two aspects [2,3]:</a:t>
            </a:r>
            <a:endParaRPr lang="en-US" altLang="en-US" sz="2200" dirty="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lvl="1" eaLnBrk="1" hangingPunct="1">
              <a:lnSpc>
                <a:spcPct val="150000"/>
              </a:lnSpc>
              <a:buClr>
                <a:srgbClr val="B418B8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 Regular" panose="02020603050405020304" charset="0"/>
                <a:ea typeface="黑体" charset="-122"/>
                <a:cs typeface="Times New Roman Regular" panose="02020603050405020304" charset="0"/>
                <a:sym typeface="Calibri" panose="020F0702030404030204" pitchFamily="34" charset="0"/>
              </a:rPr>
              <a:t>Affect: </a:t>
            </a:r>
            <a:r>
              <a:rPr lang="en-US" sz="2000" dirty="0">
                <a:solidFill>
                  <a:srgbClr val="00B050"/>
                </a:solidFill>
                <a:latin typeface="Times New Roman Regular" panose="02020603050405020304" charset="0"/>
                <a:ea typeface="黑体" charset="-122"/>
                <a:cs typeface="Times New Roman Regular" panose="02020603050405020304" charset="0"/>
                <a:sym typeface="Calibri" panose="020F0702030404030204" pitchFamily="34" charset="0"/>
              </a:rPr>
              <a:t>Emotional simulation </a:t>
            </a:r>
            <a:r>
              <a:rPr lang="en-US" sz="2000" dirty="0">
                <a:latin typeface="Times New Roman Regular" panose="02020603050405020304" charset="0"/>
                <a:ea typeface="黑体" charset="-122"/>
                <a:cs typeface="Times New Roman Regular" panose="02020603050405020304" charset="0"/>
                <a:sym typeface="Calibri" panose="020F0702030404030204" pitchFamily="34" charset="0"/>
              </a:rPr>
              <a:t>in reaction to the experience of others.</a:t>
            </a:r>
            <a:endParaRPr lang="en-US" sz="2000" dirty="0">
              <a:latin typeface="Times New Roman Regular" panose="02020603050405020304" charset="0"/>
              <a:ea typeface="黑体" charset="-122"/>
              <a:cs typeface="Times New Roman Regular" panose="02020603050405020304" charset="0"/>
              <a:sym typeface="Calibri" panose="020F0702030404030204" pitchFamily="34" charset="0"/>
            </a:endParaRPr>
          </a:p>
          <a:p>
            <a:pPr lvl="1" eaLnBrk="1" hangingPunct="1">
              <a:lnSpc>
                <a:spcPct val="150000"/>
              </a:lnSpc>
              <a:buClr>
                <a:srgbClr val="B418B8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 Regular" panose="02020603050405020304" charset="0"/>
                <a:ea typeface="黑体" charset="-122"/>
                <a:cs typeface="Times New Roman Regular" panose="02020603050405020304" charset="0"/>
                <a:sym typeface="Calibri" panose="020F0702030404030204" pitchFamily="34" charset="0"/>
              </a:rPr>
              <a:t>Cognition: Understanding </a:t>
            </a:r>
            <a:r>
              <a:rPr lang="en-US" sz="2000" dirty="0">
                <a:solidFill>
                  <a:schemeClr val="accent2"/>
                </a:solidFill>
                <a:latin typeface="Times New Roman Regular" panose="02020603050405020304" charset="0"/>
                <a:ea typeface="黑体" charset="-122"/>
                <a:cs typeface="Times New Roman Regular" panose="02020603050405020304" charset="0"/>
                <a:sym typeface="Calibri" panose="020F0702030404030204" pitchFamily="34" charset="0"/>
              </a:rPr>
              <a:t>the situation and its corresponding implications</a:t>
            </a:r>
            <a:r>
              <a:rPr lang="en-US" sz="2000" dirty="0">
                <a:latin typeface="Times New Roman Regular" panose="02020603050405020304" charset="0"/>
                <a:ea typeface="黑体" charset="-122"/>
                <a:cs typeface="Times New Roman Regular" panose="02020603050405020304" charset="0"/>
                <a:sym typeface="Calibri" panose="020F0702030404030204" pitchFamily="34" charset="0"/>
              </a:rPr>
              <a:t>.</a:t>
            </a:r>
            <a:endParaRPr lang="en-US" sz="2200" dirty="0">
              <a:latin typeface="Times New Roman Regular" panose="02020603050405020304" charset="0"/>
              <a:ea typeface="黑体" charset="-122"/>
              <a:cs typeface="Times New Roman Regular" panose="02020603050405020304" charset="0"/>
              <a:sym typeface="Calibri" panose="020F0702030404030204" pitchFamily="34" charset="0"/>
            </a:endParaRPr>
          </a:p>
          <a:p>
            <a:pPr marL="342900" lvl="0" indent="-34290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anose="05020102010507070707" pitchFamily="2" charset="2"/>
              <a:buChar char=""/>
            </a:pPr>
            <a:endParaRPr lang="en-US" altLang="en-US" sz="1995" dirty="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</p:txBody>
      </p:sp>
      <p:sp>
        <p:nvSpPr>
          <p:cNvPr id="6" name="任意多边形: 形状 66"/>
          <p:cNvSpPr/>
          <p:nvPr/>
        </p:nvSpPr>
        <p:spPr>
          <a:xfrm rot="5400000">
            <a:off x="7038054" y="3547617"/>
            <a:ext cx="380023" cy="2398395"/>
          </a:xfrm>
          <a:custGeom>
            <a:avLst/>
            <a:gdLst>
              <a:gd name="connsiteX0" fmla="*/ 515826 w 515826"/>
              <a:gd name="connsiteY0" fmla="*/ 140149 h 3238275"/>
              <a:gd name="connsiteX1" fmla="*/ 515826 w 515826"/>
              <a:gd name="connsiteY1" fmla="*/ 565599 h 3238275"/>
              <a:gd name="connsiteX2" fmla="*/ 515826 w 515826"/>
              <a:gd name="connsiteY2" fmla="*/ 705299 h 3238275"/>
              <a:gd name="connsiteX3" fmla="*/ 515826 w 515826"/>
              <a:gd name="connsiteY3" fmla="*/ 1356730 h 3238275"/>
              <a:gd name="connsiteX4" fmla="*/ 515826 w 515826"/>
              <a:gd name="connsiteY4" fmla="*/ 1782180 h 3238275"/>
              <a:gd name="connsiteX5" fmla="*/ 515826 w 515826"/>
              <a:gd name="connsiteY5" fmla="*/ 1921880 h 3238275"/>
              <a:gd name="connsiteX6" fmla="*/ 515826 w 515826"/>
              <a:gd name="connsiteY6" fmla="*/ 1952434 h 3238275"/>
              <a:gd name="connsiteX7" fmla="*/ 515826 w 515826"/>
              <a:gd name="connsiteY7" fmla="*/ 3169015 h 3238275"/>
              <a:gd name="connsiteX8" fmla="*/ 446566 w 515826"/>
              <a:gd name="connsiteY8" fmla="*/ 3238275 h 3238275"/>
              <a:gd name="connsiteX9" fmla="*/ 69260 w 515826"/>
              <a:gd name="connsiteY9" fmla="*/ 3238275 h 3238275"/>
              <a:gd name="connsiteX10" fmla="*/ 5443 w 515826"/>
              <a:gd name="connsiteY10" fmla="*/ 3195975 h 3238275"/>
              <a:gd name="connsiteX11" fmla="*/ 0 w 515826"/>
              <a:gd name="connsiteY11" fmla="*/ 3169017 h 3238275"/>
              <a:gd name="connsiteX12" fmla="*/ 1 w 515826"/>
              <a:gd name="connsiteY12" fmla="*/ 1952440 h 3238275"/>
              <a:gd name="connsiteX13" fmla="*/ 0 w 515826"/>
              <a:gd name="connsiteY13" fmla="*/ 1952436 h 3238275"/>
              <a:gd name="connsiteX14" fmla="*/ 1 w 515826"/>
              <a:gd name="connsiteY14" fmla="*/ 140149 h 3238275"/>
              <a:gd name="connsiteX15" fmla="*/ 69261 w 515826"/>
              <a:gd name="connsiteY15" fmla="*/ 70890 h 3238275"/>
              <a:gd name="connsiteX16" fmla="*/ 123467 w 515826"/>
              <a:gd name="connsiteY16" fmla="*/ 70890 h 3238275"/>
              <a:gd name="connsiteX17" fmla="*/ 126033 w 515826"/>
              <a:gd name="connsiteY17" fmla="*/ 70372 h 3238275"/>
              <a:gd name="connsiteX18" fmla="*/ 217097 w 515826"/>
              <a:gd name="connsiteY18" fmla="*/ 70372 h 3238275"/>
              <a:gd name="connsiteX19" fmla="*/ 257912 w 515826"/>
              <a:gd name="connsiteY19" fmla="*/ 0 h 3238275"/>
              <a:gd name="connsiteX20" fmla="*/ 298727 w 515826"/>
              <a:gd name="connsiteY20" fmla="*/ 70372 h 3238275"/>
              <a:gd name="connsiteX21" fmla="*/ 389791 w 515826"/>
              <a:gd name="connsiteY21" fmla="*/ 70372 h 3238275"/>
              <a:gd name="connsiteX22" fmla="*/ 392357 w 515826"/>
              <a:gd name="connsiteY22" fmla="*/ 70890 h 3238275"/>
              <a:gd name="connsiteX23" fmla="*/ 446567 w 515826"/>
              <a:gd name="connsiteY23" fmla="*/ 70890 h 3238275"/>
              <a:gd name="connsiteX24" fmla="*/ 510384 w 515826"/>
              <a:gd name="connsiteY24" fmla="*/ 113191 h 323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15826" h="3238275">
                <a:moveTo>
                  <a:pt x="515826" y="140149"/>
                </a:moveTo>
                <a:lnTo>
                  <a:pt x="515826" y="565599"/>
                </a:lnTo>
                <a:lnTo>
                  <a:pt x="515826" y="705299"/>
                </a:lnTo>
                <a:lnTo>
                  <a:pt x="515826" y="1356730"/>
                </a:lnTo>
                <a:lnTo>
                  <a:pt x="515826" y="1782180"/>
                </a:lnTo>
                <a:lnTo>
                  <a:pt x="515826" y="1921880"/>
                </a:lnTo>
                <a:lnTo>
                  <a:pt x="515826" y="1952434"/>
                </a:lnTo>
                <a:lnTo>
                  <a:pt x="515826" y="3169015"/>
                </a:lnTo>
                <a:cubicBezTo>
                  <a:pt x="515826" y="3207267"/>
                  <a:pt x="484817" y="3238275"/>
                  <a:pt x="446566" y="3238275"/>
                </a:cubicBezTo>
                <a:lnTo>
                  <a:pt x="69260" y="3238275"/>
                </a:lnTo>
                <a:cubicBezTo>
                  <a:pt x="40572" y="3238275"/>
                  <a:pt x="15957" y="3220833"/>
                  <a:pt x="5443" y="3195975"/>
                </a:cubicBezTo>
                <a:lnTo>
                  <a:pt x="0" y="3169017"/>
                </a:lnTo>
                <a:lnTo>
                  <a:pt x="1" y="1952440"/>
                </a:lnTo>
                <a:lnTo>
                  <a:pt x="0" y="1952436"/>
                </a:lnTo>
                <a:lnTo>
                  <a:pt x="1" y="140149"/>
                </a:lnTo>
                <a:cubicBezTo>
                  <a:pt x="1" y="101898"/>
                  <a:pt x="31009" y="70890"/>
                  <a:pt x="69261" y="70890"/>
                </a:cubicBezTo>
                <a:lnTo>
                  <a:pt x="123467" y="70890"/>
                </a:lnTo>
                <a:lnTo>
                  <a:pt x="126033" y="70372"/>
                </a:lnTo>
                <a:lnTo>
                  <a:pt x="217097" y="70372"/>
                </a:lnTo>
                <a:lnTo>
                  <a:pt x="257912" y="0"/>
                </a:lnTo>
                <a:lnTo>
                  <a:pt x="298727" y="70372"/>
                </a:lnTo>
                <a:lnTo>
                  <a:pt x="389791" y="70372"/>
                </a:lnTo>
                <a:lnTo>
                  <a:pt x="392357" y="70890"/>
                </a:lnTo>
                <a:lnTo>
                  <a:pt x="446567" y="70890"/>
                </a:lnTo>
                <a:cubicBezTo>
                  <a:pt x="475255" y="70890"/>
                  <a:pt x="499869" y="88332"/>
                  <a:pt x="510384" y="113191"/>
                </a:cubicBezTo>
                <a:close/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solidFill>
                <a:prstClr val="white"/>
              </a:solidFill>
              <a:latin typeface="Times New Roman Regular" panose="02020603050405020304" charset="0"/>
              <a:ea typeface="微软雅黑" panose="020B0503020204020204" pitchFamily="34" charset="-122"/>
              <a:cs typeface="Times New Roman Regular" panose="02020603050405020304" charset="0"/>
              <a:sym typeface="Arial" panose="020B0604020202020204" pitchFamily="34" charset="0"/>
            </a:endParaRPr>
          </a:p>
        </p:txBody>
      </p:sp>
      <p:sp>
        <p:nvSpPr>
          <p:cNvPr id="9" name="文本框 13"/>
          <p:cNvSpPr txBox="1"/>
          <p:nvPr/>
        </p:nvSpPr>
        <p:spPr>
          <a:xfrm>
            <a:off x="5844942" y="4556803"/>
            <a:ext cx="255841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16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pPr algn="r"/>
            <a:r>
              <a:rPr lang="en-US" altLang="en-US" sz="18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You must be really </a:t>
            </a:r>
            <a:r>
              <a:rPr lang="en-US" altLang="en-US" sz="1800" dirty="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sad</a:t>
            </a:r>
            <a:r>
              <a:rPr lang="en-US" altLang="en-US" sz="18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.</a:t>
            </a:r>
            <a:endParaRPr lang="en-US" altLang="en-US" sz="1800" dirty="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</p:txBody>
      </p:sp>
      <p:sp>
        <p:nvSpPr>
          <p:cNvPr id="10" name="任意多边形: 形状 66"/>
          <p:cNvSpPr/>
          <p:nvPr/>
        </p:nvSpPr>
        <p:spPr>
          <a:xfrm rot="16200000">
            <a:off x="3238490" y="2844949"/>
            <a:ext cx="369331" cy="4375963"/>
          </a:xfrm>
          <a:custGeom>
            <a:avLst/>
            <a:gdLst>
              <a:gd name="connsiteX0" fmla="*/ 515826 w 515826"/>
              <a:gd name="connsiteY0" fmla="*/ 140149 h 3238275"/>
              <a:gd name="connsiteX1" fmla="*/ 515826 w 515826"/>
              <a:gd name="connsiteY1" fmla="*/ 565599 h 3238275"/>
              <a:gd name="connsiteX2" fmla="*/ 515826 w 515826"/>
              <a:gd name="connsiteY2" fmla="*/ 705299 h 3238275"/>
              <a:gd name="connsiteX3" fmla="*/ 515826 w 515826"/>
              <a:gd name="connsiteY3" fmla="*/ 1356730 h 3238275"/>
              <a:gd name="connsiteX4" fmla="*/ 515826 w 515826"/>
              <a:gd name="connsiteY4" fmla="*/ 1782180 h 3238275"/>
              <a:gd name="connsiteX5" fmla="*/ 515826 w 515826"/>
              <a:gd name="connsiteY5" fmla="*/ 1921880 h 3238275"/>
              <a:gd name="connsiteX6" fmla="*/ 515826 w 515826"/>
              <a:gd name="connsiteY6" fmla="*/ 1952434 h 3238275"/>
              <a:gd name="connsiteX7" fmla="*/ 515826 w 515826"/>
              <a:gd name="connsiteY7" fmla="*/ 3169015 h 3238275"/>
              <a:gd name="connsiteX8" fmla="*/ 446566 w 515826"/>
              <a:gd name="connsiteY8" fmla="*/ 3238275 h 3238275"/>
              <a:gd name="connsiteX9" fmla="*/ 69260 w 515826"/>
              <a:gd name="connsiteY9" fmla="*/ 3238275 h 3238275"/>
              <a:gd name="connsiteX10" fmla="*/ 5443 w 515826"/>
              <a:gd name="connsiteY10" fmla="*/ 3195975 h 3238275"/>
              <a:gd name="connsiteX11" fmla="*/ 0 w 515826"/>
              <a:gd name="connsiteY11" fmla="*/ 3169017 h 3238275"/>
              <a:gd name="connsiteX12" fmla="*/ 1 w 515826"/>
              <a:gd name="connsiteY12" fmla="*/ 1952440 h 3238275"/>
              <a:gd name="connsiteX13" fmla="*/ 0 w 515826"/>
              <a:gd name="connsiteY13" fmla="*/ 1952436 h 3238275"/>
              <a:gd name="connsiteX14" fmla="*/ 1 w 515826"/>
              <a:gd name="connsiteY14" fmla="*/ 140149 h 3238275"/>
              <a:gd name="connsiteX15" fmla="*/ 69261 w 515826"/>
              <a:gd name="connsiteY15" fmla="*/ 70890 h 3238275"/>
              <a:gd name="connsiteX16" fmla="*/ 123467 w 515826"/>
              <a:gd name="connsiteY16" fmla="*/ 70890 h 3238275"/>
              <a:gd name="connsiteX17" fmla="*/ 126033 w 515826"/>
              <a:gd name="connsiteY17" fmla="*/ 70372 h 3238275"/>
              <a:gd name="connsiteX18" fmla="*/ 217097 w 515826"/>
              <a:gd name="connsiteY18" fmla="*/ 70372 h 3238275"/>
              <a:gd name="connsiteX19" fmla="*/ 257912 w 515826"/>
              <a:gd name="connsiteY19" fmla="*/ 0 h 3238275"/>
              <a:gd name="connsiteX20" fmla="*/ 298727 w 515826"/>
              <a:gd name="connsiteY20" fmla="*/ 70372 h 3238275"/>
              <a:gd name="connsiteX21" fmla="*/ 389791 w 515826"/>
              <a:gd name="connsiteY21" fmla="*/ 70372 h 3238275"/>
              <a:gd name="connsiteX22" fmla="*/ 392357 w 515826"/>
              <a:gd name="connsiteY22" fmla="*/ 70890 h 3238275"/>
              <a:gd name="connsiteX23" fmla="*/ 446567 w 515826"/>
              <a:gd name="connsiteY23" fmla="*/ 70890 h 3238275"/>
              <a:gd name="connsiteX24" fmla="*/ 510384 w 515826"/>
              <a:gd name="connsiteY24" fmla="*/ 113191 h 323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15826" h="3238275">
                <a:moveTo>
                  <a:pt x="515826" y="140149"/>
                </a:moveTo>
                <a:lnTo>
                  <a:pt x="515826" y="565599"/>
                </a:lnTo>
                <a:lnTo>
                  <a:pt x="515826" y="705299"/>
                </a:lnTo>
                <a:lnTo>
                  <a:pt x="515826" y="1356730"/>
                </a:lnTo>
                <a:lnTo>
                  <a:pt x="515826" y="1782180"/>
                </a:lnTo>
                <a:lnTo>
                  <a:pt x="515826" y="1921880"/>
                </a:lnTo>
                <a:lnTo>
                  <a:pt x="515826" y="1952434"/>
                </a:lnTo>
                <a:lnTo>
                  <a:pt x="515826" y="3169015"/>
                </a:lnTo>
                <a:cubicBezTo>
                  <a:pt x="515826" y="3207267"/>
                  <a:pt x="484817" y="3238275"/>
                  <a:pt x="446566" y="3238275"/>
                </a:cubicBezTo>
                <a:lnTo>
                  <a:pt x="69260" y="3238275"/>
                </a:lnTo>
                <a:cubicBezTo>
                  <a:pt x="40572" y="3238275"/>
                  <a:pt x="15957" y="3220833"/>
                  <a:pt x="5443" y="3195975"/>
                </a:cubicBezTo>
                <a:lnTo>
                  <a:pt x="0" y="3169017"/>
                </a:lnTo>
                <a:lnTo>
                  <a:pt x="1" y="1952440"/>
                </a:lnTo>
                <a:lnTo>
                  <a:pt x="0" y="1952436"/>
                </a:lnTo>
                <a:lnTo>
                  <a:pt x="1" y="140149"/>
                </a:lnTo>
                <a:cubicBezTo>
                  <a:pt x="1" y="101898"/>
                  <a:pt x="31009" y="70890"/>
                  <a:pt x="69261" y="70890"/>
                </a:cubicBezTo>
                <a:lnTo>
                  <a:pt x="123467" y="70890"/>
                </a:lnTo>
                <a:lnTo>
                  <a:pt x="126033" y="70372"/>
                </a:lnTo>
                <a:lnTo>
                  <a:pt x="217097" y="70372"/>
                </a:lnTo>
                <a:lnTo>
                  <a:pt x="257912" y="0"/>
                </a:lnTo>
                <a:lnTo>
                  <a:pt x="298727" y="70372"/>
                </a:lnTo>
                <a:lnTo>
                  <a:pt x="389791" y="70372"/>
                </a:lnTo>
                <a:lnTo>
                  <a:pt x="392357" y="70890"/>
                </a:lnTo>
                <a:lnTo>
                  <a:pt x="446567" y="70890"/>
                </a:lnTo>
                <a:cubicBezTo>
                  <a:pt x="475255" y="70890"/>
                  <a:pt x="499869" y="88332"/>
                  <a:pt x="510384" y="113191"/>
                </a:cubicBezTo>
                <a:close/>
              </a:path>
            </a:pathLst>
          </a:cu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ln>
                <a:solidFill>
                  <a:srgbClr val="7030A0"/>
                </a:solidFill>
              </a:ln>
              <a:noFill/>
              <a:latin typeface="Times New Roman Regular" panose="02020603050405020304" charset="0"/>
              <a:ea typeface="微软雅黑" panose="020B0503020204020204" pitchFamily="34" charset="-122"/>
              <a:cs typeface="Times New Roman Regular" panose="02020603050405020304" charset="0"/>
              <a:sym typeface="Arial" panose="020B0604020202020204" pitchFamily="34" charset="0"/>
            </a:endParaRPr>
          </a:p>
        </p:txBody>
      </p:sp>
      <p:sp>
        <p:nvSpPr>
          <p:cNvPr id="11" name="文本框 17"/>
          <p:cNvSpPr txBox="1"/>
          <p:nvPr/>
        </p:nvSpPr>
        <p:spPr>
          <a:xfrm>
            <a:off x="1361898" y="4835885"/>
            <a:ext cx="4249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16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en-US" altLang="zh-CN" sz="1800" dirty="0">
                <a:latin typeface="Times New Roman Regular" panose="02020603050405020304" charset="0"/>
                <a:cs typeface="Times New Roman Regular" panose="02020603050405020304" charset="0"/>
                <a:sym typeface="Arial" panose="020B0604020202020204" pitchFamily="34" charset="0"/>
              </a:rPr>
              <a:t>I got a low grade even though I studied a lot.</a:t>
            </a:r>
            <a:endParaRPr lang="en-US" altLang="zh-CN" sz="1800" dirty="0">
              <a:latin typeface="Times New Roman Regular" panose="02020603050405020304" charset="0"/>
              <a:cs typeface="Times New Roman Regular" panose="02020603050405020304" charset="0"/>
              <a:sym typeface="Arial" panose="020B0604020202020204" pitchFamily="34" charset="0"/>
            </a:endParaRPr>
          </a:p>
        </p:txBody>
      </p:sp>
      <p:pic>
        <p:nvPicPr>
          <p:cNvPr id="33" name="图片 53" descr="363245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04507" y="4822021"/>
            <a:ext cx="406442" cy="424113"/>
          </a:xfrm>
          <a:prstGeom prst="rect">
            <a:avLst/>
          </a:prstGeom>
        </p:spPr>
      </p:pic>
      <p:pic>
        <p:nvPicPr>
          <p:cNvPr id="16" name="图片 53" descr="363245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32220" y="4529268"/>
            <a:ext cx="406442" cy="424113"/>
          </a:xfrm>
          <a:prstGeom prst="rect">
            <a:avLst/>
          </a:prstGeom>
          <a:effectLst/>
        </p:spPr>
      </p:pic>
      <p:sp>
        <p:nvSpPr>
          <p:cNvPr id="19" name="任意多边形: 形状 66"/>
          <p:cNvSpPr/>
          <p:nvPr/>
        </p:nvSpPr>
        <p:spPr>
          <a:xfrm rot="5400000">
            <a:off x="6723523" y="4091332"/>
            <a:ext cx="387866" cy="3019891"/>
          </a:xfrm>
          <a:custGeom>
            <a:avLst/>
            <a:gdLst>
              <a:gd name="connsiteX0" fmla="*/ 515826 w 515826"/>
              <a:gd name="connsiteY0" fmla="*/ 140149 h 3238275"/>
              <a:gd name="connsiteX1" fmla="*/ 515826 w 515826"/>
              <a:gd name="connsiteY1" fmla="*/ 565599 h 3238275"/>
              <a:gd name="connsiteX2" fmla="*/ 515826 w 515826"/>
              <a:gd name="connsiteY2" fmla="*/ 705299 h 3238275"/>
              <a:gd name="connsiteX3" fmla="*/ 515826 w 515826"/>
              <a:gd name="connsiteY3" fmla="*/ 1356730 h 3238275"/>
              <a:gd name="connsiteX4" fmla="*/ 515826 w 515826"/>
              <a:gd name="connsiteY4" fmla="*/ 1782180 h 3238275"/>
              <a:gd name="connsiteX5" fmla="*/ 515826 w 515826"/>
              <a:gd name="connsiteY5" fmla="*/ 1921880 h 3238275"/>
              <a:gd name="connsiteX6" fmla="*/ 515826 w 515826"/>
              <a:gd name="connsiteY6" fmla="*/ 1952434 h 3238275"/>
              <a:gd name="connsiteX7" fmla="*/ 515826 w 515826"/>
              <a:gd name="connsiteY7" fmla="*/ 3169015 h 3238275"/>
              <a:gd name="connsiteX8" fmla="*/ 446566 w 515826"/>
              <a:gd name="connsiteY8" fmla="*/ 3238275 h 3238275"/>
              <a:gd name="connsiteX9" fmla="*/ 69260 w 515826"/>
              <a:gd name="connsiteY9" fmla="*/ 3238275 h 3238275"/>
              <a:gd name="connsiteX10" fmla="*/ 5443 w 515826"/>
              <a:gd name="connsiteY10" fmla="*/ 3195975 h 3238275"/>
              <a:gd name="connsiteX11" fmla="*/ 0 w 515826"/>
              <a:gd name="connsiteY11" fmla="*/ 3169017 h 3238275"/>
              <a:gd name="connsiteX12" fmla="*/ 1 w 515826"/>
              <a:gd name="connsiteY12" fmla="*/ 1952440 h 3238275"/>
              <a:gd name="connsiteX13" fmla="*/ 0 w 515826"/>
              <a:gd name="connsiteY13" fmla="*/ 1952436 h 3238275"/>
              <a:gd name="connsiteX14" fmla="*/ 1 w 515826"/>
              <a:gd name="connsiteY14" fmla="*/ 140149 h 3238275"/>
              <a:gd name="connsiteX15" fmla="*/ 69261 w 515826"/>
              <a:gd name="connsiteY15" fmla="*/ 70890 h 3238275"/>
              <a:gd name="connsiteX16" fmla="*/ 123467 w 515826"/>
              <a:gd name="connsiteY16" fmla="*/ 70890 h 3238275"/>
              <a:gd name="connsiteX17" fmla="*/ 126033 w 515826"/>
              <a:gd name="connsiteY17" fmla="*/ 70372 h 3238275"/>
              <a:gd name="connsiteX18" fmla="*/ 217097 w 515826"/>
              <a:gd name="connsiteY18" fmla="*/ 70372 h 3238275"/>
              <a:gd name="connsiteX19" fmla="*/ 257912 w 515826"/>
              <a:gd name="connsiteY19" fmla="*/ 0 h 3238275"/>
              <a:gd name="connsiteX20" fmla="*/ 298727 w 515826"/>
              <a:gd name="connsiteY20" fmla="*/ 70372 h 3238275"/>
              <a:gd name="connsiteX21" fmla="*/ 389791 w 515826"/>
              <a:gd name="connsiteY21" fmla="*/ 70372 h 3238275"/>
              <a:gd name="connsiteX22" fmla="*/ 392357 w 515826"/>
              <a:gd name="connsiteY22" fmla="*/ 70890 h 3238275"/>
              <a:gd name="connsiteX23" fmla="*/ 446567 w 515826"/>
              <a:gd name="connsiteY23" fmla="*/ 70890 h 3238275"/>
              <a:gd name="connsiteX24" fmla="*/ 510384 w 515826"/>
              <a:gd name="connsiteY24" fmla="*/ 113191 h 323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15826" h="3238275">
                <a:moveTo>
                  <a:pt x="515826" y="140149"/>
                </a:moveTo>
                <a:lnTo>
                  <a:pt x="515826" y="565599"/>
                </a:lnTo>
                <a:lnTo>
                  <a:pt x="515826" y="705299"/>
                </a:lnTo>
                <a:lnTo>
                  <a:pt x="515826" y="1356730"/>
                </a:lnTo>
                <a:lnTo>
                  <a:pt x="515826" y="1782180"/>
                </a:lnTo>
                <a:lnTo>
                  <a:pt x="515826" y="1921880"/>
                </a:lnTo>
                <a:lnTo>
                  <a:pt x="515826" y="1952434"/>
                </a:lnTo>
                <a:lnTo>
                  <a:pt x="515826" y="3169015"/>
                </a:lnTo>
                <a:cubicBezTo>
                  <a:pt x="515826" y="3207267"/>
                  <a:pt x="484817" y="3238275"/>
                  <a:pt x="446566" y="3238275"/>
                </a:cubicBezTo>
                <a:lnTo>
                  <a:pt x="69260" y="3238275"/>
                </a:lnTo>
                <a:cubicBezTo>
                  <a:pt x="40572" y="3238275"/>
                  <a:pt x="15957" y="3220833"/>
                  <a:pt x="5443" y="3195975"/>
                </a:cubicBezTo>
                <a:lnTo>
                  <a:pt x="0" y="3169017"/>
                </a:lnTo>
                <a:lnTo>
                  <a:pt x="1" y="1952440"/>
                </a:lnTo>
                <a:lnTo>
                  <a:pt x="0" y="1952436"/>
                </a:lnTo>
                <a:lnTo>
                  <a:pt x="1" y="140149"/>
                </a:lnTo>
                <a:cubicBezTo>
                  <a:pt x="1" y="101898"/>
                  <a:pt x="31009" y="70890"/>
                  <a:pt x="69261" y="70890"/>
                </a:cubicBezTo>
                <a:lnTo>
                  <a:pt x="123467" y="70890"/>
                </a:lnTo>
                <a:lnTo>
                  <a:pt x="126033" y="70372"/>
                </a:lnTo>
                <a:lnTo>
                  <a:pt x="217097" y="70372"/>
                </a:lnTo>
                <a:lnTo>
                  <a:pt x="257912" y="0"/>
                </a:lnTo>
                <a:lnTo>
                  <a:pt x="298727" y="70372"/>
                </a:lnTo>
                <a:lnTo>
                  <a:pt x="389791" y="70372"/>
                </a:lnTo>
                <a:lnTo>
                  <a:pt x="392357" y="70890"/>
                </a:lnTo>
                <a:lnTo>
                  <a:pt x="446567" y="70890"/>
                </a:lnTo>
                <a:cubicBezTo>
                  <a:pt x="475255" y="70890"/>
                  <a:pt x="499869" y="88332"/>
                  <a:pt x="510384" y="113191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solidFill>
                <a:prstClr val="white"/>
              </a:solidFill>
              <a:latin typeface="Times New Roman Regular" panose="02020603050405020304" charset="0"/>
              <a:ea typeface="微软雅黑" panose="020B0503020204020204" pitchFamily="34" charset="-122"/>
              <a:cs typeface="Times New Roman Regular" panose="02020603050405020304" charset="0"/>
              <a:sym typeface="Arial" panose="020B0604020202020204" pitchFamily="34" charset="0"/>
            </a:endParaRPr>
          </a:p>
        </p:txBody>
      </p:sp>
      <p:sp>
        <p:nvSpPr>
          <p:cNvPr id="20" name="文本框 13"/>
          <p:cNvSpPr txBox="1"/>
          <p:nvPr/>
        </p:nvSpPr>
        <p:spPr>
          <a:xfrm>
            <a:off x="5407512" y="5405357"/>
            <a:ext cx="3124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16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pPr algn="l"/>
            <a:r>
              <a:rPr lang="en-US" altLang="en-US" sz="18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You must have tried your best.</a:t>
            </a:r>
            <a:endParaRPr lang="en-US" altLang="en-US" sz="1800" dirty="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</p:txBody>
      </p:sp>
      <p:pic>
        <p:nvPicPr>
          <p:cNvPr id="21" name="图片 53" descr="3632454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32220" y="5371097"/>
            <a:ext cx="406442" cy="424113"/>
          </a:xfrm>
          <a:prstGeom prst="rect">
            <a:avLst/>
          </a:prstGeom>
          <a:effectLst/>
        </p:spPr>
      </p:pic>
      <p:sp>
        <p:nvSpPr>
          <p:cNvPr id="22" name="文本框 17"/>
          <p:cNvSpPr txBox="1"/>
          <p:nvPr/>
        </p:nvSpPr>
        <p:spPr>
          <a:xfrm>
            <a:off x="9122589" y="4572360"/>
            <a:ext cx="1768747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16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  <a:sym typeface="Arial" panose="020B0604020202020204" pitchFamily="34" charset="0"/>
              </a:rPr>
              <a:t>Affective Empathy</a:t>
            </a:r>
            <a:endParaRPr lang="en-US" altLang="zh-CN" dirty="0">
              <a:latin typeface="Times New Roman Regular" panose="02020603050405020304" charset="0"/>
              <a:cs typeface="Times New Roman Regular" panose="02020603050405020304" charset="0"/>
              <a:sym typeface="Arial" panose="020B0604020202020204" pitchFamily="34" charset="0"/>
            </a:endParaRPr>
          </a:p>
        </p:txBody>
      </p:sp>
      <p:sp>
        <p:nvSpPr>
          <p:cNvPr id="23" name="文本框 17"/>
          <p:cNvSpPr txBox="1"/>
          <p:nvPr/>
        </p:nvSpPr>
        <p:spPr>
          <a:xfrm>
            <a:off x="9122589" y="5413876"/>
            <a:ext cx="18819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16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  <a:sym typeface="Arial" panose="020B0604020202020204" pitchFamily="34" charset="0"/>
              </a:rPr>
              <a:t>Cognitive Empathy</a:t>
            </a:r>
            <a:endParaRPr lang="en-US" altLang="zh-CN" dirty="0">
              <a:latin typeface="Times New Roman Regular" panose="02020603050405020304" charset="0"/>
              <a:cs typeface="Times New Roman Regular" panose="0202060305040502030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7EBA-4B22-144E-897C-BF10A6C773F9}" type="slidenum">
              <a:rPr kumimoji="1" lang="zh-CN" altLang="en-US" smtClean="0">
                <a:latin typeface="Times New Roman Regular" panose="02020603050405020304" charset="0"/>
                <a:cs typeface="Times New Roman Regular" panose="02020603050405020304" charset="0"/>
              </a:rPr>
            </a:fld>
            <a:endParaRPr kumimoji="1" lang="zh-CN" altLang="en-US" b="1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297872" y="1303507"/>
            <a:ext cx="11716328" cy="5220484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</a:lstStyle>
          <a:p>
            <a:pPr>
              <a:lnSpc>
                <a:spcPct val="120000"/>
              </a:lnSpc>
              <a:buClr>
                <a:srgbClr val="7030A0"/>
              </a:buClr>
              <a:buSzPct val="73000"/>
              <a:buFont typeface="Wingdings" panose="05000000000000000000" pitchFamily="2" charset="2"/>
              <a:buChar char="v"/>
            </a:pPr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The main objective of building dialogue systems is to </a:t>
            </a:r>
            <a:r>
              <a:rPr lang="en-US" altLang="zh-CN" sz="2400" dirty="0">
                <a:solidFill>
                  <a:srgbClr val="7030A0"/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model human behavior</a:t>
            </a:r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.</a:t>
            </a:r>
            <a:endParaRPr lang="en-US" altLang="zh-CN" sz="2400" dirty="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>
              <a:lnSpc>
                <a:spcPct val="120000"/>
              </a:lnSpc>
              <a:buClr>
                <a:srgbClr val="7030A0"/>
              </a:buClr>
              <a:buSzPct val="73000"/>
              <a:buFont typeface="Wingdings" panose="05000000000000000000" pitchFamily="2" charset="2"/>
              <a:buChar char="v"/>
            </a:pPr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Therefore, It is </a:t>
            </a:r>
            <a:r>
              <a:rPr lang="en-US" altLang="zh-CN" sz="2400" dirty="0">
                <a:solidFill>
                  <a:srgbClr val="7030A0"/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necessary </a:t>
            </a:r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for human-like dialogue systems to have empathy.</a:t>
            </a:r>
            <a:endParaRPr lang="en-US" altLang="en-US" sz="2200" dirty="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marL="342900" lvl="0" indent="-34290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anose="05020102010507070707" pitchFamily="2" charset="2"/>
              <a:buChar char=""/>
            </a:pPr>
            <a:endParaRPr lang="en-US" altLang="en-US" sz="1800" dirty="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233888" y="3632626"/>
            <a:ext cx="1379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 Regular" panose="02020603050405020304" charset="0"/>
                <a:cs typeface="Times New Roman Regular" panose="02020603050405020304" charset="0"/>
              </a:rPr>
              <a:t>Empathy in Dialogue Systems</a:t>
            </a:r>
            <a:endParaRPr lang="en-US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978245" y="3034256"/>
            <a:ext cx="8156713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Builds user </a:t>
            </a:r>
            <a:r>
              <a:rPr lang="en-US" b="1" dirty="0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trust and rapport</a:t>
            </a:r>
            <a:r>
              <a:rPr lang="en-US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.</a:t>
            </a:r>
            <a:endParaRPr lang="en-US" dirty="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 Regular" panose="02020603050405020304" charset="0"/>
                <a:cs typeface="Times New Roman Regular" panose="02020603050405020304" charset="0"/>
              </a:rPr>
              <a:t>Improves </a:t>
            </a:r>
            <a:r>
              <a:rPr lang="en-US" b="1" dirty="0">
                <a:latin typeface="Times New Roman Bold" panose="02020603050405020304" charset="0"/>
                <a:cs typeface="Times New Roman Bold" panose="02020603050405020304" charset="0"/>
              </a:rPr>
              <a:t>user satisfaction</a:t>
            </a:r>
            <a:r>
              <a:rPr lang="en-US" dirty="0">
                <a:latin typeface="Times New Roman Regular" panose="02020603050405020304" charset="0"/>
                <a:cs typeface="Times New Roman Regular" panose="02020603050405020304" charset="0"/>
              </a:rPr>
              <a:t>.</a:t>
            </a:r>
            <a:endParaRPr lang="en-US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 Regular" panose="02020603050405020304" charset="0"/>
                <a:cs typeface="Times New Roman Regular" panose="02020603050405020304" charset="0"/>
              </a:rPr>
              <a:t>Helps understand user's emotions and feelings.</a:t>
            </a:r>
            <a:endParaRPr lang="en-US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 Regular" panose="02020603050405020304" charset="0"/>
                <a:cs typeface="Times New Roman Regular" panose="02020603050405020304" charset="0"/>
              </a:rPr>
              <a:t>Important for emotional and mental health support.</a:t>
            </a:r>
            <a:endParaRPr lang="en-US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Useful in real-world applications such as sentiment analysis, opinion mining, etc.</a:t>
            </a:r>
            <a:endParaRPr lang="en-US" dirty="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</p:txBody>
      </p:sp>
      <p:sp>
        <p:nvSpPr>
          <p:cNvPr id="18" name="Left Brace 17"/>
          <p:cNvSpPr/>
          <p:nvPr/>
        </p:nvSpPr>
        <p:spPr>
          <a:xfrm>
            <a:off x="2660193" y="3034256"/>
            <a:ext cx="318052" cy="21967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标题 7"/>
          <p:cNvSpPr txBox="1"/>
          <p:nvPr/>
        </p:nvSpPr>
        <p:spPr>
          <a:xfrm>
            <a:off x="297871" y="181096"/>
            <a:ext cx="9167141" cy="729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b="0" dirty="0">
                <a:latin typeface="Times New Roman Regular" panose="02020603050405020304" charset="0"/>
                <a:ea typeface="SimHei" panose="02010609060101010101" pitchFamily="49" charset="-122"/>
                <a:cs typeface="Times New Roman Regular" panose="02020603050405020304" charset="0"/>
                <a:sym typeface="+mn-ea"/>
              </a:rPr>
              <a:t>Empathy in Dialogue Systems</a:t>
            </a:r>
            <a:endParaRPr lang="en-US" altLang="zh-CN" b="0" dirty="0">
              <a:latin typeface="Times New Roman Regular" panose="02020603050405020304" charset="0"/>
              <a:ea typeface="SimHei" panose="02010609060101010101" pitchFamily="49" charset="-122"/>
              <a:cs typeface="Times New Roman Regular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Times New Roman Regular" panose="02020603050405020304" charset="0"/>
                <a:ea typeface="SimHei" panose="02010609060101010101" pitchFamily="49" charset="-122"/>
                <a:cs typeface="Times New Roman Regular" panose="02020603050405020304" charset="0"/>
                <a:sym typeface="+mn-ea"/>
              </a:rPr>
              <a:t>Empathy in Dialogue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C3856-606A-2E43-AD29-7D4FD2F5BEC3}" type="slidenum">
              <a:rPr kumimoji="1" lang="zh-CN" altLang="en-US" smtClean="0"/>
            </a:fld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297872" y="1303507"/>
            <a:ext cx="11894128" cy="5220484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</a:lstStyle>
          <a:p>
            <a:pPr lvl="0">
              <a:lnSpc>
                <a:spcPct val="150000"/>
              </a:lnSpc>
              <a:buClr>
                <a:srgbClr val="7030A0"/>
              </a:buClr>
              <a:buSzPct val="73000"/>
              <a:buFont typeface="Wingdings 2" panose="05020102010507070707" pitchFamily="2" charset="2"/>
              <a:buChar char=""/>
            </a:pPr>
            <a:r>
              <a:rPr lang="en-US" altLang="en-US" sz="2400" i="1" dirty="0" err="1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EmpatheticDialogues</a:t>
            </a:r>
            <a:r>
              <a:rPr lang="en-US" altLang="en-US" sz="24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Dataset [4]</a:t>
            </a:r>
            <a:endParaRPr lang="en-US" altLang="en-US" sz="2400" dirty="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lvl="1">
              <a:lnSpc>
                <a:spcPct val="150000"/>
              </a:lnSpc>
              <a:buClr>
                <a:srgbClr val="7030A0"/>
              </a:buClr>
              <a:buSzPct val="73000"/>
              <a:buFont typeface="Wingdings" panose="05000000000000000000" pitchFamily="2" charset="2"/>
              <a:buChar char="v"/>
            </a:pPr>
            <a:r>
              <a:rPr lang="en-US" altLang="en-US" sz="20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First attempt at implementing empathy in dialogue systems.</a:t>
            </a:r>
            <a:endParaRPr lang="en-US" altLang="en-US" sz="2000" dirty="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lvl="1">
              <a:lnSpc>
                <a:spcPct val="150000"/>
              </a:lnSpc>
              <a:buClr>
                <a:srgbClr val="7030A0"/>
              </a:buClr>
              <a:buSzPct val="73000"/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 Regular" panose="02020603050405020304" charset="0"/>
                <a:ea typeface="黑体" charset="-122"/>
                <a:cs typeface="Times New Roman Regular" panose="02020603050405020304" charset="0"/>
                <a:sym typeface="+mn-ea"/>
              </a:rPr>
              <a:t>Empathy </a:t>
            </a:r>
            <a:r>
              <a:rPr lang="en-US" sz="2000" dirty="0">
                <a:ea typeface="黑体" charset="-122"/>
                <a:cs typeface="Arial" panose="020B0604020202020204" pitchFamily="34" charset="0"/>
                <a:sym typeface="+mn-ea"/>
              </a:rPr>
              <a:t>→</a:t>
            </a:r>
            <a:r>
              <a:rPr lang="en-US" sz="2000" dirty="0">
                <a:latin typeface="Times New Roman Regular" panose="02020603050405020304" charset="0"/>
                <a:ea typeface="黑体" charset="-122"/>
                <a:cs typeface="Times New Roman Regular" panose="02020603050405020304" charset="0"/>
                <a:sym typeface="+mn-ea"/>
              </a:rPr>
              <a:t> understanding the user’s emotions and responding appropriately.</a:t>
            </a:r>
            <a:endParaRPr lang="en-US" sz="2000" dirty="0">
              <a:latin typeface="Times New Roman Regular" panose="02020603050405020304" charset="0"/>
              <a:ea typeface="黑体" charset="-122"/>
              <a:cs typeface="Times New Roman Regular" panose="02020603050405020304" charset="0"/>
              <a:sym typeface="Calibri" panose="020F0702030404030204" pitchFamily="34" charset="0"/>
            </a:endParaRPr>
          </a:p>
          <a:p>
            <a:pPr lvl="0">
              <a:lnSpc>
                <a:spcPct val="150000"/>
              </a:lnSpc>
              <a:buClr>
                <a:srgbClr val="7030A0"/>
              </a:buClr>
              <a:buSzPct val="73000"/>
              <a:buFont typeface="Wingdings 2" panose="05020102010507070707" pitchFamily="2" charset="2"/>
              <a:buChar char=""/>
            </a:pPr>
            <a:endParaRPr lang="en-US" sz="2200" dirty="0">
              <a:latin typeface="Times New Roman Regular" panose="02020603050405020304" charset="0"/>
              <a:ea typeface="黑体" charset="-122"/>
              <a:cs typeface="Times New Roman Regular" panose="02020603050405020304" charset="0"/>
              <a:sym typeface="Calibri" panose="020F0702030404030204" pitchFamily="34" charset="0"/>
            </a:endParaRPr>
          </a:p>
          <a:p>
            <a:pPr marL="342900" lvl="0" indent="-342900" algn="l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anose="05020102010507070707" pitchFamily="2" charset="2"/>
              <a:buChar char=""/>
            </a:pPr>
            <a:endParaRPr lang="en-US" altLang="en-US" sz="1995" dirty="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7364" y="3531913"/>
            <a:ext cx="4314903" cy="217471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976" y="3360335"/>
            <a:ext cx="4469700" cy="2517866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7c043c81-27b5-4b7c-bd64-d236b498966d}"/>
</p:tagLst>
</file>

<file path=ppt/theme/theme1.xml><?xml version="1.0" encoding="utf-8"?>
<a:theme xmlns:a="http://schemas.openxmlformats.org/drawingml/2006/main" name="封面页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内容页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目录页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结束页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5902</Words>
  <Application>WPS Presentation</Application>
  <PresentationFormat>Widescreen</PresentationFormat>
  <Paragraphs>287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18</vt:i4>
      </vt:variant>
    </vt:vector>
  </HeadingPairs>
  <TitlesOfParts>
    <vt:vector size="44" baseType="lpstr">
      <vt:lpstr>Arial</vt:lpstr>
      <vt:lpstr>宋体</vt:lpstr>
      <vt:lpstr>Wingdings</vt:lpstr>
      <vt:lpstr>Times New Roman</vt:lpstr>
      <vt:lpstr>Times New Roman Bold</vt:lpstr>
      <vt:lpstr>Wingdings 2</vt:lpstr>
      <vt:lpstr>Georgia</vt:lpstr>
      <vt:lpstr>黑体</vt:lpstr>
      <vt:lpstr>汉仪中黑KW</vt:lpstr>
      <vt:lpstr>Calibri</vt:lpstr>
      <vt:lpstr>Helvetica Neue</vt:lpstr>
      <vt:lpstr>微软雅黑</vt:lpstr>
      <vt:lpstr>汉仪旗黑</vt:lpstr>
      <vt:lpstr>SimHei</vt:lpstr>
      <vt:lpstr>Times New Roman Regular</vt:lpstr>
      <vt:lpstr>汉仪书宋二KW</vt:lpstr>
      <vt:lpstr>Heiti SC Medium</vt:lpstr>
      <vt:lpstr>等线</vt:lpstr>
      <vt:lpstr>汉仪中等线KW</vt:lpstr>
      <vt:lpstr>宋体</vt:lpstr>
      <vt:lpstr>Arial Unicode MS</vt:lpstr>
      <vt:lpstr>等线 Light</vt:lpstr>
      <vt:lpstr>封面页</vt:lpstr>
      <vt:lpstr>内容页</vt:lpstr>
      <vt:lpstr>目录页</vt:lpstr>
      <vt:lpstr>结束页</vt:lpstr>
      <vt:lpstr>PowerPoint 演示文稿</vt:lpstr>
      <vt:lpstr>List of Contents</vt:lpstr>
      <vt:lpstr>Introduction and Background</vt:lpstr>
      <vt:lpstr>Dialogue Systems</vt:lpstr>
      <vt:lpstr>Dialogue Systems</vt:lpstr>
      <vt:lpstr>Empathy</vt:lpstr>
      <vt:lpstr>Empathy</vt:lpstr>
      <vt:lpstr>PowerPoint 演示文稿</vt:lpstr>
      <vt:lpstr>Empathy in Dialogue Systems</vt:lpstr>
      <vt:lpstr>Recent Work and Existing Problems</vt:lpstr>
      <vt:lpstr>Aims and Motivations</vt:lpstr>
      <vt:lpstr>Motivations</vt:lpstr>
      <vt:lpstr>Motivations</vt:lpstr>
      <vt:lpstr>Motivations</vt:lpstr>
      <vt:lpstr>Expected Contributions</vt:lpstr>
      <vt:lpstr>Research Plan</vt:lpstr>
      <vt:lpstr>PowerPoint 演示文稿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66670</dc:creator>
  <cp:lastModifiedBy>2020280401</cp:lastModifiedBy>
  <cp:revision>1134</cp:revision>
  <dcterms:created xsi:type="dcterms:W3CDTF">2023-04-20T06:31:26Z</dcterms:created>
  <dcterms:modified xsi:type="dcterms:W3CDTF">2023-04-20T06:31:26Z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1033-5.0.0.7550</vt:lpwstr>
  </property>
  <property fmtid="{D5CDD505-2E9C-101B-9397-08002B2CF9AE}" pid="3" name="ICV">
    <vt:lpwstr>2D225FFAFA18505D5F953764D59AF8DF</vt:lpwstr>
  </property>
</Properties>
</file>