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72" r:id="rId6"/>
    <p:sldId id="283" r:id="rId7"/>
    <p:sldId id="279" r:id="rId8"/>
    <p:sldId id="260" r:id="rId9"/>
    <p:sldId id="275" r:id="rId10"/>
    <p:sldId id="277" r:id="rId11"/>
    <p:sldId id="276" r:id="rId12"/>
    <p:sldId id="284" r:id="rId13"/>
    <p:sldId id="280" r:id="rId14"/>
    <p:sldId id="273" r:id="rId15"/>
    <p:sldId id="287" r:id="rId16"/>
    <p:sldId id="285" r:id="rId17"/>
    <p:sldId id="281" r:id="rId18"/>
    <p:sldId id="286" r:id="rId19"/>
    <p:sldId id="278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624"/>
    <p:restoredTop sz="86378"/>
  </p:normalViewPr>
  <p:slideViewPr>
    <p:cSldViewPr snapToGrid="0" snapToObjects="1">
      <p:cViewPr varScale="1">
        <p:scale>
          <a:sx n="113" d="100"/>
          <a:sy n="113" d="100"/>
        </p:scale>
        <p:origin x="1144" y="16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6286501" y="4155707"/>
            <a:ext cx="2573867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>
            <a:off x="283633" y="4155707"/>
            <a:ext cx="5939067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0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2" y="246214"/>
            <a:ext cx="2543175" cy="10737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49420" y="1921565"/>
            <a:ext cx="8245162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35895" y="4352307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838661" y="720883"/>
            <a:ext cx="839724" cy="839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 userDrawn="1"/>
        </p:nvSpPr>
        <p:spPr>
          <a:xfrm>
            <a:off x="435438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45239" y="720883"/>
            <a:ext cx="839724" cy="83972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158217" y="1137356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62796" y="1964075"/>
            <a:ext cx="1926306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 rot="5400000">
            <a:off x="1807099" y="5480675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/>
          <p:cNvSpPr/>
          <p:nvPr userDrawn="1"/>
        </p:nvSpPr>
        <p:spPr>
          <a:xfrm rot="5400000">
            <a:off x="727099" y="2543725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847629" y="5350820"/>
            <a:ext cx="839724" cy="839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847629" y="5350820"/>
            <a:ext cx="839724" cy="839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344611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5" y="5956140"/>
            <a:ext cx="204726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292101" y="347880"/>
            <a:ext cx="85598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35894" y="434928"/>
            <a:ext cx="741173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Rectangle 8"/>
          <p:cNvSpPr/>
          <p:nvPr userDrawn="1"/>
        </p:nvSpPr>
        <p:spPr>
          <a:xfrm>
            <a:off x="6108700" y="15921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/>
          <p:cNvSpPr/>
          <p:nvPr userDrawn="1"/>
        </p:nvSpPr>
        <p:spPr>
          <a:xfrm>
            <a:off x="292101" y="15921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847629" y="524817"/>
            <a:ext cx="839724" cy="839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342265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235" indent="-229235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40" indent="-229235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5" indent="-202565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45" indent="-17526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20" indent="-17526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40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730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155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5" indent="-171450" algn="l" defTabSz="342265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2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E</a:t>
            </a:r>
            <a:r>
              <a:rPr kumimoji="1" altLang="zh-CN" dirty="0"/>
              <a:t>mpathy in Conversational systems</a:t>
            </a:r>
            <a:endParaRPr kumimoji="1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+mj-lt"/>
                <a:sym typeface="+mn-ea"/>
              </a:rPr>
              <a:t>Sahand</a:t>
            </a:r>
            <a:r>
              <a:rPr lang="en-US" dirty="0">
                <a:effectLst/>
                <a:latin typeface="+mj-lt"/>
                <a:sym typeface="+mn-ea"/>
              </a:rPr>
              <a:t> </a:t>
            </a:r>
            <a:r>
              <a:rPr lang="en-US" dirty="0" err="1">
                <a:effectLst/>
                <a:latin typeface="+mj-lt"/>
                <a:sym typeface="+mn-ea"/>
              </a:rPr>
              <a:t>Sabour</a:t>
            </a:r>
            <a:r>
              <a:rPr lang="en-US" dirty="0">
                <a:effectLst/>
                <a:latin typeface="+mj-lt"/>
                <a:sym typeface="+mn-ea"/>
              </a:rPr>
              <a:t> 2020280401</a:t>
            </a:r>
            <a:endParaRPr lang="en-US" dirty="0">
              <a:effectLst/>
              <a:latin typeface="+mj-lt"/>
              <a:sym typeface="+mn-ea"/>
            </a:endParaRPr>
          </a:p>
          <a:p>
            <a:r>
              <a:rPr lang="en-US" dirty="0">
                <a:effectLst/>
                <a:latin typeface="+mj-lt"/>
                <a:sym typeface="+mn-ea"/>
              </a:rPr>
              <a:t>Marcin Malinowski 2020380003</a:t>
            </a:r>
            <a:endParaRPr kumimoji="1" lang="en-US" altLang="zh-CN" dirty="0"/>
          </a:p>
          <a:p>
            <a:r>
              <a:rPr kumimoji="1" lang="en-US" dirty="0"/>
              <a:t>2021/03/29</a:t>
            </a:r>
            <a:endParaRPr kumimoji="1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896" y="1865539"/>
            <a:ext cx="8272211" cy="3678303"/>
          </a:xfrm>
        </p:spPr>
        <p:txBody>
          <a:bodyPr/>
          <a:lstStyle/>
          <a:p>
            <a:r>
              <a:rPr kumimoji="1" lang="en-US" sz="1800" dirty="0"/>
              <a:t>They propose that an empathetic response should mimic the user's emotion to a degree, depending on the sentiment and content of the user utterance.</a:t>
            </a:r>
            <a:endParaRPr kumimoji="1" lang="en-US" sz="18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sz="1600" dirty="0"/>
              <a:t>Positive emotions are usually responded with positive emotions.</a:t>
            </a:r>
            <a:endParaRPr kumimoji="1" lang="en-US" sz="16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sz="1600" dirty="0"/>
              <a:t>Negative emotions require emotions that agree with and comfort the user.</a:t>
            </a:r>
            <a:endParaRPr kumimoji="1" lang="en-US" altLang="zh-CN" sz="1600" dirty="0"/>
          </a:p>
          <a:p>
            <a:endParaRPr kumimoji="1"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Mime (2020)</a:t>
            </a:r>
            <a:endParaRPr kumimoji="1" lang="zh-CN" altLang="en-US" dirty="0"/>
          </a:p>
        </p:txBody>
      </p:sp>
      <p:pic>
        <p:nvPicPr>
          <p:cNvPr id="4" name="Picture 3" descr="Screen Shot 2021-03-29 at 15.29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3380740"/>
            <a:ext cx="7093585" cy="2803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065" y="6412230"/>
            <a:ext cx="8357870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Majumder, N., Hong, P., Peng, S., Lu, J., Ghosal, D., Gelbukh, A., Mihaleca, R., Poria, S., 2020. MIME: MIMicking Emotions for Empathetic Response Generation. </a:t>
            </a:r>
            <a:r>
              <a:rPr lang="en-US" sz="900" b="1" i="1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arXiv:2010.01454</a:t>
            </a:r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.</a:t>
            </a:r>
            <a:endParaRPr lang="en-US" sz="900" b="1" i="0" dirty="0">
              <a:solidFill>
                <a:schemeClr val="accent4"/>
              </a:solidFill>
              <a:effectLst/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896" y="1935389"/>
            <a:ext cx="8272211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sz="1800" dirty="0"/>
              <a:t>Up to this point, the state-of-the-art models focused on producing empathetic responses and there's a lack of comparison between them. Why?</a:t>
            </a:r>
            <a:endParaRPr kumimoji="1" lang="en-US" sz="18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sz="1600" dirty="0"/>
              <a:t>Empathy is a complex construct and it is defined in different ways.</a:t>
            </a:r>
            <a:endParaRPr kumimoji="1" lang="en-US" sz="16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sz="1600" dirty="0"/>
              <a:t>In order for a logical comparison, the work on this field has to agree on a definition.</a:t>
            </a:r>
            <a:endParaRPr kumimoji="1" lang="en-US" sz="1600" dirty="0"/>
          </a:p>
          <a:p>
            <a:pPr marL="0" lvl="0" indent="0">
              <a:buFont typeface="Arial" panose="020B0604020202090204" pitchFamily="34" charset="0"/>
              <a:buNone/>
            </a:pPr>
            <a:endParaRPr kumimoji="1" lang="en-US" sz="1800" dirty="0"/>
          </a:p>
          <a:p>
            <a:pPr marL="0" lvl="0" indent="0">
              <a:buFont typeface="Arial" panose="020B0604020202090204" pitchFamily="34" charset="0"/>
              <a:buNone/>
            </a:pPr>
            <a:r>
              <a:rPr kumimoji="1" lang="en-US" sz="1800" dirty="0"/>
              <a:t>But why do we, as humans, have empathy for others?</a:t>
            </a:r>
            <a:endParaRPr kumimoji="1" lang="en-US" sz="18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latin typeface="Gill Sans Regular" panose="020B0502020104020203" charset="0"/>
                <a:cs typeface="Gill Sans Regular" panose="020B0502020104020203" charset="0"/>
              </a:rPr>
              <a:t>To demonstrate our understanding of the situation.</a:t>
            </a:r>
            <a:endParaRPr kumimoji="1" lang="en-US" altLang="zh-CN" sz="1600" dirty="0">
              <a:latin typeface="Gill Sans Regular" panose="020B0502020104020203" charset="0"/>
              <a:cs typeface="Gill Sans Regular" panose="020B0502020104020203" charset="0"/>
            </a:endParaRPr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latin typeface="Gill Sans Regular" panose="020B0502020104020203" charset="0"/>
                <a:cs typeface="Gill Sans Regular" panose="020B0502020104020203" charset="0"/>
              </a:rPr>
              <a:t>To provide </a:t>
            </a:r>
            <a:r>
              <a:rPr kumimoji="1" lang="en-US" altLang="zh-CN" sz="1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Regular" panose="020B0502020104020203" charset="0"/>
                <a:cs typeface="Gill Sans Regular" panose="020B0502020104020203" charset="0"/>
              </a:rPr>
              <a:t>support and affirmation</a:t>
            </a:r>
            <a:r>
              <a:rPr kumimoji="1" lang="en-US" altLang="zh-CN" sz="1600" dirty="0">
                <a:latin typeface="Gill Sans Regular" panose="020B0502020104020203" charset="0"/>
                <a:cs typeface="Gill Sans Regular" panose="020B0502020104020203" charset="0"/>
              </a:rPr>
              <a:t>.</a:t>
            </a:r>
            <a:endParaRPr kumimoji="1" lang="en-US" altLang="zh-CN" sz="1600" dirty="0">
              <a:latin typeface="Gill Sans Regular" panose="020B0502020104020203" charset="0"/>
              <a:cs typeface="Gill Sans Regular" panose="020B0502020104020203" charset="0"/>
            </a:endParaRPr>
          </a:p>
          <a:p>
            <a:pPr marL="0" lvl="0" indent="0">
              <a:buFont typeface="Arial" panose="020B0604020202090204" pitchFamily="34" charset="0"/>
              <a:buNone/>
            </a:pPr>
            <a:endParaRPr kumimoji="1" lang="en-US" altLang="zh-CN" sz="1800" dirty="0">
              <a:latin typeface="Gill Sans Regular" panose="020B0502020104020203" charset="0"/>
              <a:cs typeface="Gill Sans Regular" panose="020B0502020104020203" charset="0"/>
            </a:endParaRPr>
          </a:p>
          <a:p>
            <a:pPr marL="0" lvl="0" indent="0">
              <a:buFont typeface="Arial" panose="020B0604020202090204" pitchFamily="34" charset="0"/>
              <a:buNone/>
            </a:pPr>
            <a:r>
              <a:rPr kumimoji="1" lang="en-US" altLang="zh-CN" sz="1800" dirty="0">
                <a:latin typeface="Gill Sans Regular" panose="020B0502020104020203" charset="0"/>
                <a:cs typeface="Gill Sans Regular" panose="020B0502020104020203" charset="0"/>
              </a:rPr>
              <a:t>How about creating chatbots that use </a:t>
            </a:r>
            <a:r>
              <a:rPr kumimoji="1" lang="en-US" altLang="zh-CN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Regular" panose="020B0502020104020203" charset="0"/>
                <a:cs typeface="Gill Sans Regular" panose="020B0502020104020203" charset="0"/>
              </a:rPr>
              <a:t>empathy to provide support</a:t>
            </a:r>
            <a:r>
              <a:rPr kumimoji="1" lang="en-US" altLang="zh-CN" sz="1800" dirty="0">
                <a:latin typeface="Gill Sans Regular" panose="020B0502020104020203" charset="0"/>
                <a:cs typeface="Gill Sans Regular" panose="020B0502020104020203" charset="0"/>
              </a:rPr>
              <a:t>?</a:t>
            </a:r>
            <a:endParaRPr kumimoji="1" lang="en-US" altLang="zh-CN" sz="1800" dirty="0">
              <a:latin typeface="Gill Sans Regular" panose="020B0502020104020203" charset="0"/>
              <a:cs typeface="Gill Sans Regular" panose="020B0502020104020203" charset="0"/>
            </a:endParaRPr>
          </a:p>
          <a:p>
            <a:pPr marL="457200" lvl="2">
              <a:buFont typeface="Arial" panose="020B0604020202090204" pitchFamily="34" charset="0"/>
              <a:buChar char="•"/>
            </a:pPr>
            <a:endParaRPr kumimoji="1" lang="en-US" altLang="zh-CN" sz="1200" dirty="0">
              <a:latin typeface="Gill Sans Regular" panose="020B0502020104020203" charset="0"/>
              <a:cs typeface="Gill Sans Regular" panose="020B0502020104020203" charset="0"/>
            </a:endParaRPr>
          </a:p>
          <a:p>
            <a:pPr marL="457200" lvl="2">
              <a:buFont typeface="Arial" panose="020B0604020202090204" pitchFamily="34" charset="0"/>
              <a:buChar char="•"/>
            </a:pPr>
            <a:endParaRPr kumimoji="1" lang="en-US" altLang="zh-CN" sz="1400" dirty="0">
              <a:latin typeface="Gill Sans Regular" panose="020B0502020104020203" charset="0"/>
              <a:cs typeface="Gill Sans Regular" panose="020B0502020104020203" charset="0"/>
            </a:endParaRPr>
          </a:p>
          <a:p>
            <a:pPr lvl="1">
              <a:buFont typeface="Arial" panose="020B0604020202090204" pitchFamily="34" charset="0"/>
              <a:buChar char="•"/>
            </a:pPr>
            <a:endParaRPr kumimoji="1" lang="en-US" altLang="zh-CN" sz="1400" dirty="0">
              <a:latin typeface="Gill Sans Regular" panose="020B0502020104020203" charset="0"/>
              <a:cs typeface="Gill Sans Regular" panose="020B0502020104020203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Open areas of research</a:t>
            </a:r>
            <a:endParaRPr kumimoji="1" lang="en-US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Empathy for mental health support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610" y="1856740"/>
            <a:ext cx="8091805" cy="4474210"/>
          </a:xfrm>
        </p:spPr>
        <p:txBody>
          <a:bodyPr>
            <a:noAutofit/>
          </a:bodyPr>
          <a:lstStyle/>
          <a:p>
            <a:r>
              <a:rPr lang="en-US" sz="1800" dirty="0">
                <a:sym typeface="+mn-ea"/>
              </a:rPr>
              <a:t>They cover empathy in text based online mental health support</a:t>
            </a:r>
            <a:endParaRPr lang="en-US" sz="1800" dirty="0"/>
          </a:p>
          <a:p>
            <a:r>
              <a:rPr lang="en-US" sz="1800" dirty="0">
                <a:sym typeface="+mn-ea"/>
              </a:rPr>
              <a:t>Mechanisms of expressed empathy:</a:t>
            </a:r>
            <a:endParaRPr lang="en-US" sz="1800" dirty="0"/>
          </a:p>
          <a:p>
            <a:pPr marL="586105" lvl="1" indent="-342900">
              <a:buFont typeface="Arial" panose="020B0604020202090204" pitchFamily="34" charset="0"/>
              <a:buAutoNum type="arabicPeriod"/>
            </a:pPr>
            <a:r>
              <a:rPr lang="en-US" sz="1600" dirty="0">
                <a:sym typeface="+mn-ea"/>
              </a:rPr>
              <a:t>Emotional reaction</a:t>
            </a:r>
            <a:endParaRPr lang="en-US" sz="1600" dirty="0"/>
          </a:p>
          <a:p>
            <a:pPr marL="586105" lvl="1" indent="-342900">
              <a:buFont typeface="Arial" panose="020B0604020202090204" pitchFamily="34" charset="0"/>
              <a:buAutoNum type="arabicPeriod"/>
            </a:pPr>
            <a:r>
              <a:rPr lang="en-US" sz="1600" dirty="0">
                <a:sym typeface="+mn-ea"/>
              </a:rPr>
              <a:t>Interpretation</a:t>
            </a:r>
            <a:endParaRPr lang="en-US" sz="1600" dirty="0"/>
          </a:p>
          <a:p>
            <a:pPr marL="586105" lvl="1" indent="-342900">
              <a:buFont typeface="Arial" panose="020B0604020202090204" pitchFamily="34" charset="0"/>
              <a:buAutoNum type="arabicPeriod"/>
            </a:pPr>
            <a:r>
              <a:rPr lang="en-US" sz="1600" dirty="0">
                <a:sym typeface="+mn-ea"/>
              </a:rPr>
              <a:t>Exploration</a:t>
            </a:r>
            <a:endParaRPr lang="en-US" sz="1800" dirty="0">
              <a:sym typeface="+mn-ea"/>
            </a:endParaRPr>
          </a:p>
          <a:p>
            <a:pPr marL="128905" lvl="0" indent="-342900">
              <a:buFont typeface="Wingdings" panose="05000000000000000000" charset="0"/>
              <a:buChar char=""/>
            </a:pPr>
            <a:r>
              <a:rPr lang="en-US" sz="1800" dirty="0"/>
              <a:t>Each mechanism has different levels:</a:t>
            </a:r>
            <a:endParaRPr lang="en-US" sz="2000" dirty="0"/>
          </a:p>
          <a:p>
            <a:pPr marL="586105" lvl="1" indent="-342900">
              <a:buFont typeface="Wingdings" panose="05000000000000000000" charset="0"/>
              <a:buAutoNum type="arabicPeriod"/>
            </a:pPr>
            <a:r>
              <a:rPr lang="en-US" sz="1600" dirty="0"/>
              <a:t>None (0)</a:t>
            </a:r>
            <a:endParaRPr lang="en-US" sz="1600" dirty="0"/>
          </a:p>
          <a:p>
            <a:pPr marL="586105" lvl="1" indent="-342900">
              <a:buFont typeface="Wingdings" panose="05000000000000000000" charset="0"/>
              <a:buAutoNum type="arabicPeriod"/>
            </a:pPr>
            <a:r>
              <a:rPr lang="en-US" sz="1600" dirty="0"/>
              <a:t>Weak (1)</a:t>
            </a:r>
            <a:endParaRPr lang="en-US" sz="1600" dirty="0"/>
          </a:p>
          <a:p>
            <a:pPr marL="586105" lvl="1" indent="-342900">
              <a:buFont typeface="Wingdings" panose="05000000000000000000" charset="0"/>
              <a:buAutoNum type="arabicPeriod"/>
            </a:pPr>
            <a:r>
              <a:rPr lang="en-US" sz="1600" dirty="0"/>
              <a:t>Strong (2)</a:t>
            </a:r>
            <a:endParaRPr lang="en-US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EPITOME (2020)</a:t>
            </a:r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5360" y="2404110"/>
            <a:ext cx="3917315" cy="3379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995" y="6423660"/>
            <a:ext cx="8488680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900" b="1" i="0" dirty="0">
                <a:ln/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Sharma, A., Miner, A.S., Atkins, D.C. and </a:t>
            </a:r>
            <a:r>
              <a:rPr lang="en-US" sz="900" b="1" i="0" dirty="0" err="1">
                <a:ln/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Althoff</a:t>
            </a:r>
            <a:r>
              <a:rPr lang="en-US" sz="900" b="1" i="0" dirty="0">
                <a:ln/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, T., 2020. A Computational Approach to Understanding Empathy Expressed in Text-Based Mental Health Support. </a:t>
            </a:r>
            <a:r>
              <a:rPr lang="en-US" sz="900" b="1" i="1" dirty="0" err="1">
                <a:ln/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arXiv</a:t>
            </a:r>
            <a:r>
              <a:rPr lang="en-US" sz="900" b="1" i="1" dirty="0">
                <a:ln/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preprint arXiv:2009.08441</a:t>
            </a:r>
            <a:r>
              <a:rPr lang="en-US" sz="900" b="1" i="0" dirty="0">
                <a:ln/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.</a:t>
            </a:r>
            <a:endParaRPr lang="en-US" sz="900" b="1" i="0" dirty="0">
              <a:ln/>
              <a:solidFill>
                <a:schemeClr val="accent4"/>
              </a:solidFill>
              <a:effectLst/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610" y="1856740"/>
            <a:ext cx="7868920" cy="4474210"/>
          </a:xfrm>
        </p:spPr>
        <p:txBody>
          <a:bodyPr>
            <a:noAutofit/>
          </a:bodyPr>
          <a:lstStyle/>
          <a:p>
            <a:r>
              <a:rPr lang="en-US" sz="1800" dirty="0">
                <a:sym typeface="+mn-ea"/>
              </a:rPr>
              <a:t>Classification model with rationale for each of the mechanisms</a:t>
            </a:r>
            <a:endParaRPr lang="en-US" sz="1800" dirty="0"/>
          </a:p>
          <a:p>
            <a:r>
              <a:rPr lang="en-US" sz="1800" dirty="0">
                <a:sym typeface="+mn-ea"/>
              </a:rPr>
              <a:t>Two datasets: </a:t>
            </a:r>
            <a:br>
              <a:rPr lang="en-US" sz="1800" dirty="0">
                <a:sym typeface="+mn-ea"/>
              </a:rPr>
            </a:br>
            <a:r>
              <a:rPr lang="en-US" sz="1800" dirty="0">
                <a:sym typeface="+mn-ea"/>
              </a:rPr>
              <a:t>Reddit (discussion website)</a:t>
            </a:r>
            <a:br>
              <a:rPr lang="en-US" sz="1800" dirty="0">
                <a:sym typeface="+mn-ea"/>
              </a:rPr>
            </a:br>
            <a:r>
              <a:rPr lang="en-US" sz="1800" dirty="0" err="1">
                <a:sym typeface="+mn-ea"/>
              </a:rPr>
              <a:t>TalkLife</a:t>
            </a:r>
            <a:r>
              <a:rPr lang="en-US" sz="1800" dirty="0">
                <a:sym typeface="+mn-ea"/>
              </a:rPr>
              <a:t> (peer support mental health network)</a:t>
            </a:r>
            <a:endParaRPr lang="en-US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EPITOME (2020)</a:t>
            </a:r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995" y="6423660"/>
            <a:ext cx="8488680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Sharma, A., Miner, A.S., Atkins, D.C. and </a:t>
            </a:r>
            <a:r>
              <a:rPr lang="en-US" sz="900" b="1" i="0" dirty="0" err="1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Althoff</a:t>
            </a:r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, T., 2020. A Computational Approach to Understanding Empathy Expressed in Text-Based Mental Health Support. </a:t>
            </a:r>
            <a:r>
              <a:rPr lang="en-US" sz="900" b="1" i="1" dirty="0" err="1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arXiv</a:t>
            </a:r>
            <a:r>
              <a:rPr lang="en-US" sz="900" b="1" i="1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preprint arXiv:2009.08441</a:t>
            </a:r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.</a:t>
            </a:r>
            <a:endParaRPr lang="en-US" sz="900" b="1" i="0" dirty="0">
              <a:solidFill>
                <a:schemeClr val="accent4"/>
              </a:solidFill>
              <a:effectLst/>
              <a:latin typeface="Arial Bold Italic" panose="020B0604020202090204" charset="0"/>
              <a:cs typeface="Arial Bold Italic" panose="020B0604020202090204" charset="0"/>
            </a:endParaRPr>
          </a:p>
        </p:txBody>
      </p:sp>
      <p:pic>
        <p:nvPicPr>
          <p:cNvPr id="4" name="Picture 3" descr="Screen Shot 2021-03-29 at 16.36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770" y="3483610"/>
            <a:ext cx="5308600" cy="266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610" y="2180590"/>
            <a:ext cx="7640955" cy="3677920"/>
          </a:xfrm>
        </p:spPr>
        <p:txBody>
          <a:bodyPr>
            <a:noAutofit/>
          </a:bodyPr>
          <a:lstStyle/>
          <a:p>
            <a:r>
              <a:rPr kumimoji="1" lang="en-US" sz="1800" dirty="0">
                <a:sym typeface="+mn-ea"/>
              </a:rPr>
              <a:t>Ethical issues</a:t>
            </a:r>
            <a:endParaRPr lang="en-US" sz="1800" dirty="0">
              <a:sym typeface="+mn-ea"/>
            </a:endParaRPr>
          </a:p>
          <a:p>
            <a:pPr lvl="1"/>
            <a:r>
              <a:rPr lang="en-US" sz="1600" dirty="0">
                <a:sym typeface="+mn-ea"/>
              </a:rPr>
              <a:t>Controlling the generation results of machine learning models is challenging.</a:t>
            </a:r>
            <a:endParaRPr lang="en-US" sz="1600" dirty="0">
              <a:sym typeface="+mn-ea"/>
            </a:endParaRPr>
          </a:p>
          <a:p>
            <a:pPr lvl="1"/>
            <a:r>
              <a:rPr lang="en-US" sz="1600" dirty="0">
                <a:sym typeface="+mn-ea"/>
              </a:rPr>
              <a:t>A model that is used for support in mental health could:</a:t>
            </a:r>
            <a:endParaRPr lang="en-US" sz="1600" dirty="0">
              <a:sym typeface="+mn-ea"/>
            </a:endParaRPr>
          </a:p>
          <a:p>
            <a:pPr lvl="2">
              <a:buFont typeface="Arial" panose="020B0604020202090204" pitchFamily="34" charset="0"/>
              <a:buChar char="•"/>
            </a:pPr>
            <a:r>
              <a:rPr lang="en-US" sz="1400" dirty="0">
                <a:sym typeface="+mn-ea"/>
              </a:rPr>
              <a:t>Generate harmful, toxic or inconsiderate responses.</a:t>
            </a:r>
            <a:endParaRPr lang="en-US" sz="1400" dirty="0">
              <a:sym typeface="+mn-ea"/>
            </a:endParaRPr>
          </a:p>
          <a:p>
            <a:pPr lvl="2">
              <a:buFont typeface="Arial" panose="020B0604020202090204" pitchFamily="34" charset="0"/>
              <a:buChar char="•"/>
            </a:pPr>
            <a:r>
              <a:rPr lang="en-US" sz="1400" dirty="0"/>
              <a:t>Some responses could discourage the user from conversing with the model.</a:t>
            </a:r>
            <a:endParaRPr lang="en-US" sz="1400" dirty="0"/>
          </a:p>
          <a:p>
            <a:pPr lvl="2">
              <a:buFont typeface="Arial" panose="020B0604020202090204" pitchFamily="34" charset="0"/>
              <a:buChar char="•"/>
            </a:pPr>
            <a:r>
              <a:rPr lang="en-US" sz="1400" dirty="0"/>
              <a:t>In more extreme cases, such as self-harm, they could lead to irreversible consequences. </a:t>
            </a:r>
            <a:endParaRPr lang="en-US" sz="1400" dirty="0"/>
          </a:p>
          <a:p>
            <a:pPr lvl="0">
              <a:buFont typeface="Wingdings" panose="05000000000000000000" charset="0"/>
              <a:buChar char=""/>
            </a:pPr>
            <a:r>
              <a:rPr lang="en-US" sz="1800" dirty="0"/>
              <a:t>The current approaches only focuses on negative emotions.</a:t>
            </a:r>
            <a:endParaRPr lang="en-US" sz="1800" dirty="0"/>
          </a:p>
          <a:p>
            <a:pPr lvl="0">
              <a:buFont typeface="Wingdings" panose="05000000000000000000" charset="0"/>
              <a:buChar char=""/>
            </a:pPr>
            <a:r>
              <a:rPr lang="en-US" sz="1800" dirty="0"/>
              <a:t>Mental health support is a more specific branch of emotional support.</a:t>
            </a:r>
            <a:endParaRPr lang="en-US" sz="1800" dirty="0"/>
          </a:p>
          <a:p>
            <a:pPr lvl="1">
              <a:buFont typeface="Arial" panose="020B0604020202090204" pitchFamily="34" charset="0"/>
              <a:buChar char="•"/>
            </a:pPr>
            <a:endParaRPr lang="en-US" sz="1600" dirty="0"/>
          </a:p>
          <a:p>
            <a:pPr marL="0" lvl="0" indent="0">
              <a:buFont typeface="Arial" panose="020B0604020202090204" pitchFamily="34" charset="0"/>
              <a:buNone/>
            </a:pPr>
            <a:r>
              <a:rPr lang="en-US" sz="1800" dirty="0"/>
              <a:t>A better idea would be to use </a:t>
            </a:r>
            <a:r>
              <a:rPr lang="en-US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empathy for emotional support</a:t>
            </a:r>
            <a:r>
              <a:rPr lang="en-US" sz="1800" dirty="0"/>
              <a:t>.</a:t>
            </a:r>
            <a:endParaRPr lang="en-US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issues with this topic</a:t>
            </a:r>
            <a:endParaRPr kumimoji="1" 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 Direction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610" y="2180590"/>
            <a:ext cx="7640955" cy="367792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ym typeface="+mn-ea"/>
              </a:rPr>
              <a:t>Local support groups provide an opportunity for 5-10 people to converse and share their similar experiences. Online support groups allow for thousands of people to connect and share their experience, which provides a more effective experience. </a:t>
            </a:r>
            <a:endParaRPr lang="en-US" sz="1800" dirty="0">
              <a:sym typeface="+mn-ea"/>
            </a:endParaRPr>
          </a:p>
          <a:p>
            <a:pPr algn="just"/>
            <a:r>
              <a:rPr lang="en-US" sz="1800" dirty="0">
                <a:sym typeface="+mn-ea"/>
              </a:rPr>
              <a:t>However, many posts on these online forums may go unnoticed, which discourages the user from sharing their situation in the future.</a:t>
            </a:r>
            <a:endParaRPr lang="en-US" sz="1800" dirty="0">
              <a:sym typeface="+mn-ea"/>
            </a:endParaRPr>
          </a:p>
          <a:p>
            <a:pPr algn="just"/>
            <a:r>
              <a:rPr lang="en-US" sz="1800" dirty="0">
                <a:sym typeface="+mn-ea"/>
              </a:rPr>
              <a:t>We could use publicly available datasets, such as Reddit, add additional annotation to give meaning to each post, and ultimately, to create a model that utilizes empathy for providing effective emotionally supportive responses.</a:t>
            </a:r>
            <a:endParaRPr lang="en-US" sz="1800" dirty="0">
              <a:sym typeface="+mn-ea"/>
            </a:endParaRPr>
          </a:p>
          <a:p>
            <a:pPr algn="just"/>
            <a:endParaRPr lang="en-US" sz="1800" dirty="0">
              <a:sym typeface="+mn-ea"/>
            </a:endParaRPr>
          </a:p>
          <a:p>
            <a:pPr marL="0" indent="0" algn="ctr">
              <a:buNone/>
            </a:pPr>
            <a:r>
              <a:rPr lang="en-US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Proposed topic: Empathy for Emotional Support</a:t>
            </a:r>
            <a:endParaRPr lang="en-US" sz="1800" dirty="0">
              <a:sym typeface="+mn-ea"/>
            </a:endParaRPr>
          </a:p>
          <a:p>
            <a:pPr algn="just"/>
            <a:endParaRPr lang="en-US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Empathy for emotional support</a:t>
            </a:r>
            <a:endParaRPr kumimoji="1"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22275" y="6291580"/>
            <a:ext cx="8299450" cy="6451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900" b="1">
                <a:solidFill>
                  <a:schemeClr val="accent4"/>
                </a:solidFill>
                <a:effectLst/>
                <a:latin typeface="Gill Sans MT Bold" panose="020B0502020104090203" charset="0"/>
                <a:cs typeface="Gill Sans MT Bold" panose="020B0502020104090203" charset="0"/>
              </a:rPr>
              <a:t>Preece, J., 1999. Empathic communities: Balancing emotional and factual communication. Interacting with computers, 12(1), pp.63-77.</a:t>
            </a:r>
            <a:endParaRPr lang="en-US" sz="900" b="1">
              <a:solidFill>
                <a:schemeClr val="accent4"/>
              </a:solidFill>
              <a:effectLst/>
              <a:latin typeface="Gill Sans MT Bold" panose="020B0502020104090203" charset="0"/>
              <a:cs typeface="Gill Sans MT Bold" panose="020B0502020104090203" charset="0"/>
            </a:endParaRPr>
          </a:p>
          <a:p>
            <a:r>
              <a:rPr lang="en-US" sz="900" b="1">
                <a:solidFill>
                  <a:schemeClr val="accent4"/>
                </a:solidFill>
                <a:effectLst/>
                <a:latin typeface="Gill Sans MT Bold" panose="020B0502020104090203" charset="0"/>
                <a:cs typeface="Gill Sans MT Bold" panose="020B0502020104090203" charset="0"/>
              </a:rPr>
              <a:t>De Gennaro, M., Krumhuber, E.G. and Lucas, G., 2020. Effectiveness of an empathic chatbot in combating adverse effects of social exclusion on mood. Frontiers in psychology, 10, p.3061.</a:t>
            </a:r>
            <a:endParaRPr lang="en-US" sz="900" b="1">
              <a:solidFill>
                <a:schemeClr val="accent4"/>
              </a:solidFill>
              <a:effectLst/>
              <a:latin typeface="Gill Sans MT Bold" panose="020B0502020104090203" charset="0"/>
              <a:cs typeface="Gill Sans MT Bold" panose="020B0502020104090203" charset="0"/>
            </a:endParaRPr>
          </a:p>
          <a:p>
            <a:endParaRPr lang="en-US" sz="900" b="1">
              <a:solidFill>
                <a:schemeClr val="accent4"/>
              </a:solidFill>
              <a:effectLst/>
              <a:latin typeface="Gill Sans MT Bold" panose="020B0502020104090203" charset="0"/>
              <a:cs typeface="Gill Sans MT Bold" panose="020B050202010409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610" y="1910080"/>
            <a:ext cx="8272780" cy="4673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Majumder, N., Hong, P., Peng, S., Lu, J., Ghosal, D., </a:t>
            </a:r>
            <a:r>
              <a:rPr lang="en-US" dirty="0" err="1">
                <a:sym typeface="+mn-ea"/>
              </a:rPr>
              <a:t>Gelbukh</a:t>
            </a:r>
            <a:r>
              <a:rPr lang="en-US" dirty="0">
                <a:sym typeface="+mn-ea"/>
              </a:rPr>
              <a:t>, A., </a:t>
            </a:r>
            <a:r>
              <a:rPr lang="en-US" dirty="0" err="1">
                <a:sym typeface="+mn-ea"/>
              </a:rPr>
              <a:t>Mihalcea</a:t>
            </a:r>
            <a:r>
              <a:rPr lang="en-US" dirty="0">
                <a:sym typeface="+mn-ea"/>
              </a:rPr>
              <a:t>, R. and </a:t>
            </a:r>
            <a:r>
              <a:rPr lang="en-US" dirty="0" err="1">
                <a:sym typeface="+mn-ea"/>
              </a:rPr>
              <a:t>Poria</a:t>
            </a:r>
            <a:r>
              <a:rPr lang="en-US" dirty="0">
                <a:sym typeface="+mn-ea"/>
              </a:rPr>
              <a:t>, S., 2020. MIME: </a:t>
            </a:r>
            <a:r>
              <a:rPr lang="en-US" dirty="0" err="1">
                <a:sym typeface="+mn-ea"/>
              </a:rPr>
              <a:t>MIMicking</a:t>
            </a:r>
            <a:r>
              <a:rPr lang="en-US" dirty="0">
                <a:sym typeface="+mn-ea"/>
              </a:rPr>
              <a:t> Emotions for Empathetic Response Generation. </a:t>
            </a:r>
            <a:r>
              <a:rPr lang="en-US" dirty="0" err="1">
                <a:sym typeface="+mn-ea"/>
              </a:rPr>
              <a:t>arXiv</a:t>
            </a:r>
            <a:r>
              <a:rPr lang="en-US" dirty="0">
                <a:sym typeface="+mn-ea"/>
              </a:rPr>
              <a:t> preprint arXiv:2010.01454.</a:t>
            </a:r>
            <a:endParaRPr lang="en-US" dirty="0"/>
          </a:p>
          <a:p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Shin, J., Xu, P., </a:t>
            </a:r>
            <a:r>
              <a:rPr lang="en-US" dirty="0" err="1">
                <a:effectLst/>
                <a:latin typeface="Arial" panose="020B0604020202090204" pitchFamily="34" charset="0"/>
                <a:sym typeface="+mn-ea"/>
              </a:rPr>
              <a:t>Madotto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, A. and Fung, P., 2019. </a:t>
            </a:r>
            <a:r>
              <a:rPr lang="en-US" dirty="0" err="1">
                <a:effectLst/>
                <a:latin typeface="Arial" panose="020B0604020202090204" pitchFamily="34" charset="0"/>
                <a:sym typeface="+mn-ea"/>
              </a:rPr>
              <a:t>Happybot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: Generating empathetic dialogue responses by improving user experience look-ahead. </a:t>
            </a:r>
            <a:r>
              <a:rPr lang="en-US" i="1" dirty="0" err="1">
                <a:effectLst/>
                <a:latin typeface="Arial" panose="020B0604020202090204" pitchFamily="34" charset="0"/>
                <a:sym typeface="+mn-ea"/>
              </a:rPr>
              <a:t>arXiv</a:t>
            </a:r>
            <a:r>
              <a:rPr lang="en-US" i="1" dirty="0">
                <a:effectLst/>
                <a:latin typeface="Arial" panose="020B0604020202090204" pitchFamily="34" charset="0"/>
                <a:sym typeface="+mn-ea"/>
              </a:rPr>
              <a:t> preprint arXiv:1906.08487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.</a:t>
            </a:r>
            <a:endParaRPr lang="en-US" b="0" i="0" dirty="0">
              <a:effectLst/>
              <a:latin typeface="Arial" panose="020B0604020202090204" pitchFamily="34" charset="0"/>
            </a:endParaRPr>
          </a:p>
          <a:p>
            <a:r>
              <a:rPr lang="en-US" dirty="0" err="1">
                <a:effectLst/>
                <a:latin typeface="Arial" panose="020B0604020202090204" pitchFamily="34" charset="0"/>
                <a:sym typeface="+mn-ea"/>
              </a:rPr>
              <a:t>Rashkin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, H., Smith, E.M., Li, M. and </a:t>
            </a:r>
            <a:r>
              <a:rPr lang="en-US" dirty="0" err="1">
                <a:effectLst/>
                <a:latin typeface="Arial" panose="020B0604020202090204" pitchFamily="34" charset="0"/>
                <a:sym typeface="+mn-ea"/>
              </a:rPr>
              <a:t>Boureau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, Y.L., 2018. Towards empathetic open-domain conversation models: A new benchmark and dataset. </a:t>
            </a:r>
            <a:r>
              <a:rPr lang="en-US" i="1" dirty="0" err="1">
                <a:effectLst/>
                <a:latin typeface="Arial" panose="020B0604020202090204" pitchFamily="34" charset="0"/>
                <a:sym typeface="+mn-ea"/>
              </a:rPr>
              <a:t>arXiv</a:t>
            </a:r>
            <a:r>
              <a:rPr lang="en-US" i="1" dirty="0">
                <a:effectLst/>
                <a:latin typeface="Arial" panose="020B0604020202090204" pitchFamily="34" charset="0"/>
                <a:sym typeface="+mn-ea"/>
              </a:rPr>
              <a:t> preprint arXiv:1811.00207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.</a:t>
            </a:r>
            <a:endParaRPr lang="en-US" b="0" i="0" dirty="0">
              <a:effectLst/>
              <a:latin typeface="Arial" panose="020B0604020202090204" pitchFamily="34" charset="0"/>
            </a:endParaRPr>
          </a:p>
          <a:p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Sharma, A., Miner, A.S., Atkins, D.C. and </a:t>
            </a:r>
            <a:r>
              <a:rPr lang="en-US" dirty="0" err="1">
                <a:effectLst/>
                <a:latin typeface="Arial" panose="020B0604020202090204" pitchFamily="34" charset="0"/>
                <a:sym typeface="+mn-ea"/>
              </a:rPr>
              <a:t>Althoff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, T., 2020. A Computational Approach to Understanding Empathy Expressed in Text-Based Mental Health Support. </a:t>
            </a:r>
            <a:r>
              <a:rPr lang="en-US" i="1" dirty="0" err="1">
                <a:effectLst/>
                <a:latin typeface="Arial" panose="020B0604020202090204" pitchFamily="34" charset="0"/>
                <a:sym typeface="+mn-ea"/>
              </a:rPr>
              <a:t>arXiv</a:t>
            </a:r>
            <a:r>
              <a:rPr lang="en-US" i="1" dirty="0">
                <a:effectLst/>
                <a:latin typeface="Arial" panose="020B0604020202090204" pitchFamily="34" charset="0"/>
                <a:sym typeface="+mn-ea"/>
              </a:rPr>
              <a:t> preprint arXiv:2009.08441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.</a:t>
            </a:r>
            <a:endParaRPr lang="en-US" dirty="0"/>
          </a:p>
          <a:p>
            <a:r>
              <a:rPr lang="en-US" dirty="0" err="1">
                <a:effectLst/>
                <a:latin typeface="Arial" panose="020B0604020202090204" pitchFamily="34" charset="0"/>
                <a:sym typeface="+mn-ea"/>
              </a:rPr>
              <a:t>Preece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, J., 1999. Empathic communities: Balancing emotional and factual communication. </a:t>
            </a:r>
            <a:r>
              <a:rPr lang="en-US" i="1" dirty="0">
                <a:effectLst/>
                <a:latin typeface="Arial" panose="020B0604020202090204" pitchFamily="34" charset="0"/>
                <a:sym typeface="+mn-ea"/>
              </a:rPr>
              <a:t>Interacting with computers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, </a:t>
            </a:r>
            <a:r>
              <a:rPr lang="en-US" i="1" dirty="0">
                <a:effectLst/>
                <a:latin typeface="Arial" panose="020B0604020202090204" pitchFamily="34" charset="0"/>
                <a:sym typeface="+mn-ea"/>
              </a:rPr>
              <a:t>12</a:t>
            </a:r>
            <a:r>
              <a:rPr lang="en-US" dirty="0">
                <a:effectLst/>
                <a:latin typeface="Arial" panose="020B0604020202090204" pitchFamily="34" charset="0"/>
                <a:sym typeface="+mn-ea"/>
              </a:rPr>
              <a:t>(1), pp.63-77.</a:t>
            </a:r>
            <a:endParaRPr lang="en-US" b="0" i="0" dirty="0">
              <a:effectLst/>
              <a:latin typeface="Arial" panose="020B0604020202090204" pitchFamily="34" charset="0"/>
            </a:endParaRPr>
          </a:p>
          <a:p>
            <a:r>
              <a:rPr lang="en-US" dirty="0">
                <a:sym typeface="+mn-ea"/>
              </a:rPr>
              <a:t>De Gennaro, M., </a:t>
            </a:r>
            <a:r>
              <a:rPr lang="en-US" dirty="0" err="1">
                <a:sym typeface="+mn-ea"/>
              </a:rPr>
              <a:t>Krumhuber</a:t>
            </a:r>
            <a:r>
              <a:rPr lang="en-US" dirty="0">
                <a:sym typeface="+mn-ea"/>
              </a:rPr>
              <a:t>, E.G. and Lucas, G., 2020. Effectiveness of an empathic chatbot in combating adverse effects of social exclusion on mood. Frontiers in psychology, 10, p.3061.</a:t>
            </a:r>
            <a:endParaRPr lang="en-US" dirty="0"/>
          </a:p>
          <a:p>
            <a:r>
              <a:rPr lang="en-US" dirty="0" err="1">
                <a:sym typeface="+mn-ea"/>
              </a:rPr>
              <a:t>Zandie</a:t>
            </a:r>
            <a:r>
              <a:rPr lang="en-US" dirty="0">
                <a:sym typeface="+mn-ea"/>
              </a:rPr>
              <a:t>, R. and </a:t>
            </a:r>
            <a:r>
              <a:rPr lang="en-US" dirty="0" err="1">
                <a:sym typeface="+mn-ea"/>
              </a:rPr>
              <a:t>Mahoor</a:t>
            </a:r>
            <a:r>
              <a:rPr lang="en-US" dirty="0">
                <a:sym typeface="+mn-ea"/>
              </a:rPr>
              <a:t>, M.H., 2020. </a:t>
            </a:r>
            <a:r>
              <a:rPr lang="en-US" dirty="0" err="1">
                <a:sym typeface="+mn-ea"/>
              </a:rPr>
              <a:t>Emptransfo</a:t>
            </a:r>
            <a:r>
              <a:rPr lang="en-US" dirty="0">
                <a:sym typeface="+mn-ea"/>
              </a:rPr>
              <a:t>: A multi-head transformer architecture for creating empathetic dialog systems. </a:t>
            </a:r>
            <a:r>
              <a:rPr lang="en-US" dirty="0" err="1">
                <a:sym typeface="+mn-ea"/>
              </a:rPr>
              <a:t>arXiv</a:t>
            </a:r>
            <a:r>
              <a:rPr lang="en-US" dirty="0">
                <a:sym typeface="+mn-ea"/>
              </a:rPr>
              <a:t> preprint arXiv:2003.02958.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References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altLang="zh-CN" dirty="0"/>
              <a:t>Thank you for listening</a:t>
            </a:r>
            <a:br>
              <a:rPr kumimoji="1" altLang="zh-CN" dirty="0"/>
            </a:br>
            <a:r>
              <a:rPr kumimoji="1" altLang="zh-CN" dirty="0"/>
              <a:t>Any questions?</a:t>
            </a:r>
            <a:endParaRPr kumimoji="1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/>
              <a:t>Table</a:t>
            </a:r>
            <a:br>
              <a:rPr kumimoji="1" lang="en-US" altLang="zh-CN" sz="2400" dirty="0"/>
            </a:br>
            <a:r>
              <a:rPr kumimoji="1" lang="en-US" altLang="zh-CN" sz="2400" dirty="0"/>
              <a:t>of</a:t>
            </a:r>
            <a:br>
              <a:rPr kumimoji="1" lang="en-US" altLang="zh-CN" sz="2400" dirty="0"/>
            </a:br>
            <a:r>
              <a:rPr kumimoji="1" lang="en-US" altLang="zh-CN" sz="2400" dirty="0"/>
              <a:t>contents</a:t>
            </a:r>
            <a:endParaRPr kumimoji="1"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785" y="1137285"/>
            <a:ext cx="4967605" cy="4583430"/>
          </a:xfrm>
        </p:spPr>
        <p:txBody>
          <a:bodyPr/>
          <a:lstStyle/>
          <a:p>
            <a:r>
              <a:rPr kumimoji="1" lang="en-US" dirty="0"/>
              <a:t>Introduction to chatbots</a:t>
            </a:r>
            <a:endParaRPr kumimoji="1" lang="en-US" dirty="0"/>
          </a:p>
          <a:p>
            <a:r>
              <a:rPr kumimoji="1" lang="en-US" dirty="0"/>
              <a:t>The history of empathy in chatbots</a:t>
            </a:r>
            <a:endParaRPr kumimoji="1" lang="en-US" dirty="0"/>
          </a:p>
          <a:p>
            <a:r>
              <a:rPr kumimoji="1" lang="en-US" dirty="0"/>
              <a:t>Empathy for mental health support</a:t>
            </a:r>
            <a:endParaRPr kumimoji="1" lang="en-US" dirty="0"/>
          </a:p>
          <a:p>
            <a:r>
              <a:rPr kumimoji="1" lang="en-US" dirty="0"/>
              <a:t>Future Direction</a:t>
            </a:r>
            <a:endParaRPr kumimoji="1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 to chatbots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896" y="1983649"/>
            <a:ext cx="8272211" cy="3678303"/>
          </a:xfrm>
        </p:spPr>
        <p:txBody>
          <a:bodyPr/>
          <a:lstStyle/>
          <a:p>
            <a:r>
              <a:rPr lang="en-US" sz="1800" dirty="0">
                <a:sym typeface="+mn-ea"/>
              </a:rPr>
              <a:t>What are chatbots? </a:t>
            </a:r>
            <a:endParaRPr lang="en-US" sz="1800" dirty="0">
              <a:sym typeface="+mn-ea"/>
            </a:endParaRPr>
          </a:p>
          <a:p>
            <a:pPr lvl="1">
              <a:buFont typeface="Arial" panose="020B0604020202090204" pitchFamily="34" charset="0"/>
              <a:buChar char="•"/>
            </a:pPr>
            <a:r>
              <a:rPr lang="en-US" sz="1800" dirty="0">
                <a:sym typeface="+mn-ea"/>
              </a:rPr>
              <a:t>AI programs that can simulate a human conversation</a:t>
            </a:r>
            <a:endParaRPr lang="en-US" sz="1800" dirty="0">
              <a:sym typeface="+mn-ea"/>
            </a:endParaRPr>
          </a:p>
          <a:p>
            <a:pPr lvl="1">
              <a:buFont typeface="Arial" panose="020B0604020202090204" pitchFamily="34" charset="0"/>
              <a:buChar char="•"/>
            </a:pPr>
            <a:r>
              <a:rPr lang="en-US" sz="1800" dirty="0">
                <a:sym typeface="+mn-ea"/>
              </a:rPr>
              <a:t>Most promising form of human-machine interactions.</a:t>
            </a:r>
            <a:endParaRPr lang="en-US" sz="1800" dirty="0">
              <a:sym typeface="+mn-ea"/>
            </a:endParaRPr>
          </a:p>
          <a:p>
            <a:pPr lvl="1">
              <a:buFont typeface="Arial" panose="020B0604020202090204" pitchFamily="34" charset="0"/>
              <a:buChar char="•"/>
            </a:pPr>
            <a:r>
              <a:rPr lang="en-US" sz="1800" dirty="0">
                <a:sym typeface="+mn-ea"/>
              </a:rPr>
              <a:t>They can be used to accomplish tasks, recommend products and most importantly have a normal conversation (open-domain).</a:t>
            </a:r>
            <a:endParaRPr lang="en-US" altLang="zh-CN" sz="1800" dirty="0"/>
          </a:p>
          <a:p>
            <a:endParaRPr kumimoji="1"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What are chatbots?</a:t>
            </a:r>
            <a:endParaRPr kumimoji="1" lang="zh-CN" altLang="en-US" dirty="0"/>
          </a:p>
        </p:txBody>
      </p:sp>
      <p:pic>
        <p:nvPicPr>
          <p:cNvPr id="4" name="Picture 3" descr="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910" y="4048760"/>
            <a:ext cx="519239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896" y="2037624"/>
            <a:ext cx="8272211" cy="3678303"/>
          </a:xfrm>
        </p:spPr>
        <p:txBody>
          <a:bodyPr>
            <a:normAutofit/>
          </a:bodyPr>
          <a:lstStyle/>
          <a:p>
            <a:r>
              <a:rPr lang="en-US" sz="1800" dirty="0">
                <a:sym typeface="+mn-ea"/>
              </a:rPr>
              <a:t>The main objective of building a dialogue system is to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model human behavior</a:t>
            </a:r>
            <a:r>
              <a:rPr lang="en-US" sz="1800" dirty="0">
                <a:sym typeface="+mn-ea"/>
              </a:rPr>
              <a:t>.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A 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main attribute of human conversations</a:t>
            </a:r>
            <a:r>
              <a:rPr lang="en-US" sz="1800" dirty="0">
                <a:sym typeface="+mn-ea"/>
              </a:rPr>
              <a:t> is the ability to express </a:t>
            </a:r>
            <a:r>
              <a:rPr lang="en-US" sz="1800" dirty="0">
                <a:solidFill>
                  <a:srgbClr val="00B050"/>
                </a:solidFill>
                <a:sym typeface="+mn-ea"/>
              </a:rPr>
              <a:t>empathy </a:t>
            </a:r>
            <a:r>
              <a:rPr lang="en-US" sz="1600" dirty="0">
                <a:solidFill>
                  <a:srgbClr val="00B050"/>
                </a:solidFill>
                <a:sym typeface="+mn-ea"/>
              </a:rPr>
              <a:t>(</a:t>
            </a:r>
            <a:r>
              <a:rPr lang="zh-CN" altLang="en-US" sz="1600" dirty="0">
                <a:solidFill>
                  <a:srgbClr val="00B050"/>
                </a:solidFill>
                <a:sym typeface="+mn-ea"/>
              </a:rPr>
              <a:t>共情</a:t>
            </a:r>
            <a:r>
              <a:rPr lang="en-US" altLang="zh-CN" sz="1600" dirty="0">
                <a:solidFill>
                  <a:srgbClr val="00B050"/>
                </a:solidFill>
                <a:sym typeface="+mn-ea"/>
              </a:rPr>
              <a:t>)</a:t>
            </a:r>
            <a:r>
              <a:rPr lang="en-US" sz="1800" dirty="0">
                <a:sym typeface="+mn-ea"/>
              </a:rPr>
              <a:t>.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Empathy in behavioral studies: to </a:t>
            </a:r>
            <a:r>
              <a:rPr lang="en-US" sz="1800" dirty="0">
                <a:solidFill>
                  <a:srgbClr val="7030A0"/>
                </a:solidFill>
                <a:sym typeface="+mn-ea"/>
              </a:rPr>
              <a:t>perceive</a:t>
            </a:r>
            <a:r>
              <a:rPr lang="en-US" sz="1800" dirty="0">
                <a:sym typeface="+mn-ea"/>
              </a:rPr>
              <a:t>, </a:t>
            </a:r>
            <a:r>
              <a:rPr lang="en-US" sz="1800" dirty="0">
                <a:solidFill>
                  <a:srgbClr val="7030A0"/>
                </a:solidFill>
                <a:sym typeface="+mn-ea"/>
              </a:rPr>
              <a:t>understand </a:t>
            </a:r>
            <a:r>
              <a:rPr lang="en-US" sz="1800" dirty="0">
                <a:sym typeface="+mn-ea"/>
              </a:rPr>
              <a:t>and </a:t>
            </a:r>
            <a:r>
              <a:rPr lang="en-US" sz="1800" dirty="0">
                <a:solidFill>
                  <a:srgbClr val="7030A0"/>
                </a:solidFill>
                <a:sym typeface="+mn-ea"/>
              </a:rPr>
              <a:t>respond appropriately</a:t>
            </a:r>
            <a:r>
              <a:rPr lang="en-US" sz="1800" dirty="0">
                <a:sym typeface="+mn-ea"/>
              </a:rPr>
              <a:t> to the situation's </a:t>
            </a:r>
            <a:r>
              <a:rPr lang="en-US" sz="1800" dirty="0">
                <a:solidFill>
                  <a:srgbClr val="7030A0"/>
                </a:solidFill>
                <a:sym typeface="+mn-ea"/>
              </a:rPr>
              <a:t>context </a:t>
            </a:r>
            <a:r>
              <a:rPr lang="en-US" sz="1800" dirty="0">
                <a:sym typeface="+mn-ea"/>
              </a:rPr>
              <a:t>and the </a:t>
            </a:r>
            <a:r>
              <a:rPr lang="en-US" sz="1800" dirty="0">
                <a:solidFill>
                  <a:srgbClr val="7030A0"/>
                </a:solidFill>
                <a:sym typeface="+mn-ea"/>
              </a:rPr>
              <a:t>implicit emotions</a:t>
            </a:r>
            <a:r>
              <a:rPr lang="en-US" sz="1800" dirty="0">
                <a:sym typeface="+mn-ea"/>
              </a:rPr>
              <a:t>. </a:t>
            </a:r>
            <a:endParaRPr lang="en-US" sz="1800" dirty="0">
              <a:sym typeface="+mn-ea"/>
            </a:endParaRPr>
          </a:p>
          <a:p>
            <a:pPr lvl="1">
              <a:buFont typeface="Arial" panose="020B0604020202090204" pitchFamily="34" charset="0"/>
              <a:buChar char="•"/>
            </a:pPr>
            <a:r>
              <a:rPr lang="en-US" sz="1800" dirty="0">
                <a:sym typeface="+mn-ea"/>
              </a:rPr>
              <a:t>I lost my father today.  (implicit emotion: sad) </a:t>
            </a:r>
            <a:r>
              <a:rPr lang="en-US" sz="18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→</a:t>
            </a:r>
            <a:r>
              <a:rPr lang="en-US" sz="1800" dirty="0">
                <a:sym typeface="+mn-ea"/>
              </a:rPr>
              <a:t> Sorry to hear that...</a:t>
            </a:r>
            <a:endParaRPr lang="en-US" sz="1800" dirty="0">
              <a:sym typeface="+mn-ea"/>
            </a:endParaRPr>
          </a:p>
          <a:p>
            <a:pPr lvl="1">
              <a:buFont typeface="Arial" panose="020B0604020202090204" pitchFamily="34" charset="0"/>
              <a:buChar char="•"/>
            </a:pPr>
            <a:r>
              <a:rPr lang="en-US" sz="1800" dirty="0">
                <a:sym typeface="+mn-ea"/>
              </a:rPr>
              <a:t>I finally won the first prize. (implicit emotion: happy) </a:t>
            </a:r>
            <a:r>
              <a:rPr lang="en-US" sz="18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→</a:t>
            </a:r>
            <a:r>
              <a:rPr lang="en-US" sz="1800" dirty="0">
                <a:sym typeface="+mn-ea"/>
              </a:rPr>
              <a:t> I bet you're really proud! </a:t>
            </a:r>
            <a:endParaRPr lang="en-US" sz="1800" dirty="0">
              <a:sym typeface="+mn-ea"/>
            </a:endParaRPr>
          </a:p>
          <a:p>
            <a:endParaRPr kumimoji="1" lang="en-US" altLang="en-US" sz="18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What is a good chatbot?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The history of empathy in chatbots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896" y="1988094"/>
            <a:ext cx="8272211" cy="3678303"/>
          </a:xfrm>
        </p:spPr>
        <p:txBody>
          <a:bodyPr/>
          <a:lstStyle/>
          <a:p>
            <a:r>
              <a:rPr kumimoji="1" lang="en-US" sz="1800" dirty="0"/>
              <a:t>Empathy: recognizing the other person's feelings and r</a:t>
            </a:r>
            <a:r>
              <a:rPr kumimoji="1" lang="en-US" altLang="zh-CN" sz="1800" dirty="0"/>
              <a:t>esponding correspondingly.</a:t>
            </a:r>
            <a:endParaRPr kumimoji="1" lang="en-US" altLang="zh-CN" sz="1800" dirty="0"/>
          </a:p>
          <a:p>
            <a:r>
              <a:rPr kumimoji="1" lang="en-US" altLang="zh-CN" sz="1800" dirty="0"/>
              <a:t>They propose a dataset of empathetic conversations:</a:t>
            </a:r>
            <a:endParaRPr kumimoji="1" lang="en-US" altLang="zh-CN" sz="18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altLang="zh-CN" sz="1600" dirty="0"/>
              <a:t>Each conversation has an emotion label and the context of the situation.</a:t>
            </a:r>
            <a:endParaRPr kumimoji="1" lang="en-US" altLang="zh-CN" sz="16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altLang="zh-CN" sz="1600" dirty="0"/>
              <a:t>The conversations are around 5-8 turns of dialogue between workers.</a:t>
            </a:r>
            <a:endParaRPr kumimoji="1" lang="en-US" altLang="zh-CN" sz="16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Empathetic Dialogues (2018-2019)</a:t>
            </a:r>
            <a:endParaRPr kumimoji="1" lang="zh-CN" altLang="en-US" dirty="0"/>
          </a:p>
        </p:txBody>
      </p:sp>
      <p:pic>
        <p:nvPicPr>
          <p:cNvPr id="4" name="Picture 3" descr="Screen Shot 2021-03-29 at 10.58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3714750"/>
            <a:ext cx="3750945" cy="2209800"/>
          </a:xfrm>
          <a:prstGeom prst="rect">
            <a:avLst/>
          </a:prstGeom>
        </p:spPr>
      </p:pic>
      <p:pic>
        <p:nvPicPr>
          <p:cNvPr id="5" name="Picture 4" descr="Screen Shot 2021-03-29 at 14.17.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90" y="3714750"/>
            <a:ext cx="388112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610" y="6316345"/>
            <a:ext cx="8488680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Rashkin, H., Smith, E., Li, M. Boureau, Y., 2019. Towards Empathetic Open-domain Conversation Models: A new benchmark and dataset. </a:t>
            </a:r>
            <a:r>
              <a:rPr lang="en-US" sz="900" b="1" i="1" dirty="0" err="1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arXiv</a:t>
            </a:r>
            <a:r>
              <a:rPr lang="en-US" sz="900" b="1" i="1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 preprint arXiv:1811.00207</a:t>
            </a:r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.</a:t>
            </a:r>
            <a:endParaRPr lang="en-US" sz="900" b="1" i="0" dirty="0">
              <a:solidFill>
                <a:schemeClr val="accent4"/>
              </a:solidFill>
              <a:effectLst/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896" y="1869984"/>
            <a:ext cx="8272211" cy="3678303"/>
          </a:xfrm>
        </p:spPr>
        <p:txBody>
          <a:bodyPr/>
          <a:lstStyle/>
          <a:p>
            <a:r>
              <a:rPr kumimoji="1" lang="en-US" sz="1800" dirty="0"/>
              <a:t>Previous work focused on conditioning the output on a given emotion or user's current emotional state.</a:t>
            </a:r>
            <a:endParaRPr kumimoji="1" lang="en-US" sz="1800" dirty="0"/>
          </a:p>
          <a:p>
            <a:r>
              <a:rPr kumimoji="1" lang="en-US" sz="1800" dirty="0"/>
              <a:t>They propose a framework that conditions the output by predicting how the user would feel after this response (look-ahead) with a sentiment predictor.</a:t>
            </a:r>
            <a:endParaRPr kumimoji="1" lang="en-US" sz="1800" dirty="0"/>
          </a:p>
          <a:p>
            <a:r>
              <a:rPr kumimoji="1" lang="en-US" sz="1800" dirty="0"/>
              <a:t>Their Model:</a:t>
            </a:r>
            <a:endParaRPr kumimoji="1" lang="en-US" sz="16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sz="1600" dirty="0"/>
              <a:t>Policy: Bi-GRU as encoder and GRU with dot product attention as generator.</a:t>
            </a:r>
            <a:endParaRPr kumimoji="1" lang="en-US" sz="16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sz="1600" dirty="0"/>
              <a:t>Reward: BERT as a sentiment predictor. Trained on the SST-2 and ED Dataset.</a:t>
            </a:r>
            <a:endParaRPr kumimoji="1" lang="en-US" sz="1600" dirty="0"/>
          </a:p>
          <a:p>
            <a:pPr lvl="1">
              <a:buFont typeface="Arial" panose="020B0604020202090204" pitchFamily="34" charset="0"/>
              <a:buChar char="•"/>
            </a:pPr>
            <a:r>
              <a:rPr kumimoji="1" lang="en-US" sz="1600" dirty="0"/>
              <a:t>Training: MLE, RL algorithm or both on 3 datasets </a:t>
            </a:r>
            <a:r>
              <a:rPr kumimoji="1" lang="en-US" sz="1600" dirty="0">
                <a:latin typeface="Arial" panose="020B0604020202090204" pitchFamily="34" charset="0"/>
                <a:cs typeface="Arial" panose="020B0604020202090204" pitchFamily="34" charset="0"/>
              </a:rPr>
              <a:t>→ ED, DD and PC</a:t>
            </a:r>
            <a:endParaRPr kumimoji="1" lang="en-US" sz="1600" dirty="0"/>
          </a:p>
          <a:p>
            <a:pPr lvl="1">
              <a:buFont typeface="Arial" panose="020B0604020202090204" pitchFamily="34" charset="0"/>
              <a:buChar char="•"/>
            </a:pPr>
            <a:endParaRPr kumimoji="1" lang="en-US" altLang="zh-CN" sz="1600" dirty="0"/>
          </a:p>
          <a:p>
            <a:endParaRPr kumimoji="1"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Happybot (2019)</a:t>
            </a:r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45" y="6464935"/>
            <a:ext cx="9013190" cy="2298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Shin, J. Xu, P., Madotto, A., Fung, P., 2019. HappyBot: Generating Empathetic Dialogue Responses by Improving User Experience Look-ahead. </a:t>
            </a:r>
            <a:r>
              <a:rPr lang="en-US" sz="900" b="1" i="1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arXiv:1906.08487</a:t>
            </a:r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.</a:t>
            </a:r>
            <a:endParaRPr lang="en-US" sz="900" b="1" i="0" dirty="0">
              <a:solidFill>
                <a:schemeClr val="accent4"/>
              </a:solidFill>
              <a:effectLst/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5896" y="1935389"/>
            <a:ext cx="8272211" cy="3678303"/>
          </a:xfrm>
        </p:spPr>
        <p:txBody>
          <a:bodyPr/>
          <a:lstStyle/>
          <a:p>
            <a:r>
              <a:rPr kumimoji="1" lang="en-US" sz="1800" dirty="0"/>
              <a:t>They proposed that utilizing the history of emotions and other metadata can lead to more empathetic responses.</a:t>
            </a:r>
            <a:endParaRPr kumimoji="1" lang="en-US" sz="1800" dirty="0"/>
          </a:p>
          <a:p>
            <a:r>
              <a:rPr kumimoji="1" lang="en-US" sz="1800" dirty="0"/>
              <a:t>Their approach uses a multi-head transformer architecture.</a:t>
            </a:r>
            <a:endParaRPr kumimoji="1" lang="en-US" altLang="zh-CN" sz="1800" dirty="0"/>
          </a:p>
          <a:p>
            <a:r>
              <a:rPr kumimoji="1" lang="en-US" altLang="zh-CN" sz="1800" dirty="0"/>
              <a:t>Trained on DailyDialog dataset </a:t>
            </a:r>
            <a:r>
              <a:rPr kumimoji="1" lang="en-US" altLang="zh-CN" sz="1800" dirty="0">
                <a:latin typeface="Arial" panose="020B0604020202090204" pitchFamily="34" charset="0"/>
                <a:cs typeface="Arial" panose="020B0604020202090204" pitchFamily="34" charset="0"/>
              </a:rPr>
              <a:t>→ topics, actions and emotions.</a:t>
            </a:r>
            <a:endParaRPr kumimoji="1" lang="en-US" altLang="zh-CN" sz="1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ym typeface="+mn-ea"/>
              </a:rPr>
              <a:t>Emptransfo (2020)</a:t>
            </a:r>
            <a:endParaRPr kumimoji="1" lang="zh-CN" altLang="en-US" dirty="0"/>
          </a:p>
        </p:txBody>
      </p:sp>
      <p:pic>
        <p:nvPicPr>
          <p:cNvPr id="4" name="Picture 3" descr="Screen Shot 2021-03-29 at 15.20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65" y="3620770"/>
            <a:ext cx="3446145" cy="2522855"/>
          </a:xfrm>
          <a:prstGeom prst="rect">
            <a:avLst/>
          </a:prstGeom>
        </p:spPr>
      </p:pic>
      <p:pic>
        <p:nvPicPr>
          <p:cNvPr id="5" name="Picture 4" descr="Screen Shot 2021-03-29 at 15.21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615" y="3620770"/>
            <a:ext cx="4165600" cy="2471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760" y="6473190"/>
            <a:ext cx="9013190" cy="2298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Zandie, R., Mahoor, M., 2020. EmpTransfo: A Multi-head Transformer Architecture for Creating Empathetic Dialog systems. </a:t>
            </a:r>
            <a:r>
              <a:rPr lang="en-US" sz="900" b="1" i="1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arXiv:2003.02958</a:t>
            </a:r>
            <a:r>
              <a:rPr lang="en-US" sz="900" b="1" i="0" dirty="0">
                <a:solidFill>
                  <a:schemeClr val="accent4"/>
                </a:solidFill>
                <a:effectLst/>
                <a:latin typeface="Arial Bold Italic" panose="020B0604020202090204" charset="0"/>
                <a:cs typeface="Arial Bold Italic" panose="020B0604020202090204" charset="0"/>
              </a:rPr>
              <a:t>.</a:t>
            </a:r>
            <a:endParaRPr lang="en-US" sz="900" b="1" i="0" dirty="0">
              <a:solidFill>
                <a:schemeClr val="accent4"/>
              </a:solidFill>
              <a:effectLst/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清华简约主题-留边-4:3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7095</Words>
  <Application>WPS Presentation</Application>
  <PresentationFormat>全屏显示(4:3)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SimSun</vt:lpstr>
      <vt:lpstr>Wingdings</vt:lpstr>
      <vt:lpstr>Wingdings 2</vt:lpstr>
      <vt:lpstr>华文中宋</vt:lpstr>
      <vt:lpstr>苹方-简</vt:lpstr>
      <vt:lpstr>Gill Sans MT</vt:lpstr>
      <vt:lpstr>微软雅黑</vt:lpstr>
      <vt:lpstr>汉仪旗黑</vt:lpstr>
      <vt:lpstr>Arial Unicode MS</vt:lpstr>
      <vt:lpstr>Calibri</vt:lpstr>
      <vt:lpstr>宋体</vt:lpstr>
      <vt:lpstr>Arial Bold Italic</vt:lpstr>
      <vt:lpstr>Gill Sans MT Bold</vt:lpstr>
      <vt:lpstr>Wingdings</vt:lpstr>
      <vt:lpstr>Arial Italic</vt:lpstr>
      <vt:lpstr>Adobe Fangsong Std</vt:lpstr>
      <vt:lpstr>Arial Regular</vt:lpstr>
      <vt:lpstr>Gill Sans Regular</vt:lpstr>
      <vt:lpstr>清华简约主题-留边-4:3</vt:lpstr>
      <vt:lpstr>清华简约主题PPT模板 留边风格 4:3</vt:lpstr>
      <vt:lpstr>目录</vt:lpstr>
      <vt:lpstr>下一个章节</vt:lpstr>
      <vt:lpstr>Introduction to chatbots</vt:lpstr>
      <vt:lpstr>What are chatbots?</vt:lpstr>
      <vt:lpstr>Introduction to chatbots</vt:lpstr>
      <vt:lpstr>使用方法</vt:lpstr>
      <vt:lpstr>The history of empathy in chatbots</vt:lpstr>
      <vt:lpstr>The history of empathy in chatbots</vt:lpstr>
      <vt:lpstr>The history of empathy in chatbots</vt:lpstr>
      <vt:lpstr>Emptransfo (2020)</vt:lpstr>
      <vt:lpstr>Introduction to chatbots</vt:lpstr>
      <vt:lpstr>The history of empathy in chatbots</vt:lpstr>
      <vt:lpstr>EPITOME (2020)</vt:lpstr>
      <vt:lpstr>EPITOME (2020)</vt:lpstr>
      <vt:lpstr>Introduction to chatbots</vt:lpstr>
      <vt:lpstr>Ethical issues</vt:lpstr>
      <vt:lpstr>The history of empathy in chatbots</vt:lpstr>
      <vt:lpstr>感谢使用和支持！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sahandsabour</cp:lastModifiedBy>
  <cp:revision>1381</cp:revision>
  <cp:lastPrinted>2021-03-29T12:54:25Z</cp:lastPrinted>
  <dcterms:created xsi:type="dcterms:W3CDTF">2021-03-29T12:54:25Z</dcterms:created>
  <dcterms:modified xsi:type="dcterms:W3CDTF">2021-03-29T12:54:25Z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