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0" r:id="rId1"/>
  </p:sldMasterIdLst>
  <p:notesMasterIdLst>
    <p:notesMasterId r:id="rId49"/>
  </p:notesMasterIdLst>
  <p:sldIdLst>
    <p:sldId id="256" r:id="rId2"/>
    <p:sldId id="318" r:id="rId3"/>
    <p:sldId id="333" r:id="rId4"/>
    <p:sldId id="334" r:id="rId5"/>
    <p:sldId id="338" r:id="rId6"/>
    <p:sldId id="337" r:id="rId7"/>
    <p:sldId id="257" r:id="rId8"/>
    <p:sldId id="258" r:id="rId9"/>
    <p:sldId id="259" r:id="rId10"/>
    <p:sldId id="260" r:id="rId11"/>
    <p:sldId id="264" r:id="rId12"/>
    <p:sldId id="261" r:id="rId13"/>
    <p:sldId id="262" r:id="rId14"/>
    <p:sldId id="263" r:id="rId15"/>
    <p:sldId id="339" r:id="rId16"/>
    <p:sldId id="265" r:id="rId17"/>
    <p:sldId id="340" r:id="rId18"/>
    <p:sldId id="268" r:id="rId19"/>
    <p:sldId id="266" r:id="rId20"/>
    <p:sldId id="345" r:id="rId21"/>
    <p:sldId id="341" r:id="rId22"/>
    <p:sldId id="267" r:id="rId23"/>
    <p:sldId id="269" r:id="rId24"/>
    <p:sldId id="270" r:id="rId25"/>
    <p:sldId id="271" r:id="rId26"/>
    <p:sldId id="343" r:id="rId27"/>
    <p:sldId id="344" r:id="rId28"/>
    <p:sldId id="275" r:id="rId29"/>
    <p:sldId id="277" r:id="rId30"/>
    <p:sldId id="276" r:id="rId31"/>
    <p:sldId id="278" r:id="rId32"/>
    <p:sldId id="279" r:id="rId33"/>
    <p:sldId id="272" r:id="rId34"/>
    <p:sldId id="274" r:id="rId35"/>
    <p:sldId id="280" r:id="rId36"/>
    <p:sldId id="281" r:id="rId37"/>
    <p:sldId id="282" r:id="rId38"/>
    <p:sldId id="283" r:id="rId39"/>
    <p:sldId id="284" r:id="rId40"/>
    <p:sldId id="285" r:id="rId41"/>
    <p:sldId id="287" r:id="rId42"/>
    <p:sldId id="286" r:id="rId43"/>
    <p:sldId id="289" r:id="rId44"/>
    <p:sldId id="288" r:id="rId45"/>
    <p:sldId id="290" r:id="rId46"/>
    <p:sldId id="291" r:id="rId47"/>
    <p:sldId id="292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2-17T19:12:32.8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16686 5644 0,'18'0'47,"0"0"-15,-18-17-1,17 17-16,1 0 1,0 0 0,-1 0-16,1 0 15,-18-18 1,17 18-16,19 0 16,-19-17-16,19 17 15,-19 0-15,19 0 16,-1 0-16,-17 0 15,17 0-15,-18 0 16,19 0-16,-1 0 16,-17 0-1,-1 0-15,1 0 16,17 0-16,0 0 16,-17 0-16,17 0 15,-17 0-15,17 0 16,1 0-16,-19 0 15,18 0-15,-17 0 16,17 0-16,1-18 16,-19 18-16,19 0 15,-1 0-15,-17 0 16,17 0-16,-18 0 16,19 0-16,17 0 15,-36 0-15,19 0 16,-19 0-16,1 0 15,17 0-15,-17-18 16,35 18-16,0 0 16,-36 0-16,18 0 15,-17 0-15,17-17 16,1 17-16,-36-18 16,35 18-16,-17 0 15,-1 0 63,1 0-62,0 0 0,-1 0-16,18-18 15,-17 18-15,17 0 0,-17 0 16,0 0-16,17 0 15,-17 0-15,-1 0 32,1 0 93,-1 0-125,1 0 15,0 0 1,17 0 31,0 0-32,-17 0-15,17 0 16,-17 0-16,-18 18 156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2-17T19:12:39.5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15804 7444 0,'18'-18'141,"17"18"-125,-17 0-16,17-18 15,18 18-15,-18 0 16,1-17-16,17 17 16,0 0-16,-1 0 15,19 0-15,-53 0 16,35 0-16,-18-18 15,18 18-15,-36 0 16,19 0-16,-19 0 16,19 0-16,-1 0 15,-17 0-15,17 0 16,0 0 0,0 0-16,-17 0 15,17 0-15,-17-18 16,17 18-16,0-17 15,-17 17 1,17-18-16,1 0 0,-19 18 16,1 0-16,17 0 15,-35-17 1,18 17-16,0 0 16,-1-18 15,1 18-16,-18-17-15,17-1 16,-17 0-16,18 18 16,0 0-16,-18-17 15,0-1-15,17 18 16,1-18-16,-18 1 16,0-1-16,0 0 15,0 1 1,0-1-1,0 1 1,-18-1 0,-17 0-1,17 18-15,18-17 16,-17 17-16,-18-18 16,-1 18-1,19 0-15,-1-18 16,-17 18-16,17 0 15,0 0-15,-17 0 16,17-17-16,-17 17 16,18 0-16,-19 0 15,1 0-15,17 0 16,-17-18-16,0 18 16,17 0-16,-17-18 15,17 18-15,-17 0 16,17 0-16,1 0 15,-19 0-15,1 0 16,18 0-16,-19 18 16,19-18-16,-19 0 15,1 18-15,17-1 16,1-17 0,-1 0-16,18 18 15,-18 0 1,1-18-16,-1 17 31,-17 1-31,17 17 0,1-17 16,-1 17-1,0-35 1,1 35 0,17-17-16,-18 0 15,0-18 1,18 17-16,0 1 15,-17-18-15,17 18 16,0-1-16,-18-17 16,18 18-1,0-1-15,0 1 110,18-18-110,-1 0 15,19 0-15,-1 18 16,-17-1-16,17-17 16,0 18-16,-17-18 15,17 18-15,0-18 16,-17 17-16,0-17 15,-1 0-15,19 0 79,-1 0-64,-17 0-15,17 18 16,-18-18 187,-17 18-156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2-17T19:12:53.7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16898 8925 0,'-53'0'328,"18"-17"-312,-18 17-16,0 0 15,0-18-15,35 18 16,-17-18-16,18 18 15,-1 0-15,0 0 16,1 0-16,-1 0 16,0 0-16,1 0 15,-1 0-15,-17 0 16,0 0 0,-1 0-16,19 0 15,-1 0-15,0 0 16,-17 0-16,0 0 15,17 0-15,-17 0 16,17 0-16,-17 0 16,0 0-16,17 0 15,-17 0-15,17 0 16,-17 0-16,0 0 16,-1 0-1,1 18-15,0 0 16,17-18-1,0 0 1,1 0 0,-1 0-1,-17 17 1,35 1-16,-18 0 16,1-18-16,-1 0 15,18 17-15,0 1 16,-18-1-1,1 1-15,17 0 16,0-1 0,-18-17-16,18 18 15,0 0-15,0-1 32,0 1-17,0 0 1,0-1-16,0 1 15,18-1 1,-1-17-16,19 36 16,-1-19-16,0 1 15,-17-18-15,17 18 16,0-1-16,-17 1 16,35-18-16,-18 18 15,18-18-15,-35 17 16,17 1-16,0-18 15,-17 18-15,35-1 16,-18 1-16,18-1 16,18 19-16,-18-19 15,-1 1-15,19 0 16,52-18-16,-87 0 16,17 17-16,-18-17 15,0 18-15,-17-18 16,17 0-16,-17 0 15,-1 0-15,19 0 16,-19 0-16,19 0 16,-19 0-16,1-18 15,0 18-15,-18-17 16,17 17 0,1-18 15,-1 18-16,-17-18-15,0 1 16,0-1 31,0 0-31,18 1-1,-18-1-15,0 1 16,0-1-1,0 0 1,0 1 0,0-19-16,-18 36 15,1-35-15,-1 17 16,18 1-16,-17-1 16,-1 0-16,0 1 15,18-1-15,-17 1 16,-1-1-1,18 0-15,-35 1 16,17-1 0,18 0-16,-35 18 15,17-35-15,0 35 16,1-18 0,-1 1-1,1 17-15,-19 0 16,19 0-16,-1 0 15,-17-18-15,17 18 16,-17 0-16,17 0 16,1 0-16,-19 0 15,1 0 1,17 0 0,1 0-16,-1 0 15,0 0-15,-17 0 31,0 0-15,0 18-16,17-18 16,0 17-16,1-17 15,-1 0-15,0 0 16,1 0 0,17 18-16,-18 0 15,0-18-15,1 17 16,-1-17-1,1 18-15,17 0 172,17-18-172,18 17 16,1-17-16,-1 18 16,0-18-16,18 0 15,-17 18-15,-19-18 16,36 0-16,-35 0 15,35 0-15,-18 0 16,35-18-16,-52 18 16,17 0-16,-17 0 15,-18-18-15,18 1 453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2-17T19:13:01.3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29563 3528 0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BE88-6D4E-4770-BFD0-4F8540E8DD7C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6F8DB-76EE-405A-A918-C095C46C8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88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C5BEF-E893-45A4-AF12-015EC5A48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CE709F-CAC2-4394-AC4D-5FC53CD70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95A01-B3E8-41C9-AFC5-96D7C344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47885-75B4-4464-B438-3011D632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A8FA4-84E6-4152-B292-5762D279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4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E3357-2174-4465-8FB3-5EB5A372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DCA9EA-824B-48BB-B1AF-B84AB9FB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5FEBF0-BE7A-4E00-B794-09030DDA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F61D2D-589A-4E25-8649-B9CF0D91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D33A3A-23C1-4733-A95A-2EB481AE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2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EA3497-CE84-4386-8BB3-7F6640548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636674-B054-46E0-A932-2B8B906AE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EBB3D0-7299-4E25-90DB-B9E0AC59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FA0D-0517-46AA-BF7D-4522200B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097E3-78E0-4F97-8BFE-90E1DEBD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15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26931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CD93F-DC2F-4308-8D89-815BC40C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A8556-DA99-441A-AE3C-0BD09F17D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0FB01-8FD6-41DA-9621-4D0DF816D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994EC-AC0B-4989-BB16-77CE498F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3D92C-C4FB-420F-A2E8-6393D34C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4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12861-57AB-438F-800C-38BC7C9D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8F652-244D-4657-A5D7-6608B0A25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0FAD9-E28A-45C0-A413-23EC87B5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5A9059-E831-4D49-A8D0-BA5485FA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AF1BC-422F-4399-9B52-71270933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7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C213E-B590-4353-A433-7C07E00C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869D9-3315-42E6-850B-5AA11DAFE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AD6ECB-0072-4370-8127-89C63BB38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F5A02C-3733-489F-9073-3BC2CE6F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63F49D-0059-42BA-B83F-CF627AE9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71DCB-30E9-4E01-937D-52DBA27C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3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4792E-4A95-49CB-93ED-36D525A0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DB327C-D20A-4A34-9298-FB2E623B2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3517C8-429B-419A-BD20-F5102F40B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DFB7B3-E23D-4891-A364-85AD296FD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B17C1E-3F57-4091-89F4-A65749BD9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95B30E-B00D-4557-9A23-FC102B2E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256B93-E884-4F89-A15B-E4EB7FD3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7B8778-E804-4852-848F-B2F6525B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9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82B16-A39D-41B0-BBF2-2F346F57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59D94B-39B2-4B40-B169-F129D7FC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09089D-3AE6-4509-A501-CC7ECE61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E55E68-EA97-443C-94AB-9DC02ED3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6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15B3E8-2C78-456E-B44A-D1C5E4FD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93A5B7-3C34-4CB9-8EB7-784828DE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E6EE9B-41B2-4D9F-BCA9-54CAD24A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9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C2AD4-ACF8-410A-B54F-58FFF111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26259-C379-4FFB-8183-8B0AF6D26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6FFC20-BB3E-4271-8FA8-55E90D622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6CF73D-1CAD-40C1-AD6F-7ED0E995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145C77-196B-41F5-AB20-3A2B8327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BDF16C-BB2C-4B44-BE36-10DAF1BD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6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5848E-9DB9-4C73-9195-D75CA51C4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1D1B12-E626-43F1-9A39-8C897E2BE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8AA2B9-CFF0-4168-84C0-A7919E4D0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B0CDE6-AD63-4780-8E1B-471BE082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484398-44E8-4612-ABEE-4A8BC511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A79B76-846D-4945-8FEB-576359D4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7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E82416-41F5-4944-A0F7-BD1FCA7B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4A44EB-1D0E-4865-8FC6-EC6F74AE8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25DF10-674C-458F-8F14-61FA0993B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80688-055A-4647-8161-8027B0D69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158FC-402A-4FE6-A717-946057617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4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B0%9D%E8%AF%95%E9%9B%86/2462560" TargetMode="External"/><Relationship Id="rId2" Type="http://schemas.openxmlformats.org/officeDocument/2006/relationships/hyperlink" Target="https://baike.baidu.com/item/%E4%B8%AD%E5%9B%BD%E5%93%B2%E5%AD%A6%E5%8F%B2%E5%A4%A7%E7%BA%B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aike.baidu.com/item/%E8%83%A1%E9%80%82%E6%96%87%E5%AD%98" TargetMode="External"/><Relationship Id="rId4" Type="http://schemas.openxmlformats.org/officeDocument/2006/relationships/hyperlink" Target="https://baike.baidu.com/item/%E7%99%BD%E8%AF%9D%E6%96%87%E5%AD%A6%E5%8F%B2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4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14.tmp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emf"/><Relationship Id="rId5" Type="http://schemas.openxmlformats.org/officeDocument/2006/relationships/customXml" Target="../ink/ink2.xml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customXml" Target="../ink/ink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pro.yuketang.cn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gif"/><Relationship Id="rId4" Type="http://schemas.openxmlformats.org/officeDocument/2006/relationships/hyperlink" Target="https://meeting.tencent.com/download-center.html?from=3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16146"/>
          </a:xfrm>
        </p:spPr>
        <p:txBody>
          <a:bodyPr>
            <a:normAutofit/>
          </a:bodyPr>
          <a:lstStyle/>
          <a:p>
            <a:r>
              <a:rPr lang="zh-CN" altLang="en-US" sz="7200" dirty="0">
                <a:latin typeface="+mj-ea"/>
              </a:rPr>
              <a:t>中高级汉语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                       </a:t>
            </a:r>
            <a:r>
              <a:rPr lang="zh-CN" altLang="en-US" sz="3600" dirty="0"/>
              <a:t>博雅汉语</a:t>
            </a:r>
            <a:r>
              <a:rPr lang="en-US" altLang="zh-CN" sz="3600" dirty="0"/>
              <a:t>-</a:t>
            </a:r>
            <a:r>
              <a:rPr lang="zh-CN" altLang="en-US" sz="3600" dirty="0"/>
              <a:t>中级冲刺篇</a:t>
            </a:r>
            <a:r>
              <a:rPr lang="en-US" altLang="zh-CN" sz="3600" dirty="0"/>
              <a:t>II</a:t>
            </a:r>
          </a:p>
          <a:p>
            <a:r>
              <a:rPr lang="en-US" altLang="zh-CN" sz="3600" dirty="0"/>
              <a:t>2020</a:t>
            </a:r>
            <a:r>
              <a:rPr lang="zh-CN" altLang="en-US" sz="3600" dirty="0"/>
              <a:t>年</a:t>
            </a:r>
            <a:r>
              <a:rPr lang="en-US" altLang="zh-CN" sz="3600" dirty="0"/>
              <a:t>9</a:t>
            </a:r>
            <a:r>
              <a:rPr lang="zh-CN" altLang="en-US" sz="3600" dirty="0"/>
              <a:t>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AE692A-81A3-4678-B4AD-202BC67D0A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72" y="356094"/>
            <a:ext cx="3137850" cy="13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9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本课进度：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每课三</a:t>
            </a:r>
            <a:r>
              <a:rPr lang="en-US" altLang="zh-CN" sz="3600" dirty="0"/>
              <a:t>---</a:t>
            </a:r>
            <a:r>
              <a:rPr lang="zh-CN" altLang="en-US" sz="3600" dirty="0"/>
              <a:t>四课时完成。</a:t>
            </a:r>
            <a:endParaRPr lang="en-US" altLang="zh-CN" sz="3600" dirty="0"/>
          </a:p>
          <a:p>
            <a:r>
              <a:rPr lang="zh-CN" altLang="en-US" sz="3600" dirty="0"/>
              <a:t>期末考试前完成第七课。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第七或第八周期末考试，</a:t>
            </a:r>
            <a:endParaRPr lang="en-US" altLang="zh-CN" sz="3600" dirty="0"/>
          </a:p>
          <a:p>
            <a:r>
              <a:rPr lang="zh-CN" altLang="en-US" sz="3600" dirty="0"/>
              <a:t>第十五周期末考试。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闭卷，随堂考试。</a:t>
            </a:r>
          </a:p>
        </p:txBody>
      </p:sp>
    </p:spTree>
    <p:extLst>
      <p:ext uri="{BB962C8B-B14F-4D97-AF65-F5344CB8AC3E}">
        <p14:creationId xmlns:p14="http://schemas.microsoft.com/office/powerpoint/2010/main" val="397770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分数构成：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期中考试</a:t>
            </a:r>
            <a:r>
              <a:rPr lang="en-US" altLang="zh-CN" sz="3600" dirty="0"/>
              <a:t>30%+</a:t>
            </a:r>
            <a:r>
              <a:rPr lang="zh-CN" altLang="en-US" sz="3600" dirty="0"/>
              <a:t>期末</a:t>
            </a:r>
            <a:r>
              <a:rPr lang="zh-CN" altLang="zh-CN" sz="3600" dirty="0"/>
              <a:t>考试</a:t>
            </a:r>
            <a:r>
              <a:rPr lang="en-US" altLang="zh-CN" sz="3600" dirty="0"/>
              <a:t>35% </a:t>
            </a:r>
          </a:p>
          <a:p>
            <a:r>
              <a:rPr lang="en-US" altLang="zh-CN" sz="3600" dirty="0"/>
              <a:t>+</a:t>
            </a:r>
            <a:r>
              <a:rPr lang="zh-CN" altLang="zh-CN" sz="3600" dirty="0"/>
              <a:t>作业</a:t>
            </a:r>
            <a:r>
              <a:rPr lang="en-US" altLang="zh-CN" sz="3600" dirty="0"/>
              <a:t>20%+ </a:t>
            </a:r>
            <a:r>
              <a:rPr lang="zh-CN" altLang="zh-CN" sz="3600" dirty="0"/>
              <a:t>出勤</a:t>
            </a:r>
            <a:r>
              <a:rPr lang="zh-CN" altLang="en-US" sz="3600" dirty="0"/>
              <a:t>和课堂表现</a:t>
            </a:r>
            <a:r>
              <a:rPr lang="en-US" altLang="zh-CN" sz="3600" dirty="0"/>
              <a:t>15% </a:t>
            </a:r>
          </a:p>
          <a:p>
            <a:r>
              <a:rPr lang="en-US" altLang="zh-CN" sz="3600" dirty="0"/>
              <a:t>= 100% </a:t>
            </a:r>
            <a:endParaRPr lang="zh-CN" altLang="zh-CN" sz="3600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0926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本课要求：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027" y="1291244"/>
            <a:ext cx="11434439" cy="4947919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1</a:t>
            </a:r>
            <a:r>
              <a:rPr lang="zh-CN" altLang="en-US" sz="3600" dirty="0"/>
              <a:t>、课前：</a:t>
            </a:r>
            <a:r>
              <a:rPr lang="en-US" altLang="zh-CN" sz="2800" dirty="0"/>
              <a:t>A</a:t>
            </a:r>
            <a:r>
              <a:rPr lang="zh-CN" altLang="en-US" sz="2800" dirty="0"/>
              <a:t>生词表查字典理解，完成“词语练习”部分，课上抽查。</a:t>
            </a:r>
            <a:endParaRPr lang="en-US" altLang="zh-CN" sz="2800" dirty="0"/>
          </a:p>
          <a:p>
            <a:r>
              <a:rPr lang="en-US" altLang="zh-CN" sz="2800" dirty="0"/>
              <a:t>                     B</a:t>
            </a:r>
            <a:r>
              <a:rPr lang="zh-CN" altLang="en-US" sz="2800" dirty="0"/>
              <a:t>通读一遍课文，了解大概的内容。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3600" dirty="0"/>
              <a:t>2</a:t>
            </a:r>
            <a:r>
              <a:rPr lang="zh-CN" altLang="en-US" sz="3600" dirty="0"/>
              <a:t>、课中：</a:t>
            </a:r>
            <a:r>
              <a:rPr lang="en-US" altLang="zh-CN" sz="2800" dirty="0"/>
              <a:t>A</a:t>
            </a:r>
            <a:r>
              <a:rPr lang="zh-CN" altLang="en-US" sz="2800" dirty="0"/>
              <a:t>听写生词</a:t>
            </a:r>
            <a:endParaRPr lang="en-US" altLang="zh-CN" sz="2800" dirty="0"/>
          </a:p>
          <a:p>
            <a:r>
              <a:rPr lang="en-US" altLang="zh-CN" sz="3600" dirty="0"/>
              <a:t>                </a:t>
            </a:r>
            <a:r>
              <a:rPr lang="en-US" altLang="zh-CN" sz="2800" dirty="0"/>
              <a:t>B</a:t>
            </a:r>
            <a:r>
              <a:rPr lang="zh-CN" altLang="en-US" sz="2800" dirty="0"/>
              <a:t>积极参与各项课堂活动，踊跃发言。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3600" dirty="0"/>
              <a:t>3</a:t>
            </a:r>
            <a:r>
              <a:rPr lang="zh-CN" altLang="en-US" sz="3600" dirty="0"/>
              <a:t>、课后：</a:t>
            </a:r>
            <a:r>
              <a:rPr lang="en-US" altLang="zh-CN" sz="2800" dirty="0"/>
              <a:t>A</a:t>
            </a:r>
            <a:r>
              <a:rPr lang="zh-CN" altLang="en-US" sz="2800" dirty="0"/>
              <a:t>完成书面作业“语言点练习”、“综合练习”部分。</a:t>
            </a:r>
            <a:endParaRPr lang="en-US" altLang="zh-CN" sz="2800" dirty="0"/>
          </a:p>
          <a:p>
            <a:r>
              <a:rPr lang="en-US" altLang="zh-CN" sz="2800" dirty="0"/>
              <a:t>                      B</a:t>
            </a:r>
            <a:r>
              <a:rPr lang="zh-CN" altLang="en-US" sz="2800" dirty="0"/>
              <a:t>完成作文。</a:t>
            </a:r>
          </a:p>
        </p:txBody>
      </p:sp>
    </p:spTree>
    <p:extLst>
      <p:ext uri="{BB962C8B-B14F-4D97-AF65-F5344CB8AC3E}">
        <p14:creationId xmlns:p14="http://schemas.microsoft.com/office/powerpoint/2010/main" val="346986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书面作业：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43381"/>
            <a:ext cx="11146654" cy="4351338"/>
          </a:xfrm>
        </p:spPr>
        <p:txBody>
          <a:bodyPr/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、手写、</a:t>
            </a:r>
            <a:r>
              <a:rPr lang="en-US" altLang="zh-CN" sz="2800" dirty="0"/>
              <a:t>word</a:t>
            </a:r>
            <a:r>
              <a:rPr lang="zh-CN" altLang="en-US" sz="2800" dirty="0"/>
              <a:t>文档都可以，在网络学堂上传。</a:t>
            </a:r>
            <a:endParaRPr lang="en-US" altLang="zh-CN" sz="2800" dirty="0"/>
          </a:p>
          <a:p>
            <a:r>
              <a:rPr lang="en-US" altLang="zh-CN" dirty="0"/>
              <a:t>2</a:t>
            </a:r>
            <a:r>
              <a:rPr lang="zh-CN" altLang="en-US" sz="2800" dirty="0"/>
              <a:t>、当周布置，下周交，作文下下周交。</a:t>
            </a:r>
            <a:endParaRPr lang="en-US" altLang="zh-CN" sz="2800" dirty="0"/>
          </a:p>
          <a:p>
            <a:r>
              <a:rPr lang="en-US" altLang="zh-CN" dirty="0"/>
              <a:t>3</a:t>
            </a:r>
            <a:r>
              <a:rPr lang="zh-CN" altLang="en-US" sz="2800" dirty="0"/>
              <a:t>、作文每三周一篇，作文字数：</a:t>
            </a:r>
            <a:r>
              <a:rPr lang="en-US" altLang="zh-CN" sz="2800" dirty="0"/>
              <a:t>300—400</a:t>
            </a:r>
            <a:r>
              <a:rPr lang="zh-CN" altLang="en-US" sz="2800" dirty="0"/>
              <a:t>字。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677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第一课 中国公学十八年级毕业赠言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20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3B9E3-356E-42CA-B206-3C289709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1765D-691B-4D02-AB9C-60D467E0D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794"/>
            <a:ext cx="10515600" cy="5184559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公学：公立学校。（公学</a:t>
            </a:r>
            <a:r>
              <a:rPr lang="en-US" altLang="zh-CN" dirty="0"/>
              <a:t>——</a:t>
            </a:r>
            <a:r>
              <a:rPr lang="zh-CN" altLang="en-US" dirty="0"/>
              <a:t>私学。官办</a:t>
            </a:r>
            <a:r>
              <a:rPr lang="en-US" altLang="zh-CN" dirty="0"/>
              <a:t>——</a:t>
            </a:r>
            <a:r>
              <a:rPr lang="zh-CN" altLang="en-US" dirty="0"/>
              <a:t>民办。公立</a:t>
            </a:r>
            <a:r>
              <a:rPr lang="en-US" altLang="zh-CN" dirty="0"/>
              <a:t>——</a:t>
            </a:r>
            <a:r>
              <a:rPr lang="zh-CN" altLang="en-US" dirty="0"/>
              <a:t>私立。）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中国公学：</a:t>
            </a:r>
            <a:r>
              <a:rPr lang="en-US" altLang="zh-CN" dirty="0"/>
              <a:t>1906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日，在上海创办。是一所私立大学。由留学日本的学生筹办。</a:t>
            </a:r>
            <a:r>
              <a:rPr lang="en-US" altLang="zh-CN" dirty="0"/>
              <a:t>1917</a:t>
            </a:r>
            <a:r>
              <a:rPr lang="zh-CN" altLang="en-US" dirty="0"/>
              <a:t>年迁入北京。</a:t>
            </a:r>
            <a:r>
              <a:rPr lang="en-US" altLang="zh-CN" dirty="0"/>
              <a:t>1928</a:t>
            </a:r>
            <a:r>
              <a:rPr lang="zh-CN" altLang="en-US" dirty="0"/>
              <a:t>年</a:t>
            </a:r>
            <a:r>
              <a:rPr lang="en-US" altLang="zh-CN" dirty="0"/>
              <a:t>-1930</a:t>
            </a:r>
            <a:r>
              <a:rPr lang="zh-CN" altLang="en-US" dirty="0"/>
              <a:t>年，胡适被推举为校长。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十八年级：</a:t>
            </a:r>
            <a:r>
              <a:rPr lang="en-US" altLang="zh-CN" dirty="0"/>
              <a:t>1930</a:t>
            </a:r>
            <a:r>
              <a:rPr lang="zh-CN" altLang="en-US" dirty="0"/>
              <a:t>年毕业的年级。</a:t>
            </a:r>
            <a:r>
              <a:rPr lang="en-US" altLang="zh-CN" dirty="0"/>
              <a:t>1929</a:t>
            </a:r>
            <a:r>
              <a:rPr lang="zh-CN" altLang="en-US" dirty="0"/>
              <a:t>年是民国十八年。</a:t>
            </a:r>
            <a:endParaRPr lang="en-US" altLang="zh-CN" dirty="0"/>
          </a:p>
          <a:p>
            <a:r>
              <a:rPr lang="en-US" altLang="zh-CN" dirty="0"/>
              <a:t>                   2019</a:t>
            </a:r>
            <a:r>
              <a:rPr lang="zh-CN" altLang="en-US" dirty="0"/>
              <a:t>级，</a:t>
            </a:r>
            <a:r>
              <a:rPr lang="en-US" altLang="zh-CN" dirty="0"/>
              <a:t>2019</a:t>
            </a:r>
            <a:r>
              <a:rPr lang="zh-CN" altLang="en-US" dirty="0"/>
              <a:t>年入学</a:t>
            </a:r>
            <a:endParaRPr lang="en-US" altLang="zh-CN" dirty="0"/>
          </a:p>
          <a:p>
            <a:r>
              <a:rPr lang="en-US" altLang="zh-CN" dirty="0"/>
              <a:t>                   2019</a:t>
            </a:r>
            <a:r>
              <a:rPr lang="zh-CN" altLang="en-US" dirty="0"/>
              <a:t>届，</a:t>
            </a:r>
            <a:r>
              <a:rPr lang="en-US" altLang="zh-CN" dirty="0"/>
              <a:t>2019</a:t>
            </a:r>
            <a:r>
              <a:rPr lang="zh-CN" altLang="en-US" dirty="0"/>
              <a:t>年毕业</a:t>
            </a:r>
            <a:endParaRPr lang="en-US" altLang="zh-CN" dirty="0"/>
          </a:p>
          <a:p>
            <a:r>
              <a:rPr lang="en-US" altLang="zh-CN" dirty="0"/>
              <a:t>                    X</a:t>
            </a:r>
            <a:r>
              <a:rPr lang="zh-CN" altLang="en-US" dirty="0"/>
              <a:t>字班</a:t>
            </a:r>
            <a:endParaRPr lang="en-US" altLang="zh-CN" dirty="0"/>
          </a:p>
          <a:p>
            <a:r>
              <a:rPr lang="zh-CN" altLang="en-US" dirty="0"/>
              <a:t>赠言：临别赠言、毕业赠言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648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作者：你认识、了解他吗？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03" y="1825625"/>
            <a:ext cx="2910593" cy="4351338"/>
          </a:xfrm>
        </p:spPr>
      </p:pic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720" y="1432560"/>
            <a:ext cx="3637279" cy="4823778"/>
          </a:xfrm>
        </p:spPr>
      </p:pic>
    </p:spTree>
    <p:extLst>
      <p:ext uri="{BB962C8B-B14F-4D97-AF65-F5344CB8AC3E}">
        <p14:creationId xmlns:p14="http://schemas.microsoft.com/office/powerpoint/2010/main" val="315584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10D9132-A8FB-4A8B-8D1B-46D83BB99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胡适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0093A7-5E4F-45D8-9428-2AB889225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49" y="1526959"/>
            <a:ext cx="11097086" cy="517568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1891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/>
              <a:t>日～</a:t>
            </a:r>
            <a:r>
              <a:rPr lang="en-US" altLang="zh-CN" dirty="0"/>
              <a:t>1962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日），字适之。</a:t>
            </a:r>
            <a:r>
              <a:rPr lang="zh-CN" altLang="en-US" baseline="30000" dirty="0"/>
              <a:t> </a:t>
            </a:r>
            <a:r>
              <a:rPr lang="zh-CN" altLang="en-US" dirty="0"/>
              <a:t>  思想家、文学家、哲学家。</a:t>
            </a:r>
            <a:endParaRPr lang="en-US" altLang="zh-CN" dirty="0"/>
          </a:p>
          <a:p>
            <a:r>
              <a:rPr lang="zh-CN" altLang="en-US" dirty="0"/>
              <a:t>安徽人，以倡导“白话文”、领导新文化运动闻名于世。</a:t>
            </a:r>
            <a:endParaRPr lang="en-US" altLang="zh-CN" dirty="0"/>
          </a:p>
          <a:p>
            <a:r>
              <a:rPr lang="en-US" altLang="zh-CN" dirty="0"/>
              <a:t>1910</a:t>
            </a:r>
            <a:r>
              <a:rPr lang="zh-CN" altLang="en-US" dirty="0"/>
              <a:t>年留学美国，</a:t>
            </a:r>
            <a:r>
              <a:rPr lang="en-US" altLang="zh-CN" dirty="0"/>
              <a:t>1917</a:t>
            </a:r>
            <a:r>
              <a:rPr lang="zh-CN" altLang="en-US" dirty="0"/>
              <a:t>年受聘为北京大学教授。</a:t>
            </a:r>
            <a:r>
              <a:rPr lang="en-US" altLang="zh-CN" dirty="0"/>
              <a:t>1918</a:t>
            </a:r>
            <a:r>
              <a:rPr lang="zh-CN" altLang="en-US" dirty="0"/>
              <a:t>年和</a:t>
            </a:r>
            <a:r>
              <a:rPr lang="en-US" altLang="zh-CN" dirty="0"/>
              <a:t>《</a:t>
            </a:r>
            <a:r>
              <a:rPr lang="zh-CN" altLang="en-US" dirty="0"/>
              <a:t>新青年</a:t>
            </a:r>
            <a:r>
              <a:rPr lang="en-US" altLang="zh-CN" dirty="0"/>
              <a:t>》</a:t>
            </a:r>
            <a:r>
              <a:rPr lang="zh-CN" altLang="en-US" dirty="0"/>
              <a:t>编辑部，大力提倡白话文。他于</a:t>
            </a:r>
            <a:r>
              <a:rPr lang="en-US" altLang="zh-CN" dirty="0"/>
              <a:t>1917</a:t>
            </a:r>
            <a:r>
              <a:rPr lang="zh-CN" altLang="en-US" dirty="0"/>
              <a:t>年发表的白话诗是现代文学史上的第一批新诗。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做过中华民国驻美大使，北京大学校长，台北中央研究院院长，获得诺贝尔文学奖的提名。</a:t>
            </a:r>
            <a:endParaRPr lang="en-US" altLang="zh-CN" dirty="0"/>
          </a:p>
          <a:p>
            <a:r>
              <a:rPr lang="zh-CN" altLang="en-US" dirty="0"/>
              <a:t>在文学、哲学、史学、考据学、教育学、红学等方面都有成绩，主要著作有</a:t>
            </a:r>
            <a:r>
              <a:rPr lang="en-US" altLang="zh-CN" dirty="0"/>
              <a:t>《</a:t>
            </a:r>
            <a:r>
              <a:rPr lang="zh-CN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中国哲学史大纲</a:t>
            </a:r>
            <a:r>
              <a:rPr lang="en-US" altLang="zh-CN" dirty="0"/>
              <a:t>》</a:t>
            </a:r>
            <a:r>
              <a:rPr lang="zh-CN" altLang="en-US" dirty="0"/>
              <a:t>（上）、</a:t>
            </a:r>
            <a:r>
              <a:rPr lang="en-US" altLang="zh-CN" dirty="0"/>
              <a:t>《</a:t>
            </a:r>
            <a:r>
              <a:rPr lang="zh-CN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尝试集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白话文学史</a:t>
            </a:r>
            <a:r>
              <a:rPr lang="en-US" altLang="zh-CN" dirty="0"/>
              <a:t>》</a:t>
            </a:r>
            <a:r>
              <a:rPr lang="zh-CN" altLang="en-US" dirty="0"/>
              <a:t>（上）和</a:t>
            </a:r>
            <a:r>
              <a:rPr lang="en-US" altLang="zh-CN" dirty="0"/>
              <a:t>《</a:t>
            </a:r>
            <a:r>
              <a:rPr lang="zh-CN" alt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胡适文存</a:t>
            </a:r>
            <a:r>
              <a:rPr lang="en-US" altLang="zh-CN" dirty="0"/>
              <a:t>》</a:t>
            </a:r>
            <a:r>
              <a:rPr lang="zh-CN" altLang="en-US" dirty="0"/>
              <a:t>（四集）等。他在学术上影响最大的是提倡“大胆地假设、小心地求证”的治学方法。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29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1891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/>
              <a:t>日～</a:t>
            </a:r>
            <a:r>
              <a:rPr lang="en-US" altLang="zh-CN" dirty="0"/>
              <a:t>1962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</a:t>
            </a:r>
            <a:endParaRPr lang="en-US" altLang="zh-CN" sz="2800" dirty="0"/>
          </a:p>
          <a:p>
            <a:r>
              <a:rPr lang="zh-CN" altLang="en-US" sz="2800" dirty="0"/>
              <a:t>安徽</a:t>
            </a:r>
            <a:endParaRPr lang="en-US" altLang="zh-CN" sz="2800" dirty="0"/>
          </a:p>
          <a:p>
            <a:r>
              <a:rPr lang="zh-CN" altLang="en-US" sz="2800" dirty="0"/>
              <a:t>留学美国</a:t>
            </a:r>
            <a:endParaRPr lang="en-US" altLang="zh-CN" sz="2800" dirty="0"/>
          </a:p>
          <a:p>
            <a:r>
              <a:rPr lang="zh-CN" altLang="en-US" sz="2800" dirty="0"/>
              <a:t>白话文运动</a:t>
            </a:r>
            <a:r>
              <a:rPr lang="en-US" altLang="zh-CN" sz="2800" dirty="0"/>
              <a:t>——</a:t>
            </a:r>
            <a:r>
              <a:rPr lang="zh-CN" altLang="en-US" sz="2800" dirty="0"/>
              <a:t>新文化运动</a:t>
            </a:r>
            <a:endParaRPr lang="en-US" altLang="zh-CN" sz="2800" dirty="0"/>
          </a:p>
          <a:p>
            <a:r>
              <a:rPr lang="zh-CN" altLang="en-US" sz="2800" dirty="0"/>
              <a:t>北京大学教授</a:t>
            </a:r>
            <a:r>
              <a:rPr lang="en-US" altLang="zh-CN" sz="2800" dirty="0"/>
              <a:t>——</a:t>
            </a:r>
            <a:r>
              <a:rPr lang="zh-CN" altLang="en-US" sz="2800" dirty="0"/>
              <a:t>北京大学校长</a:t>
            </a:r>
            <a:endParaRPr lang="en-US" altLang="zh-CN" sz="2800" dirty="0"/>
          </a:p>
          <a:p>
            <a:r>
              <a:rPr lang="en-US" altLang="zh-CN" sz="2800" dirty="0"/>
              <a:t>《</a:t>
            </a:r>
            <a:r>
              <a:rPr lang="zh-CN" altLang="en-US" sz="2800" dirty="0"/>
              <a:t>尝试集</a:t>
            </a:r>
            <a:r>
              <a:rPr lang="en-US" altLang="zh-CN" sz="2800" dirty="0"/>
              <a:t>》</a:t>
            </a:r>
            <a:r>
              <a:rPr lang="zh-CN" altLang="en-US" sz="2800" dirty="0"/>
              <a:t>、</a:t>
            </a:r>
            <a:r>
              <a:rPr lang="en-US" altLang="zh-CN" sz="2800" dirty="0"/>
              <a:t>《</a:t>
            </a:r>
            <a:r>
              <a:rPr lang="zh-CN" altLang="en-US" sz="2800" dirty="0"/>
              <a:t>中国哲学史大纲</a:t>
            </a:r>
            <a:r>
              <a:rPr lang="en-US" altLang="zh-CN" sz="2800" dirty="0"/>
              <a:t>》</a:t>
            </a:r>
            <a:r>
              <a:rPr lang="zh-CN" altLang="en-US" sz="2800" dirty="0"/>
              <a:t>（上）、</a:t>
            </a:r>
            <a:r>
              <a:rPr lang="en-US" altLang="zh-CN" sz="2800" dirty="0"/>
              <a:t>《</a:t>
            </a:r>
            <a:r>
              <a:rPr lang="zh-CN" altLang="en-US" sz="2800" dirty="0"/>
              <a:t>白话文学史</a:t>
            </a:r>
            <a:r>
              <a:rPr lang="en-US" altLang="zh-CN" sz="2800" dirty="0"/>
              <a:t>》</a:t>
            </a:r>
            <a:r>
              <a:rPr lang="zh-CN" altLang="en-US" sz="2800" dirty="0"/>
              <a:t>（上）</a:t>
            </a:r>
          </a:p>
        </p:txBody>
      </p:sp>
    </p:spTree>
    <p:extLst>
      <p:ext uri="{BB962C8B-B14F-4D97-AF65-F5344CB8AC3E}">
        <p14:creationId xmlns:p14="http://schemas.microsoft.com/office/powerpoint/2010/main" val="49719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159799"/>
            <a:ext cx="10515600" cy="887766"/>
          </a:xfrm>
        </p:spPr>
        <p:txBody>
          <a:bodyPr/>
          <a:lstStyle/>
          <a:p>
            <a:r>
              <a:rPr lang="zh-CN" altLang="en-US" dirty="0"/>
              <a:t>生词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298622" y="976544"/>
            <a:ext cx="9727444" cy="561956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 </a:t>
            </a:r>
            <a:r>
              <a:rPr lang="zh-CN" altLang="en-US" dirty="0"/>
              <a:t>赠言：赠品。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 </a:t>
            </a:r>
            <a:r>
              <a:rPr lang="zh-CN" altLang="en-US" dirty="0"/>
              <a:t>诸位：各位、诸君、诸位同学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 </a:t>
            </a:r>
            <a:r>
              <a:rPr lang="zh-CN" altLang="en-US" dirty="0"/>
              <a:t>母校：母语。祖国、家乡</a:t>
            </a:r>
            <a:r>
              <a:rPr lang="en-US" altLang="zh-CN" dirty="0"/>
              <a:t>/</a:t>
            </a:r>
            <a:r>
              <a:rPr lang="zh-CN" altLang="en-US" dirty="0"/>
              <a:t>故乡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 </a:t>
            </a:r>
            <a:r>
              <a:rPr lang="zh-CN" altLang="en-US" dirty="0"/>
              <a:t>抛弃：丢弃、放弃、废弃、遗弃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6 </a:t>
            </a:r>
            <a:r>
              <a:rPr lang="zh-CN" altLang="en-US" dirty="0"/>
              <a:t>学问：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7 </a:t>
            </a:r>
            <a:r>
              <a:rPr lang="zh-CN" altLang="en-US" dirty="0"/>
              <a:t>功课：做功课。做作业。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8 </a:t>
            </a:r>
            <a:r>
              <a:rPr lang="zh-CN" altLang="en-US" dirty="0"/>
              <a:t>文凭：证书。毕业证。学位证。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594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73215" y="398187"/>
            <a:ext cx="1076122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Century Gothic" panose="020B0502020202020204" pitchFamily="34" charset="0"/>
              </a:rPr>
              <a:t>欢迎同学们！在这个学期，我们采用线上线下融合式教学：</a:t>
            </a:r>
            <a:endParaRPr lang="en-US" altLang="zh-CN" sz="3200" dirty="0">
              <a:latin typeface="Century Gothic" panose="020B0502020202020204" pitchFamily="34" charset="0"/>
            </a:endParaRPr>
          </a:p>
          <a:p>
            <a:r>
              <a:rPr lang="en-US" altLang="zh-CN" dirty="0">
                <a:latin typeface="Century Gothic" panose="020B0502020202020204" pitchFamily="34" charset="0"/>
              </a:rPr>
              <a:t>                                                 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76476"/>
              </p:ext>
            </p:extLst>
          </p:nvPr>
        </p:nvGraphicFramePr>
        <p:xfrm>
          <a:off x="598081" y="1467799"/>
          <a:ext cx="9547727" cy="45605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1182">
                  <a:extLst>
                    <a:ext uri="{9D8B030D-6E8A-4147-A177-3AD203B41FA5}">
                      <a16:colId xmlns:a16="http://schemas.microsoft.com/office/drawing/2014/main" val="1741512490"/>
                    </a:ext>
                  </a:extLst>
                </a:gridCol>
                <a:gridCol w="3566160">
                  <a:extLst>
                    <a:ext uri="{9D8B030D-6E8A-4147-A177-3AD203B41FA5}">
                      <a16:colId xmlns:a16="http://schemas.microsoft.com/office/drawing/2014/main" val="3855422038"/>
                    </a:ext>
                  </a:extLst>
                </a:gridCol>
                <a:gridCol w="3080385">
                  <a:extLst>
                    <a:ext uri="{9D8B030D-6E8A-4147-A177-3AD203B41FA5}">
                      <a16:colId xmlns:a16="http://schemas.microsoft.com/office/drawing/2014/main" val="2517352427"/>
                    </a:ext>
                  </a:extLst>
                </a:gridCol>
              </a:tblGrid>
              <a:tr h="1413920"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FF0000"/>
                          </a:solidFill>
                        </a:rPr>
                        <a:t>学生接入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远程线上</a:t>
                      </a:r>
                      <a:endParaRPr lang="en-US" altLang="zh-CN" sz="2400" b="1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一个软件发声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现场线下</a:t>
                      </a:r>
                      <a:endParaRPr lang="en-US" altLang="zh-CN" sz="2400" b="1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设备和软件全部静音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444410"/>
                  </a:ext>
                </a:extLst>
              </a:tr>
              <a:tr h="1572400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/>
                        <a:t>直播（备选）</a:t>
                      </a:r>
                      <a:endParaRPr lang="en-US" altLang="zh-CN" sz="2200" dirty="0"/>
                    </a:p>
                    <a:p>
                      <a:r>
                        <a:rPr lang="en-US" altLang="zh-CN" sz="2200" dirty="0"/>
                        <a:t>--</a:t>
                      </a:r>
                      <a:r>
                        <a:rPr lang="zh-CN" altLang="en-US" sz="2200" dirty="0"/>
                        <a:t>共享</a:t>
                      </a:r>
                      <a:r>
                        <a:rPr lang="en-US" altLang="zh-CN" sz="2200" dirty="0"/>
                        <a:t>ppt</a:t>
                      </a:r>
                    </a:p>
                    <a:p>
                      <a:r>
                        <a:rPr lang="en-US" altLang="zh-CN" sz="2200" dirty="0"/>
                        <a:t>--</a:t>
                      </a:r>
                      <a:r>
                        <a:rPr lang="zh-CN" altLang="en-US" sz="2200" dirty="0"/>
                        <a:t>语音视频对话</a:t>
                      </a:r>
                      <a:endParaRPr lang="en-US" altLang="zh-CN" sz="2200" dirty="0"/>
                    </a:p>
                    <a:p>
                      <a:r>
                        <a:rPr lang="en-US" altLang="zh-CN" sz="2200" dirty="0"/>
                        <a:t>--</a:t>
                      </a:r>
                      <a:r>
                        <a:rPr lang="zh-CN" altLang="en-US" sz="2200" dirty="0"/>
                        <a:t>打字聊天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/>
                        <a:t>不进入腾讯会议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33930"/>
                  </a:ext>
                </a:extLst>
              </a:tr>
              <a:tr h="157425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36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直播</a:t>
                      </a:r>
                      <a:endParaRPr lang="en-US" altLang="zh-CN" sz="36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集体答题、发弹幕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36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录播回放</a:t>
                      </a:r>
                      <a:endParaRPr lang="zh-CN" altLang="en-US" sz="3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仅用手机答题、发弹幕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CN" sz="2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不开启雨课堂直播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779415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68" y="1899985"/>
            <a:ext cx="1258531" cy="98024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785" y="1622532"/>
            <a:ext cx="848311" cy="12576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95" y="3018847"/>
            <a:ext cx="2676015" cy="13963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41" y="4517694"/>
            <a:ext cx="2684701" cy="143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72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E04D0-41D8-4C4A-A8B4-F6D2298F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2" y="18255"/>
            <a:ext cx="10515600" cy="1064821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生词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A2814-E0A0-4E9A-856F-FFD2F3A67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766"/>
            <a:ext cx="10515600" cy="566395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9 </a:t>
            </a:r>
            <a:r>
              <a:rPr lang="zh-CN" altLang="en-US" dirty="0"/>
              <a:t>不得已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10 </a:t>
            </a:r>
            <a:r>
              <a:rPr lang="zh-CN" altLang="en-US" dirty="0"/>
              <a:t>依：根据、按照</a:t>
            </a:r>
            <a:r>
              <a:rPr lang="en-US" altLang="zh-CN" dirty="0"/>
              <a:t>//</a:t>
            </a:r>
            <a:r>
              <a:rPr lang="zh-CN" altLang="en-US" dirty="0"/>
              <a:t>同意、答应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11 </a:t>
            </a:r>
            <a:r>
              <a:rPr lang="zh-CN" altLang="en-US" dirty="0"/>
              <a:t>心愿：满足</a:t>
            </a:r>
            <a:r>
              <a:rPr lang="en-US" altLang="zh-CN" dirty="0"/>
              <a:t>~</a:t>
            </a:r>
            <a:r>
              <a:rPr lang="zh-CN" altLang="en-US" dirty="0"/>
              <a:t>、实现</a:t>
            </a:r>
            <a:r>
              <a:rPr lang="en-US" altLang="zh-CN" dirty="0"/>
              <a:t>~</a:t>
            </a:r>
            <a:r>
              <a:rPr lang="zh-CN" altLang="en-US" dirty="0"/>
              <a:t>，按照</a:t>
            </a:r>
            <a:r>
              <a:rPr lang="en-US" altLang="zh-CN" dirty="0"/>
              <a:t>~</a:t>
            </a:r>
            <a:r>
              <a:rPr lang="zh-CN" altLang="en-US" dirty="0"/>
              <a:t>，依</a:t>
            </a:r>
            <a:r>
              <a:rPr lang="en-US" altLang="zh-CN" dirty="0"/>
              <a:t>~</a:t>
            </a:r>
            <a:r>
              <a:rPr lang="zh-CN" altLang="en-US" dirty="0"/>
              <a:t>，遂</a:t>
            </a:r>
            <a:r>
              <a:rPr lang="en-US" altLang="zh-CN" dirty="0"/>
              <a:t>~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12 </a:t>
            </a:r>
            <a:r>
              <a:rPr lang="zh-CN" altLang="en-US" dirty="0">
                <a:highlight>
                  <a:srgbClr val="00FF00"/>
                </a:highlight>
              </a:rPr>
              <a:t>年富力强</a:t>
            </a:r>
            <a:r>
              <a:rPr lang="zh-CN" altLang="en-US" dirty="0"/>
              <a:t>：年轻力壮</a:t>
            </a:r>
            <a:r>
              <a:rPr lang="en-US" altLang="zh-CN" dirty="0"/>
              <a:t>/</a:t>
            </a:r>
            <a:r>
              <a:rPr lang="zh-CN" altLang="en-US" dirty="0"/>
              <a:t>风华正茂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13 </a:t>
            </a:r>
            <a:r>
              <a:rPr lang="zh-CN" altLang="en-US" dirty="0">
                <a:highlight>
                  <a:srgbClr val="00FF00"/>
                </a:highlight>
              </a:rPr>
              <a:t>一去不复返</a:t>
            </a:r>
            <a:r>
              <a:rPr lang="zh-CN" altLang="en-US" dirty="0"/>
              <a:t>：“风萧萧兮易水寒，壮士一去兮不复还”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14 </a:t>
            </a:r>
            <a:r>
              <a:rPr lang="zh-CN" altLang="en-US" dirty="0"/>
              <a:t>衰退：经济</a:t>
            </a:r>
            <a:r>
              <a:rPr lang="zh-CN" altLang="en-US" dirty="0">
                <a:highlight>
                  <a:srgbClr val="FFFF00"/>
                </a:highlight>
              </a:rPr>
              <a:t>衰退</a:t>
            </a:r>
            <a:r>
              <a:rPr lang="zh-CN" altLang="en-US" dirty="0"/>
              <a:t>、自然</a:t>
            </a:r>
            <a:r>
              <a:rPr lang="zh-CN" altLang="en-US" dirty="0">
                <a:highlight>
                  <a:srgbClr val="FFFF00"/>
                </a:highlight>
              </a:rPr>
              <a:t>衰老</a:t>
            </a:r>
            <a:r>
              <a:rPr lang="zh-CN" altLang="en-US" dirty="0"/>
              <a:t>、罗马的</a:t>
            </a:r>
            <a:r>
              <a:rPr lang="zh-CN" altLang="en-US" dirty="0">
                <a:highlight>
                  <a:srgbClr val="FFFF00"/>
                </a:highlight>
              </a:rPr>
              <a:t>衰亡</a:t>
            </a:r>
            <a:r>
              <a:rPr lang="zh-CN" altLang="en-US" dirty="0"/>
              <a:t>、人口</a:t>
            </a:r>
            <a:r>
              <a:rPr lang="zh-CN" altLang="en-US" dirty="0">
                <a:highlight>
                  <a:srgbClr val="FFFF00"/>
                </a:highlight>
              </a:rPr>
              <a:t>衰减</a:t>
            </a:r>
            <a:endParaRPr lang="en-US" altLang="zh-CN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15 </a:t>
            </a:r>
            <a:r>
              <a:rPr lang="zh-CN" altLang="en-US" dirty="0"/>
              <a:t>辜负：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16 </a:t>
            </a:r>
            <a:r>
              <a:rPr lang="zh-CN" altLang="en-US" dirty="0"/>
              <a:t>后进</a:t>
            </a:r>
            <a:r>
              <a:rPr lang="en-US" altLang="zh-CN" dirty="0"/>
              <a:t>——</a:t>
            </a:r>
            <a:r>
              <a:rPr lang="zh-CN" altLang="en-US" dirty="0"/>
              <a:t>先进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751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8B46F-1790-4E1B-AAF0-ADD4973F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一去不复返：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zh-CN" altLang="en-US" dirty="0"/>
              <a:t>“风萧萧兮易水寒，壮士一去兮不复还”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E6A0B6A-FE82-4CDC-A9CD-538456BB9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0051" y="2386805"/>
            <a:ext cx="7735712" cy="4351338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12BE3BF-059B-464C-8BB0-A282690CC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445" y="2725445"/>
            <a:ext cx="5148555" cy="38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59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212436"/>
            <a:ext cx="9404723" cy="1025237"/>
          </a:xfrm>
        </p:spPr>
        <p:txBody>
          <a:bodyPr/>
          <a:lstStyle/>
          <a:p>
            <a:r>
              <a:rPr lang="zh-CN" altLang="en-US" dirty="0"/>
              <a:t>生词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145219"/>
            <a:ext cx="10206839" cy="563732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17 </a:t>
            </a:r>
            <a:r>
              <a:rPr lang="zh-CN" altLang="en-US" dirty="0"/>
              <a:t>淘汰：被</a:t>
            </a:r>
            <a:r>
              <a:rPr lang="en-US" altLang="zh-CN" dirty="0"/>
              <a:t>~~</a:t>
            </a:r>
            <a:r>
              <a:rPr lang="zh-CN" altLang="en-US" dirty="0"/>
              <a:t>淘汰、淘汰赛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18 </a:t>
            </a:r>
            <a:r>
              <a:rPr lang="zh-CN" altLang="en-US" dirty="0"/>
              <a:t>补救：挽救。拯救。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19 </a:t>
            </a:r>
            <a:r>
              <a:rPr lang="zh-CN" altLang="en-US" dirty="0"/>
              <a:t>恐怕：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20 </a:t>
            </a:r>
            <a:r>
              <a:rPr lang="zh-CN" altLang="en-US" dirty="0"/>
              <a:t>急需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21 </a:t>
            </a:r>
            <a:r>
              <a:rPr lang="zh-CN" altLang="en-US" dirty="0"/>
              <a:t>节衣缩食：省吃俭用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23 </a:t>
            </a:r>
            <a:r>
              <a:rPr lang="zh-CN" altLang="en-US" dirty="0"/>
              <a:t>置备：购买</a:t>
            </a:r>
            <a:r>
              <a:rPr lang="en-US" altLang="zh-CN" dirty="0"/>
              <a:t>+</a:t>
            </a:r>
            <a:r>
              <a:rPr lang="zh-CN" altLang="en-US" dirty="0"/>
              <a:t>准备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24 </a:t>
            </a:r>
            <a:r>
              <a:rPr lang="zh-CN" altLang="en-US" dirty="0"/>
              <a:t>仪器：</a:t>
            </a:r>
            <a:r>
              <a:rPr lang="en-US" altLang="zh-CN" dirty="0"/>
              <a:t>==</a:t>
            </a:r>
            <a:r>
              <a:rPr lang="zh-CN" altLang="en-US" dirty="0"/>
              <a:t>设备</a:t>
            </a:r>
          </a:p>
        </p:txBody>
      </p:sp>
    </p:spTree>
    <p:extLst>
      <p:ext uri="{BB962C8B-B14F-4D97-AF65-F5344CB8AC3E}">
        <p14:creationId xmlns:p14="http://schemas.microsoft.com/office/powerpoint/2010/main" val="165127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2744" y="124244"/>
            <a:ext cx="9404723" cy="877318"/>
          </a:xfrm>
        </p:spPr>
        <p:txBody>
          <a:bodyPr/>
          <a:lstStyle/>
          <a:p>
            <a:r>
              <a:rPr lang="zh-CN" altLang="en-US" dirty="0"/>
              <a:t>生词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099127"/>
            <a:ext cx="10144696" cy="5758873"/>
          </a:xfrm>
        </p:spPr>
        <p:txBody>
          <a:bodyPr/>
          <a:lstStyle/>
          <a:p>
            <a:r>
              <a:rPr lang="en-US" altLang="zh-CN" dirty="0"/>
              <a:t>25 </a:t>
            </a:r>
            <a:r>
              <a:rPr lang="zh-CN" altLang="en-US" dirty="0"/>
              <a:t>至于</a:t>
            </a:r>
            <a:endParaRPr lang="en-US" altLang="zh-CN" dirty="0"/>
          </a:p>
          <a:p>
            <a:r>
              <a:rPr lang="en-US" altLang="zh-CN" dirty="0"/>
              <a:t>26 </a:t>
            </a:r>
            <a:r>
              <a:rPr lang="zh-CN" altLang="en-US" dirty="0"/>
              <a:t>一生</a:t>
            </a:r>
            <a:endParaRPr lang="en-US" altLang="zh-CN" dirty="0"/>
          </a:p>
          <a:p>
            <a:r>
              <a:rPr lang="en-US" altLang="zh-CN" dirty="0"/>
              <a:t>27 </a:t>
            </a:r>
            <a:r>
              <a:rPr lang="zh-CN" altLang="en-US" dirty="0"/>
              <a:t>学者：专家、教授、权威人士</a:t>
            </a:r>
            <a:endParaRPr lang="en-US" altLang="zh-CN" dirty="0"/>
          </a:p>
          <a:p>
            <a:r>
              <a:rPr lang="en-US" altLang="zh-CN" dirty="0"/>
              <a:t>28 </a:t>
            </a:r>
            <a:r>
              <a:rPr lang="zh-CN" altLang="en-US" dirty="0"/>
              <a:t>小报</a:t>
            </a:r>
            <a:endParaRPr lang="en-US" altLang="zh-CN" dirty="0"/>
          </a:p>
          <a:p>
            <a:r>
              <a:rPr lang="en-US" altLang="zh-CN" dirty="0"/>
              <a:t>29 </a:t>
            </a:r>
            <a:r>
              <a:rPr lang="zh-CN" altLang="en-US" dirty="0"/>
              <a:t>光阴：一寸光阴一寸金，寸金难买寸光阴</a:t>
            </a:r>
            <a:endParaRPr lang="en-US" altLang="zh-CN" dirty="0"/>
          </a:p>
          <a:p>
            <a:r>
              <a:rPr lang="en-US" altLang="zh-CN" dirty="0"/>
              <a:t>30 </a:t>
            </a:r>
            <a:r>
              <a:rPr lang="zh-CN" altLang="en-US" dirty="0"/>
              <a:t>责任</a:t>
            </a:r>
            <a:endParaRPr lang="en-US" altLang="zh-CN" dirty="0"/>
          </a:p>
          <a:p>
            <a:r>
              <a:rPr lang="en-US" altLang="zh-CN" dirty="0"/>
              <a:t>31 </a:t>
            </a:r>
            <a:r>
              <a:rPr lang="zh-CN" altLang="en-US" dirty="0"/>
              <a:t>铸造</a:t>
            </a:r>
            <a:endParaRPr lang="en-US" altLang="zh-CN" dirty="0"/>
          </a:p>
          <a:p>
            <a:r>
              <a:rPr lang="en-US" altLang="zh-CN" dirty="0"/>
              <a:t>32 </a:t>
            </a:r>
            <a:r>
              <a:rPr lang="zh-CN" altLang="en-US" dirty="0"/>
              <a:t>成器：成大器、不成器</a:t>
            </a:r>
            <a:endParaRPr lang="en-US" altLang="zh-CN" dirty="0"/>
          </a:p>
          <a:p>
            <a:r>
              <a:rPr lang="en-US" altLang="zh-CN" dirty="0"/>
              <a:t>34 </a:t>
            </a:r>
            <a:r>
              <a:rPr lang="zh-CN" altLang="en-US" dirty="0"/>
              <a:t>毁</a:t>
            </a:r>
            <a:endParaRPr lang="en-US" altLang="zh-CN" dirty="0"/>
          </a:p>
          <a:p>
            <a:r>
              <a:rPr lang="en-US" altLang="zh-CN" dirty="0"/>
              <a:t>35 </a:t>
            </a:r>
            <a:r>
              <a:rPr lang="zh-CN" altLang="en-US" dirty="0"/>
              <a:t>再会：再见。</a:t>
            </a:r>
            <a:endParaRPr lang="en-US" altLang="zh-CN" dirty="0"/>
          </a:p>
          <a:p>
            <a:r>
              <a:rPr lang="en-US" altLang="zh-CN" dirty="0"/>
              <a:t>36 </a:t>
            </a:r>
            <a:r>
              <a:rPr lang="zh-CN" altLang="en-US" dirty="0"/>
              <a:t>眼睁睁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498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词语练习</a:t>
            </a:r>
            <a:r>
              <a:rPr lang="zh-CN" altLang="en-US" dirty="0">
                <a:solidFill>
                  <a:schemeClr val="tx1"/>
                </a:solidFill>
              </a:rPr>
              <a:t>（这一部分以后是课前预习作业，做在书上，课堂抽查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P6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963501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课文</a:t>
            </a:r>
            <a:r>
              <a:rPr lang="en-US" altLang="zh-CN" dirty="0"/>
              <a:t>1</a:t>
            </a:r>
            <a:r>
              <a:rPr lang="zh-CN" altLang="en-US" dirty="0"/>
              <a:t>：读课文，思考：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、毕业生离开母校之前，胡适送给他们一句什么话？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、关于研究学问，胡适举了谁的例子？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、你对胡适的这句话怎么理解？</a:t>
            </a:r>
            <a:endParaRPr lang="en-US" altLang="zh-CN" sz="3200" dirty="0"/>
          </a:p>
          <a:p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68340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F7ECF94-12D4-4600-9741-4BB6EFC6A99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/>
              <a:t>毕业生离开母校之前，胡适送给他们一句什么话？</a:t>
            </a:r>
            <a:endParaRPr lang="en-US" altLang="zh-CN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F61EBB-A198-4F61-8A5C-C2AF1A63154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不要忘记母校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244763-64BE-4461-A467-5CABDA07209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不要辜负老师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F79063-6550-4BB6-AC3F-21EDBDD595C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不要忘记爱情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7F25AA-96DC-411A-892D-16B6BA9E839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不要抛弃学问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1358139-4659-44D3-8B53-86608BC88DB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5623414-5C83-435D-9E90-D532BF9F3C8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9D40249-7FD7-4799-A5F1-75D0F3F54D7B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A6A5522-FB32-495B-A579-0943C390AC9F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E078B5C-D018-414F-B8C8-9EDBD9C8BC1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9B837F7-BEB1-4E21-9ED9-749135500172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1599E156-D8FE-46F3-BD28-1DB3338F84E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E7D0E224-B500-459E-BE6D-B1C38A0CDA5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209616EC-5127-4C36-8836-5CBB7A37D00C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5" name="TipText">
              <a:extLst>
                <a:ext uri="{FF2B5EF4-FFF2-40B4-BE49-F238E27FC236}">
                  <a16:creationId xmlns:a16="http://schemas.microsoft.com/office/drawing/2014/main" id="{72EF371D-28AC-4A2E-BE97-F059ECAE0C40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053AE9B-F221-4A14-9C1A-9BCA8C530487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036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C4354C-BB55-4C8C-9937-FB45053344E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/>
              <a:t>关于研究学问，胡适举了谁的例子？</a:t>
            </a:r>
            <a:endParaRPr lang="en-US" altLang="zh-CN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03C40A-31E6-47AD-A7C6-463E9BF05EC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达尔文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EC97C6-7A62-4AFF-A3E1-F280D6C6D55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易卜生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41F439-EEDA-4911-A7E1-8D421278097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自己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4846A7-34DD-4A9A-B9F3-75F906C1A98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学者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9C68C5-F634-4469-A6BC-FF89A5B0136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9F855A-2F37-4C11-A586-435626C7A90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1E114C-4E2D-4B88-A0FD-AF2DA941055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F0A8D3-ABBE-4A46-9D88-C7373A0D62ED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59467F5-5E79-4151-9D6A-97C763A193F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61283A9-7CD9-4CC7-996B-23BCEC46AAB0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A67110F3-5926-4235-9331-7D4198EE97A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59943EBB-70C1-4E2C-9845-5DA93F1BE32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6445AD7E-95E6-4D27-B4B7-1EDBE8B34FFA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21" name="TipText">
              <a:extLst>
                <a:ext uri="{FF2B5EF4-FFF2-40B4-BE49-F238E27FC236}">
                  <a16:creationId xmlns:a16="http://schemas.microsoft.com/office/drawing/2014/main" id="{DDDD5382-BA7F-41F5-9EF3-770FDBE89B8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EB164B5-3562-4832-993F-0CE60ABBEA8E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1915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语言点：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10534506" cy="4195481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语言点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：不得已</a:t>
            </a:r>
            <a:r>
              <a:rPr lang="zh-CN" altLang="en-US" dirty="0"/>
              <a:t>：</a:t>
            </a:r>
            <a:r>
              <a:rPr lang="zh-CN" altLang="en-US" sz="2400" dirty="0"/>
              <a:t>不得不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             以前的功课有一部分是为了这张文凭，</a:t>
            </a:r>
            <a:r>
              <a:rPr lang="zh-CN" altLang="en-US" sz="2400" b="1" dirty="0">
                <a:highlight>
                  <a:srgbClr val="FFFF00"/>
                </a:highlight>
              </a:rPr>
              <a:t>不得已</a:t>
            </a:r>
            <a:r>
              <a:rPr lang="zh-CN" altLang="en-US" sz="2400" dirty="0">
                <a:highlight>
                  <a:srgbClr val="FFFF00"/>
                </a:highlight>
              </a:rPr>
              <a:t>而</a:t>
            </a:r>
            <a:r>
              <a:rPr lang="zh-CN" altLang="en-US" sz="2400" dirty="0"/>
              <a:t>做的。</a:t>
            </a:r>
            <a:endParaRPr lang="en-US" altLang="zh-CN" sz="2400" dirty="0"/>
          </a:p>
          <a:p>
            <a:r>
              <a:rPr lang="en-US" altLang="zh-CN" sz="2400" dirty="0"/>
              <a:t>               </a:t>
            </a:r>
            <a:r>
              <a:rPr lang="zh-CN" altLang="en-US" sz="2400" dirty="0"/>
              <a:t>孩子没人照顾</a:t>
            </a:r>
            <a:r>
              <a:rPr lang="zh-CN" altLang="en-US" sz="2400" dirty="0">
                <a:highlight>
                  <a:srgbClr val="FFFF00"/>
                </a:highlight>
              </a:rPr>
              <a:t>，</a:t>
            </a:r>
            <a:r>
              <a:rPr lang="zh-CN" altLang="en-US" sz="2400" b="1" dirty="0">
                <a:highlight>
                  <a:srgbClr val="FFFF00"/>
                </a:highlight>
              </a:rPr>
              <a:t>不得已</a:t>
            </a:r>
            <a:r>
              <a:rPr lang="zh-CN" altLang="en-US" sz="2400" dirty="0">
                <a:highlight>
                  <a:srgbClr val="FFFF00"/>
                </a:highlight>
              </a:rPr>
              <a:t>，</a:t>
            </a:r>
            <a:r>
              <a:rPr lang="zh-CN" altLang="en-US" sz="2400" dirty="0"/>
              <a:t>她推迟了旅行计划。</a:t>
            </a:r>
            <a:endParaRPr lang="en-US" altLang="zh-CN" sz="2400" dirty="0"/>
          </a:p>
          <a:p>
            <a:r>
              <a:rPr lang="en-US" altLang="zh-CN" sz="2400" dirty="0"/>
              <a:t>               </a:t>
            </a:r>
            <a:r>
              <a:rPr lang="zh-CN" altLang="en-US" sz="2400" dirty="0"/>
              <a:t>他离开家乡南下打工，是</a:t>
            </a:r>
            <a:r>
              <a:rPr lang="zh-CN" altLang="en-US" sz="2400" b="1" dirty="0">
                <a:highlight>
                  <a:srgbClr val="FFFF00"/>
                </a:highlight>
              </a:rPr>
              <a:t>出于不得已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               </a:t>
            </a:r>
            <a:r>
              <a:rPr lang="zh-CN" altLang="en-US" sz="2400" dirty="0"/>
              <a:t>弟弟急需钱用，</a:t>
            </a:r>
            <a:r>
              <a:rPr lang="zh-CN" altLang="en-US" sz="2400" b="1" dirty="0">
                <a:highlight>
                  <a:srgbClr val="FFFF00"/>
                </a:highlight>
              </a:rPr>
              <a:t>不得已</a:t>
            </a:r>
            <a:r>
              <a:rPr lang="zh-CN" altLang="en-US" sz="2400" dirty="0"/>
              <a:t>以极低的价格卖掉了经营多年的饭馆儿。</a:t>
            </a:r>
            <a:endParaRPr lang="en-US" altLang="zh-CN" sz="2400" dirty="0"/>
          </a:p>
          <a:p>
            <a:r>
              <a:rPr lang="en-US" altLang="zh-CN" sz="2400" dirty="0"/>
              <a:t>                </a:t>
            </a:r>
            <a:r>
              <a:rPr lang="zh-CN" altLang="en-US" sz="2400" dirty="0"/>
              <a:t>除非</a:t>
            </a:r>
            <a:r>
              <a:rPr lang="zh-CN" altLang="en-US" sz="2400" b="1" dirty="0">
                <a:highlight>
                  <a:srgbClr val="FFFF00"/>
                </a:highlight>
              </a:rPr>
              <a:t>万不得已</a:t>
            </a:r>
            <a:r>
              <a:rPr lang="zh-CN" altLang="en-US" sz="2400" dirty="0"/>
              <a:t>，他不会求朋友帮助。</a:t>
            </a:r>
            <a:endParaRPr lang="en-US" altLang="zh-CN" sz="2400" dirty="0"/>
          </a:p>
          <a:p>
            <a:r>
              <a:rPr lang="en-US" altLang="zh-CN" dirty="0"/>
              <a:t>               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512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621437"/>
            <a:ext cx="10162451" cy="56269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语言点</a:t>
            </a:r>
            <a:r>
              <a:rPr lang="en-US" altLang="zh-CN" sz="3200" dirty="0"/>
              <a:t>2</a:t>
            </a:r>
            <a:r>
              <a:rPr lang="zh-CN" altLang="en-US" sz="3200" dirty="0"/>
              <a:t>：</a:t>
            </a:r>
            <a:r>
              <a:rPr lang="zh-CN" altLang="en-US" sz="3200" b="1" dirty="0"/>
              <a:t>依</a:t>
            </a:r>
            <a:r>
              <a:rPr lang="zh-CN" altLang="en-US" b="1" dirty="0"/>
              <a:t>：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lang="zh-CN" altLang="en-US" sz="2400" b="1" dirty="0"/>
              <a:t>依照、按照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                       </a:t>
            </a:r>
            <a:r>
              <a:rPr lang="zh-CN" altLang="en-US" sz="2400" dirty="0"/>
              <a:t>你们可以</a:t>
            </a:r>
            <a:r>
              <a:rPr lang="zh-CN" altLang="en-US" sz="2400" dirty="0">
                <a:highlight>
                  <a:srgbClr val="FFFF00"/>
                </a:highlight>
              </a:rPr>
              <a:t>依自己的心愿</a:t>
            </a:r>
            <a:r>
              <a:rPr lang="zh-CN" altLang="en-US" sz="2400" dirty="0"/>
              <a:t>去自由研究了。</a:t>
            </a:r>
            <a:endParaRPr lang="en-US" altLang="zh-CN" sz="2400" dirty="0"/>
          </a:p>
          <a:p>
            <a:r>
              <a:rPr lang="zh-CN" altLang="en-US" sz="2400" dirty="0"/>
              <a:t>                       这件事我定会</a:t>
            </a:r>
            <a:r>
              <a:rPr lang="zh-CN" altLang="en-US" sz="2400" dirty="0">
                <a:highlight>
                  <a:srgbClr val="FFFF00"/>
                </a:highlight>
              </a:rPr>
              <a:t>依法</a:t>
            </a:r>
            <a:r>
              <a:rPr lang="zh-CN" altLang="en-US" sz="2400" dirty="0"/>
              <a:t>处理</a:t>
            </a:r>
            <a:r>
              <a:rPr lang="en-US" altLang="zh-CN" sz="2400" dirty="0"/>
              <a:t>/</a:t>
            </a:r>
            <a:r>
              <a:rPr lang="zh-CN" altLang="en-US" sz="2400" dirty="0"/>
              <a:t>依规执行。</a:t>
            </a:r>
            <a:endParaRPr lang="en-US" altLang="zh-CN" sz="2400" dirty="0"/>
          </a:p>
          <a:p>
            <a:r>
              <a:rPr lang="en-US" altLang="zh-CN" sz="2400" dirty="0"/>
              <a:t>                       </a:t>
            </a:r>
            <a:r>
              <a:rPr lang="zh-CN" altLang="en-US" sz="2400" dirty="0">
                <a:highlight>
                  <a:srgbClr val="FFFF00"/>
                </a:highlight>
              </a:rPr>
              <a:t>依当时的紧急情况</a:t>
            </a:r>
            <a:r>
              <a:rPr lang="zh-CN" altLang="en-US" sz="2400" dirty="0"/>
              <a:t>，我们不得已关闭了出口。</a:t>
            </a:r>
            <a:endParaRPr lang="en-US" altLang="zh-CN" sz="2400" dirty="0"/>
          </a:p>
          <a:p>
            <a:r>
              <a:rPr lang="en-US" altLang="zh-CN" sz="2400" dirty="0"/>
              <a:t>                        </a:t>
            </a:r>
            <a:r>
              <a:rPr lang="zh-CN" altLang="en-US" sz="2400" dirty="0">
                <a:highlight>
                  <a:srgbClr val="FFFF00"/>
                </a:highlight>
              </a:rPr>
              <a:t>依我看</a:t>
            </a:r>
            <a:r>
              <a:rPr lang="zh-CN" altLang="en-US" sz="2400" dirty="0"/>
              <a:t>，咱们还是坐火车去吧。</a:t>
            </a:r>
            <a:endParaRPr lang="en-US" altLang="zh-CN" sz="2400" dirty="0"/>
          </a:p>
          <a:p>
            <a:r>
              <a:rPr lang="en-US" altLang="zh-CN" sz="2400" dirty="0"/>
              <a:t>                        </a:t>
            </a:r>
            <a:r>
              <a:rPr lang="zh-CN" altLang="en-US" sz="2400" dirty="0">
                <a:highlight>
                  <a:srgbClr val="FFFF00"/>
                </a:highlight>
              </a:rPr>
              <a:t>依你说</a:t>
            </a:r>
            <a:r>
              <a:rPr lang="zh-CN" altLang="en-US" sz="2400" dirty="0"/>
              <a:t>，这些奇怪的符号到底是什么意思？</a:t>
            </a:r>
            <a:endParaRPr lang="en-US" altLang="zh-CN" sz="2400" dirty="0"/>
          </a:p>
          <a:p>
            <a:endParaRPr lang="en-US" altLang="zh-CN" sz="2400" b="1" dirty="0"/>
          </a:p>
          <a:p>
            <a:r>
              <a:rPr lang="en-US" altLang="zh-CN" sz="2400" b="1" dirty="0"/>
              <a:t>                        2</a:t>
            </a:r>
            <a:r>
              <a:rPr lang="zh-CN" altLang="en-US" sz="2400" b="1" dirty="0"/>
              <a:t>）同意、答应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                       </a:t>
            </a:r>
            <a:r>
              <a:rPr lang="zh-CN" altLang="en-US" sz="2400" dirty="0"/>
              <a:t>你这么做，我不依。</a:t>
            </a:r>
            <a:endParaRPr lang="en-US" altLang="zh-CN" sz="2400" dirty="0"/>
          </a:p>
          <a:p>
            <a:r>
              <a:rPr lang="zh-CN" altLang="en-US" sz="2400" dirty="0"/>
              <a:t>                        孩子非要吃冰激凌，不依就哭。</a:t>
            </a:r>
          </a:p>
        </p:txBody>
      </p:sp>
    </p:spTree>
    <p:extLst>
      <p:ext uri="{BB962C8B-B14F-4D97-AF65-F5344CB8AC3E}">
        <p14:creationId xmlns:p14="http://schemas.microsoft.com/office/powerpoint/2010/main" val="126832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F67AC64-737A-47D7-8DE0-F1543D70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6957" cy="1325563"/>
          </a:xfrm>
        </p:spPr>
        <p:txBody>
          <a:bodyPr/>
          <a:lstStyle/>
          <a:p>
            <a:r>
              <a:rPr lang="zh-CN" altLang="en-US" dirty="0"/>
              <a:t>线上线下融合式教学，中高级汉语课怎么上？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D9FDF8-97A0-40A8-B4F4-A3442BF40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4197390" cy="4351337"/>
          </a:xfrm>
        </p:spPr>
        <p:txBody>
          <a:bodyPr/>
          <a:lstStyle/>
          <a:p>
            <a:r>
              <a:rPr lang="zh-CN" altLang="en-US" dirty="0"/>
              <a:t>第一，在清华的“网络学堂”，我们会发布重要的通知、公告、布置作业，同学们提交作业。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006C666-61CC-4199-BE22-32FDFA356C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3990" y="1690688"/>
            <a:ext cx="6892031" cy="4922542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C60AFEC-79FE-4E78-BEB3-3341A6BBB265}"/>
                  </a:ext>
                </a:extLst>
              </p14:cNvPr>
              <p14:cNvContentPartPr/>
              <p14:nvPr/>
            </p14:nvContentPartPr>
            <p14:xfrm>
              <a:off x="6006960" y="1981080"/>
              <a:ext cx="730800" cy="511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C60AFEC-79FE-4E78-BEB3-3341A6BBB2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91120" y="1917720"/>
                <a:ext cx="7621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861FA54-136D-47AF-9C7D-FE840774C3C8}"/>
                  </a:ext>
                </a:extLst>
              </p14:cNvPr>
              <p14:cNvContentPartPr/>
              <p14:nvPr/>
            </p14:nvContentPartPr>
            <p14:xfrm>
              <a:off x="5689440" y="2489040"/>
              <a:ext cx="483120" cy="1911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861FA54-136D-47AF-9C7D-FE840774C3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73600" y="2425680"/>
                <a:ext cx="51444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BBF3C95-90B1-48C7-8CCA-FA66EFDE9986}"/>
                  </a:ext>
                </a:extLst>
              </p14:cNvPr>
              <p14:cNvContentPartPr/>
              <p14:nvPr/>
            </p14:nvContentPartPr>
            <p14:xfrm>
              <a:off x="5626080" y="3193920"/>
              <a:ext cx="527400" cy="2545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BBF3C95-90B1-48C7-8CCA-FA66EFDE99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10240" y="3130560"/>
                <a:ext cx="55872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0BE3E7EE-E8AC-4728-BF0B-0C2F9FE4CAC2}"/>
                  </a:ext>
                </a:extLst>
              </p14:cNvPr>
              <p14:cNvContentPartPr/>
              <p14:nvPr/>
            </p14:nvContentPartPr>
            <p14:xfrm>
              <a:off x="10642680" y="1270080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0BE3E7EE-E8AC-4728-BF0B-0C2F9FE4CAC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26840" y="1206720"/>
                <a:ext cx="3168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547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794328"/>
            <a:ext cx="10423670" cy="545407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语言点</a:t>
            </a:r>
            <a:r>
              <a:rPr lang="en-US" altLang="zh-CN" sz="3200" dirty="0"/>
              <a:t>3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r>
              <a:rPr lang="en-US" altLang="zh-CN" sz="3200" b="1" dirty="0"/>
              <a:t>               </a:t>
            </a:r>
            <a:r>
              <a:rPr lang="zh-CN" altLang="en-US" sz="3200" b="1" dirty="0"/>
              <a:t>为</a:t>
            </a:r>
            <a:r>
              <a:rPr lang="en-US" altLang="zh-CN" sz="3200" b="1" dirty="0"/>
              <a:t>……</a:t>
            </a:r>
            <a:r>
              <a:rPr lang="zh-CN" altLang="en-US" sz="3200" b="1" dirty="0"/>
              <a:t>计</a:t>
            </a:r>
            <a:r>
              <a:rPr lang="zh-CN" altLang="en-US" dirty="0"/>
              <a:t>：为</a:t>
            </a:r>
            <a:r>
              <a:rPr lang="en-US" altLang="zh-CN" sz="2800" dirty="0"/>
              <a:t>~</a:t>
            </a:r>
            <a:r>
              <a:rPr lang="zh-CN" altLang="en-US" sz="2800" dirty="0"/>
              <a:t>打算</a:t>
            </a:r>
            <a:r>
              <a:rPr lang="en-US" altLang="zh-CN" sz="2800" dirty="0"/>
              <a:t>/</a:t>
            </a:r>
            <a:r>
              <a:rPr lang="zh-CN" altLang="en-US" sz="2800" dirty="0"/>
              <a:t>考虑。书面语。</a:t>
            </a:r>
            <a:endParaRPr lang="en-US" altLang="zh-CN" sz="2800" dirty="0"/>
          </a:p>
          <a:p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         </a:t>
            </a:r>
            <a:r>
              <a:rPr lang="zh-CN" altLang="en-US" sz="2600" dirty="0"/>
              <a:t>即使</a:t>
            </a:r>
            <a:r>
              <a:rPr lang="zh-CN" altLang="en-US" sz="2600" dirty="0">
                <a:highlight>
                  <a:srgbClr val="FFFF00"/>
                </a:highlight>
              </a:rPr>
              <a:t>为吃饭计</a:t>
            </a:r>
            <a:r>
              <a:rPr lang="zh-CN" altLang="en-US" sz="2600" dirty="0"/>
              <a:t>，学问也决不会辜负人的。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en-US" altLang="zh-CN" sz="2600" dirty="0"/>
              <a:t>                </a:t>
            </a:r>
            <a:r>
              <a:rPr lang="zh-CN" altLang="en-US" sz="2600" dirty="0">
                <a:highlight>
                  <a:srgbClr val="FFFF00"/>
                </a:highlight>
              </a:rPr>
              <a:t>为健康计</a:t>
            </a:r>
            <a:r>
              <a:rPr lang="zh-CN" altLang="en-US" sz="2600" dirty="0"/>
              <a:t>，你应该多运动，少饮酒。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zh-CN" altLang="en-US" sz="2600" dirty="0"/>
              <a:t>                </a:t>
            </a:r>
            <a:r>
              <a:rPr lang="zh-CN" altLang="en-US" sz="2600" dirty="0">
                <a:highlight>
                  <a:srgbClr val="FFFF00"/>
                </a:highlight>
              </a:rPr>
              <a:t>为按时完成工程计</a:t>
            </a:r>
            <a:r>
              <a:rPr lang="zh-CN" altLang="en-US" sz="2600" dirty="0"/>
              <a:t>，我们需要备好充足的工程款。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zh-CN" altLang="en-US" sz="2600" dirty="0"/>
              <a:t>               </a:t>
            </a:r>
            <a:r>
              <a:rPr lang="zh-CN" altLang="en-US" sz="2600" dirty="0">
                <a:highlight>
                  <a:srgbClr val="FFFF00"/>
                </a:highlight>
              </a:rPr>
              <a:t>为退休后的生活计</a:t>
            </a:r>
            <a:r>
              <a:rPr lang="zh-CN" altLang="en-US" sz="2600" dirty="0"/>
              <a:t>，你现在就应该培养出一两种爱好。</a:t>
            </a:r>
            <a:endParaRPr lang="en-US" altLang="zh-CN" sz="26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47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945" y="230909"/>
            <a:ext cx="11484297" cy="643774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200" dirty="0"/>
              <a:t>语言点</a:t>
            </a:r>
            <a:r>
              <a:rPr lang="en-US" altLang="zh-CN" sz="3200" dirty="0"/>
              <a:t>4</a:t>
            </a:r>
            <a:r>
              <a:rPr lang="zh-CN" altLang="en-US" sz="3200" dirty="0"/>
              <a:t>：</a:t>
            </a:r>
            <a:r>
              <a:rPr lang="zh-CN" altLang="en-US" sz="3200" b="1" dirty="0"/>
              <a:t>自然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en-US" altLang="zh-CN" dirty="0">
                <a:highlight>
                  <a:srgbClr val="FFFF00"/>
                </a:highlight>
              </a:rPr>
              <a:t>1</a:t>
            </a:r>
            <a:r>
              <a:rPr lang="zh-CN" altLang="en-US" dirty="0">
                <a:highlight>
                  <a:srgbClr val="FFFF00"/>
                </a:highlight>
              </a:rPr>
              <a:t>）</a:t>
            </a:r>
            <a:r>
              <a:rPr lang="zh-CN" altLang="en-US" sz="2800" dirty="0">
                <a:highlight>
                  <a:srgbClr val="FFFF00"/>
                </a:highlight>
              </a:rPr>
              <a:t>当然，一定，理应如此。</a:t>
            </a:r>
            <a:endParaRPr lang="en-US" altLang="zh-CN" sz="2800" dirty="0">
              <a:highlight>
                <a:srgbClr val="FFFF00"/>
              </a:highlight>
            </a:endParaRPr>
          </a:p>
          <a:p>
            <a:pPr>
              <a:lnSpc>
                <a:spcPct val="170000"/>
              </a:lnSpc>
            </a:pPr>
            <a:r>
              <a:rPr lang="en-US" altLang="zh-CN" sz="2800" dirty="0"/>
              <a:t>               </a:t>
            </a:r>
            <a:r>
              <a:rPr lang="zh-CN" altLang="en-US" sz="2800" dirty="0"/>
              <a:t>你有了决心要研究一个问题，自然会节衣缩食去买书，自然会想出法子来置备仪器。</a:t>
            </a:r>
            <a:endParaRPr lang="en-US" altLang="zh-CN" sz="2800" dirty="0"/>
          </a:p>
          <a:p>
            <a:pPr>
              <a:lnSpc>
                <a:spcPct val="170000"/>
              </a:lnSpc>
            </a:pPr>
            <a:r>
              <a:rPr lang="en-US" altLang="zh-CN" sz="2800" dirty="0"/>
              <a:t>                </a:t>
            </a:r>
            <a:r>
              <a:rPr lang="zh-CN" altLang="en-US" sz="2800" dirty="0"/>
              <a:t>她们是从小一起长大的朋友，自然比别人关系亲密些。</a:t>
            </a:r>
            <a:endParaRPr lang="en-US" altLang="zh-CN" sz="2800" dirty="0"/>
          </a:p>
          <a:p>
            <a:pPr>
              <a:lnSpc>
                <a:spcPct val="170000"/>
              </a:lnSpc>
            </a:pPr>
            <a:r>
              <a:rPr lang="en-US" altLang="zh-CN" sz="2800" dirty="0"/>
              <a:t>               </a:t>
            </a:r>
            <a:r>
              <a:rPr lang="zh-CN" altLang="en-US" sz="2800" dirty="0"/>
              <a:t>小王第一次出国，心里自然紧张不安。</a:t>
            </a:r>
            <a:endParaRPr lang="en-US" altLang="zh-CN" sz="2800" dirty="0"/>
          </a:p>
          <a:p>
            <a:pPr>
              <a:lnSpc>
                <a:spcPct val="170000"/>
              </a:lnSpc>
            </a:pPr>
            <a:r>
              <a:rPr lang="en-US" altLang="zh-CN" sz="2800" dirty="0"/>
              <a:t>               </a:t>
            </a:r>
            <a:r>
              <a:rPr lang="zh-CN" altLang="en-US" sz="2800" dirty="0"/>
              <a:t>事先没有征求他的意见，他自然有些不满。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>
                <a:highlight>
                  <a:srgbClr val="FFFF00"/>
                </a:highlight>
              </a:rPr>
              <a:t>2</a:t>
            </a:r>
            <a:r>
              <a:rPr lang="zh-CN" altLang="en-US" sz="2800" dirty="0">
                <a:highlight>
                  <a:srgbClr val="FFFF00"/>
                </a:highlight>
              </a:rPr>
              <a:t>）放松，不做作。</a:t>
            </a:r>
            <a:endParaRPr lang="en-US" altLang="zh-CN" sz="2800" dirty="0">
              <a:highlight>
                <a:srgbClr val="FFFF00"/>
              </a:highlight>
            </a:endParaRPr>
          </a:p>
          <a:p>
            <a:r>
              <a:rPr lang="en-US" altLang="zh-CN" sz="2800" dirty="0"/>
              <a:t>              </a:t>
            </a:r>
            <a:r>
              <a:rPr lang="zh-CN" altLang="en-US" sz="2800" dirty="0"/>
              <a:t>态度自然、表情很自然。</a:t>
            </a:r>
            <a:endParaRPr lang="en-US" altLang="zh-CN" sz="2800" dirty="0"/>
          </a:p>
          <a:p>
            <a:r>
              <a:rPr lang="en-US" altLang="zh-CN" sz="2800" dirty="0"/>
              <a:t>              </a:t>
            </a:r>
            <a:r>
              <a:rPr lang="zh-CN" altLang="en-US" sz="2800" dirty="0"/>
              <a:t>她在舞台上很自然。       见到以前的男朋友，她有点儿不自然。</a:t>
            </a:r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</a:t>
            </a:r>
            <a:r>
              <a:rPr lang="en-US" altLang="zh-CN" sz="2800" dirty="0">
                <a:highlight>
                  <a:srgbClr val="FFFF00"/>
                </a:highlight>
              </a:rPr>
              <a:t>3</a:t>
            </a:r>
            <a:r>
              <a:rPr lang="zh-CN" altLang="en-US" sz="2800" dirty="0">
                <a:highlight>
                  <a:srgbClr val="FFFF00"/>
                </a:highlight>
              </a:rPr>
              <a:t>）名词，大自然</a:t>
            </a:r>
            <a:endParaRPr lang="en-US" altLang="zh-CN" sz="2800" dirty="0">
              <a:highlight>
                <a:srgbClr val="FFFF00"/>
              </a:highlight>
            </a:endParaRPr>
          </a:p>
          <a:p>
            <a:r>
              <a:rPr lang="en-US" altLang="zh-CN" sz="2800" dirty="0"/>
              <a:t>                </a:t>
            </a:r>
            <a:r>
              <a:rPr lang="zh-CN" altLang="en-US" sz="2800" dirty="0"/>
              <a:t>热爱自然。保护自然。</a:t>
            </a:r>
            <a:endParaRPr lang="en-US" altLang="zh-CN" sz="2800" dirty="0"/>
          </a:p>
          <a:p>
            <a:r>
              <a:rPr lang="zh-CN" altLang="en-US" sz="2800" dirty="0"/>
              <a:t>                置身大自然中，她觉得自由舒畅。</a:t>
            </a:r>
            <a:r>
              <a:rPr lang="en-US" altLang="zh-CN" sz="2800" dirty="0"/>
              <a:t>              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208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书面作业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P8</a:t>
            </a:r>
            <a:r>
              <a:rPr lang="zh-CN" altLang="en-US" sz="3200" dirty="0"/>
              <a:t>页，“语言点练习”一、二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要求：手写，或</a:t>
            </a:r>
            <a:r>
              <a:rPr lang="en-US" altLang="zh-CN" sz="3200" dirty="0"/>
              <a:t>word</a:t>
            </a:r>
            <a:r>
              <a:rPr lang="zh-CN" altLang="en-US" sz="3200" dirty="0"/>
              <a:t>文档，上传到网络学堂里。</a:t>
            </a:r>
            <a:endParaRPr lang="en-US" altLang="zh-CN" sz="3200" dirty="0"/>
          </a:p>
          <a:p>
            <a:r>
              <a:rPr lang="en-US" altLang="zh-CN" sz="3200" dirty="0"/>
              <a:t>            </a:t>
            </a:r>
            <a:r>
              <a:rPr lang="zh-CN" altLang="en-US" sz="3200" dirty="0"/>
              <a:t>以后，这是每课固定的书面作业之一。</a:t>
            </a:r>
          </a:p>
        </p:txBody>
      </p:sp>
    </p:spTree>
    <p:extLst>
      <p:ext uri="{BB962C8B-B14F-4D97-AF65-F5344CB8AC3E}">
        <p14:creationId xmlns:p14="http://schemas.microsoft.com/office/powerpoint/2010/main" val="3072858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129309"/>
            <a:ext cx="9404723" cy="1126836"/>
          </a:xfrm>
        </p:spPr>
        <p:txBody>
          <a:bodyPr/>
          <a:lstStyle/>
          <a:p>
            <a:r>
              <a:rPr lang="zh-CN" altLang="en-US" dirty="0"/>
              <a:t>课文</a:t>
            </a:r>
            <a:r>
              <a:rPr lang="en-US" altLang="zh-CN" dirty="0"/>
              <a:t>2</a:t>
            </a:r>
            <a:r>
              <a:rPr lang="zh-CN" altLang="en-US" dirty="0"/>
              <a:t>：串讲 第一段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154545"/>
            <a:ext cx="8946541" cy="5440219"/>
          </a:xfrm>
        </p:spPr>
        <p:txBody>
          <a:bodyPr>
            <a:normAutofit/>
          </a:bodyPr>
          <a:lstStyle/>
          <a:p>
            <a:endParaRPr lang="en-US" altLang="zh-CN" sz="2600" dirty="0"/>
          </a:p>
          <a:p>
            <a:r>
              <a:rPr lang="en-US" altLang="zh-CN" sz="2600" dirty="0"/>
              <a:t>1</a:t>
            </a:r>
            <a:r>
              <a:rPr lang="zh-CN" altLang="en-US" sz="2600" dirty="0"/>
              <a:t>、诸位（即将）毕业（的）同学：</a:t>
            </a:r>
            <a:endParaRPr lang="en-US" altLang="zh-CN" sz="2600" dirty="0"/>
          </a:p>
          <a:p>
            <a:r>
              <a:rPr lang="en-US" altLang="zh-CN" sz="2600" dirty="0"/>
              <a:t>2</a:t>
            </a:r>
            <a:r>
              <a:rPr lang="zh-CN" altLang="en-US" sz="2600" dirty="0"/>
              <a:t>、我没有</a:t>
            </a:r>
            <a:r>
              <a:rPr lang="en-US" altLang="zh-CN" sz="2600" dirty="0"/>
              <a:t>~~~~</a:t>
            </a:r>
            <a:r>
              <a:rPr lang="zh-CN" altLang="en-US" sz="2600" dirty="0"/>
              <a:t>，只好</a:t>
            </a:r>
            <a:r>
              <a:rPr lang="en-US" altLang="zh-CN" sz="2600" dirty="0"/>
              <a:t>/</a:t>
            </a:r>
            <a:r>
              <a:rPr lang="zh-CN" altLang="en-US" sz="2600" dirty="0"/>
              <a:t>只有</a:t>
            </a:r>
            <a:r>
              <a:rPr lang="en-US" altLang="zh-CN" sz="2600" dirty="0"/>
              <a:t>~~~</a:t>
            </a:r>
          </a:p>
          <a:p>
            <a:endParaRPr lang="en-US" altLang="zh-CN" sz="2600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5219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1400530"/>
          </a:xfrm>
        </p:spPr>
        <p:txBody>
          <a:bodyPr/>
          <a:lstStyle/>
          <a:p>
            <a:r>
              <a:rPr lang="zh-CN" altLang="en-US" dirty="0"/>
              <a:t>第二段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1" y="976544"/>
            <a:ext cx="10597457" cy="5881456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、抛弃：因为语言的时代变化话，此处现代汉语用“放弃”更准确。</a:t>
            </a:r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、从今以后：从今而后，从今开始。</a:t>
            </a:r>
            <a:r>
              <a:rPr lang="en-US" altLang="zh-CN" sz="2400" dirty="0"/>
              <a:t>——</a:t>
            </a:r>
            <a:r>
              <a:rPr lang="zh-CN" altLang="en-US" sz="2400" dirty="0"/>
              <a:t>迄今</a:t>
            </a:r>
            <a:endParaRPr lang="en-US" altLang="zh-CN" sz="2400" dirty="0"/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、“吃饭”在这里，可以用哪个词来代替？</a:t>
            </a:r>
            <a:endParaRPr lang="en-US" altLang="zh-CN" sz="2400" dirty="0"/>
          </a:p>
          <a:p>
            <a:r>
              <a:rPr lang="en-US" altLang="zh-CN" sz="2400" dirty="0"/>
              <a:t>6</a:t>
            </a:r>
            <a:r>
              <a:rPr lang="zh-CN" altLang="en-US" sz="2400" dirty="0"/>
              <a:t>、</a:t>
            </a:r>
            <a:r>
              <a:rPr lang="zh-CN" altLang="en-US" sz="2400" dirty="0">
                <a:highlight>
                  <a:srgbClr val="FFFF00"/>
                </a:highlight>
              </a:rPr>
              <a:t>决不</a:t>
            </a:r>
            <a:r>
              <a:rPr lang="zh-CN" altLang="en-US" sz="2400" dirty="0"/>
              <a:t>：</a:t>
            </a:r>
            <a:r>
              <a:rPr lang="zh-CN" altLang="en-US" sz="2400" dirty="0">
                <a:highlight>
                  <a:srgbClr val="FFFF00"/>
                </a:highlight>
              </a:rPr>
              <a:t>表示决心，坚决不、决心不（主观）</a:t>
            </a:r>
            <a:r>
              <a:rPr lang="zh-CN" altLang="en-US" sz="2400" dirty="0"/>
              <a:t>决不迟到、决不放弃</a:t>
            </a:r>
            <a:endParaRPr lang="en-US" altLang="zh-CN" sz="2400" dirty="0"/>
          </a:p>
          <a:p>
            <a:r>
              <a:rPr lang="en-US" altLang="zh-CN" sz="2400" dirty="0"/>
              <a:t>      </a:t>
            </a:r>
            <a:r>
              <a:rPr lang="zh-CN" altLang="en-US" sz="2400" dirty="0">
                <a:highlight>
                  <a:srgbClr val="FFFF00"/>
                </a:highlight>
              </a:rPr>
              <a:t>绝不</a:t>
            </a:r>
            <a:r>
              <a:rPr lang="zh-CN" altLang="en-US" sz="2400" dirty="0"/>
              <a:t>：</a:t>
            </a:r>
            <a:r>
              <a:rPr lang="zh-CN" altLang="en-US" sz="2400" dirty="0">
                <a:highlight>
                  <a:srgbClr val="FFFF00"/>
                </a:highlight>
              </a:rPr>
              <a:t>完全不、绝对不，不可能（客观）</a:t>
            </a:r>
            <a:endParaRPr lang="en-US" altLang="zh-CN" sz="2400" dirty="0">
              <a:highlight>
                <a:srgbClr val="FFFF00"/>
              </a:highlight>
            </a:endParaRPr>
          </a:p>
          <a:p>
            <a:r>
              <a:rPr lang="en-US" altLang="zh-CN" sz="2400" dirty="0"/>
              <a:t>                 </a:t>
            </a:r>
            <a:r>
              <a:rPr lang="zh-CN" altLang="en-US" sz="2400" dirty="0"/>
              <a:t>事情绝不那么简单。</a:t>
            </a:r>
            <a:endParaRPr lang="en-US" altLang="zh-CN" sz="2400" dirty="0"/>
          </a:p>
          <a:p>
            <a:r>
              <a:rPr lang="en-US" altLang="zh-CN" sz="2400" dirty="0"/>
              <a:t>                 </a:t>
            </a:r>
            <a:r>
              <a:rPr lang="zh-CN" altLang="en-US" sz="2400" dirty="0"/>
              <a:t>这话绝不是他说的。</a:t>
            </a:r>
            <a:endParaRPr lang="en-US" altLang="zh-CN" sz="2400" dirty="0"/>
          </a:p>
          <a:p>
            <a:r>
              <a:rPr lang="en-US" altLang="zh-CN" sz="2400" dirty="0"/>
              <a:t>7</a:t>
            </a:r>
            <a:r>
              <a:rPr lang="zh-CN" altLang="en-US" sz="2400" dirty="0"/>
              <a:t>、不求</a:t>
            </a:r>
            <a:r>
              <a:rPr lang="en-US" altLang="zh-CN" sz="2400" dirty="0"/>
              <a:t>XX</a:t>
            </a:r>
            <a:r>
              <a:rPr lang="zh-CN" altLang="en-US" sz="2400" dirty="0"/>
              <a:t>：不求金钱。不求名誉。不求结果。不求上进。不求甚解。</a:t>
            </a:r>
            <a:endParaRPr lang="en-US" altLang="zh-CN" sz="2400" dirty="0"/>
          </a:p>
          <a:p>
            <a:r>
              <a:rPr lang="en-US" altLang="zh-CN" sz="2400" dirty="0"/>
              <a:t>8</a:t>
            </a:r>
            <a:r>
              <a:rPr lang="zh-CN" altLang="en-US" sz="2400" dirty="0"/>
              <a:t>、三年五年：在这里为什么不说“三四年”？</a:t>
            </a:r>
            <a:endParaRPr lang="en-US" altLang="zh-CN" sz="2400" dirty="0"/>
          </a:p>
          <a:p>
            <a:r>
              <a:rPr lang="en-US" altLang="zh-CN" sz="2400" dirty="0"/>
              <a:t>9</a:t>
            </a:r>
            <a:r>
              <a:rPr lang="zh-CN" altLang="en-US" sz="2400" dirty="0"/>
              <a:t>、被</a:t>
            </a:r>
            <a:r>
              <a:rPr lang="en-US" altLang="zh-CN" sz="2400" dirty="0"/>
              <a:t>~~</a:t>
            </a:r>
            <a:r>
              <a:rPr lang="zh-CN" altLang="en-US" sz="2400" dirty="0"/>
              <a:t>淘汰</a:t>
            </a:r>
            <a:endParaRPr lang="en-US" altLang="zh-CN" sz="2400" dirty="0"/>
          </a:p>
          <a:p>
            <a:r>
              <a:rPr lang="en-US" altLang="zh-CN" sz="2400" dirty="0"/>
              <a:t>10</a:t>
            </a:r>
            <a:r>
              <a:rPr lang="zh-CN" altLang="en-US" sz="2400" dirty="0"/>
              <a:t>、补救：弥补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74086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作业</a:t>
            </a:r>
            <a:r>
              <a:rPr lang="en-US" altLang="zh-CN" dirty="0"/>
              <a:t>2</a:t>
            </a:r>
            <a:r>
              <a:rPr lang="zh-CN" altLang="en-US" dirty="0"/>
              <a:t>：模仿造句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找出第二段标志时间的词或词组：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2800" dirty="0"/>
              <a:t>以前</a:t>
            </a:r>
            <a:r>
              <a:rPr lang="en-US" altLang="zh-CN" sz="2800" dirty="0"/>
              <a:t>~~</a:t>
            </a:r>
            <a:r>
              <a:rPr lang="zh-CN" altLang="en-US" sz="2800" dirty="0"/>
              <a:t>。从今以后，</a:t>
            </a:r>
            <a:r>
              <a:rPr lang="en-US" altLang="zh-CN" sz="2800" dirty="0"/>
              <a:t>~~~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趁</a:t>
            </a:r>
            <a:r>
              <a:rPr lang="en-US" altLang="zh-CN" sz="2800" dirty="0"/>
              <a:t>~~</a:t>
            </a:r>
            <a:r>
              <a:rPr lang="zh-CN" altLang="en-US" sz="2800" dirty="0"/>
              <a:t>的时候，</a:t>
            </a:r>
            <a:r>
              <a:rPr lang="en-US" altLang="zh-CN" sz="2800" dirty="0"/>
              <a:t>~~~</a:t>
            </a:r>
            <a:r>
              <a:rPr lang="zh-CN" altLang="en-US" sz="2800" dirty="0"/>
              <a:t>。等到</a:t>
            </a:r>
            <a:r>
              <a:rPr lang="en-US" altLang="zh-CN" sz="2800" dirty="0"/>
              <a:t>~~</a:t>
            </a:r>
            <a:r>
              <a:rPr lang="zh-CN" altLang="en-US" sz="2800" dirty="0"/>
              <a:t>时，</a:t>
            </a:r>
            <a:r>
              <a:rPr lang="en-US" altLang="zh-CN" sz="2800" dirty="0"/>
              <a:t>~~~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/>
              <a:t>~~</a:t>
            </a:r>
            <a:r>
              <a:rPr lang="zh-CN" altLang="en-US" sz="2800" dirty="0"/>
              <a:t>之后</a:t>
            </a:r>
            <a:r>
              <a:rPr lang="en-US" altLang="zh-CN" sz="2800" dirty="0"/>
              <a:t>~~~</a:t>
            </a:r>
            <a:r>
              <a:rPr lang="zh-CN" altLang="en-US" sz="2800" dirty="0"/>
              <a:t>。到那时再</a:t>
            </a:r>
            <a:r>
              <a:rPr lang="en-US" altLang="zh-CN" sz="2800" dirty="0"/>
              <a:t>~~</a:t>
            </a:r>
            <a:r>
              <a:rPr lang="zh-CN" altLang="en-US" sz="2800" dirty="0"/>
              <a:t>，</a:t>
            </a:r>
            <a:r>
              <a:rPr lang="en-US" altLang="zh-CN" sz="2800" dirty="0"/>
              <a:t>~~~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1496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11</a:t>
            </a:r>
            <a:r>
              <a:rPr lang="zh-CN" altLang="en-US" sz="2800" dirty="0"/>
              <a:t>、“出去做事”在这里指的是什么？</a:t>
            </a:r>
            <a:endParaRPr lang="en-US" altLang="zh-CN" sz="2800" dirty="0"/>
          </a:p>
          <a:p>
            <a:r>
              <a:rPr lang="en-US" altLang="zh-CN" sz="2800" dirty="0"/>
              <a:t>12</a:t>
            </a:r>
            <a:r>
              <a:rPr lang="zh-CN" altLang="en-US" sz="2800" dirty="0"/>
              <a:t>、</a:t>
            </a:r>
            <a:r>
              <a:rPr lang="zh-CN" altLang="en-US" sz="2800" dirty="0">
                <a:highlight>
                  <a:srgbClr val="FFFF00"/>
                </a:highlight>
              </a:rPr>
              <a:t>工夫</a:t>
            </a:r>
            <a:r>
              <a:rPr lang="zh-CN" altLang="en-US" sz="2800" dirty="0"/>
              <a:t>：</a:t>
            </a:r>
            <a:r>
              <a:rPr lang="zh-CN" altLang="en-US" sz="2800" dirty="0">
                <a:highlight>
                  <a:srgbClr val="FFFF00"/>
                </a:highlight>
              </a:rPr>
              <a:t>时间</a:t>
            </a:r>
            <a:r>
              <a:rPr lang="zh-CN" altLang="en-US" sz="2800" dirty="0"/>
              <a:t>。没工夫听这样无聊的故事。</a:t>
            </a:r>
            <a:endParaRPr lang="en-US" altLang="zh-CN" sz="2800" dirty="0"/>
          </a:p>
          <a:p>
            <a:r>
              <a:rPr lang="en-US" altLang="zh-CN" sz="2800" dirty="0"/>
              <a:t>        </a:t>
            </a:r>
            <a:r>
              <a:rPr lang="zh-CN" altLang="en-US" sz="2800" dirty="0">
                <a:highlight>
                  <a:srgbClr val="00FF00"/>
                </a:highlight>
              </a:rPr>
              <a:t>功夫</a:t>
            </a:r>
            <a:r>
              <a:rPr lang="zh-CN" altLang="en-US" sz="2800" dirty="0"/>
              <a:t>：</a:t>
            </a:r>
            <a:r>
              <a:rPr lang="zh-CN" altLang="en-US" sz="2800" dirty="0">
                <a:highlight>
                  <a:srgbClr val="00FF00"/>
                </a:highlight>
              </a:rPr>
              <a:t>本领、造诣。耗费的时间精力。</a:t>
            </a:r>
            <a:endParaRPr lang="en-US" altLang="zh-CN" sz="2800" dirty="0">
              <a:highlight>
                <a:srgbClr val="00FF00"/>
              </a:highlight>
            </a:endParaRPr>
          </a:p>
          <a:p>
            <a:r>
              <a:rPr lang="en-US" altLang="zh-CN" sz="2800" dirty="0"/>
              <a:t>                   </a:t>
            </a:r>
            <a:r>
              <a:rPr lang="zh-CN" altLang="en-US" sz="2800" dirty="0"/>
              <a:t>中国传统武术</a:t>
            </a:r>
            <a:endParaRPr lang="en-US" altLang="zh-CN" sz="2800" dirty="0"/>
          </a:p>
          <a:p>
            <a:r>
              <a:rPr lang="en-US" altLang="zh-CN" sz="2800" dirty="0"/>
              <a:t>                    </a:t>
            </a:r>
            <a:r>
              <a:rPr lang="zh-CN" altLang="en-US" sz="2800" dirty="0"/>
              <a:t>中国功夫、练功夫、用一番功夫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5324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13</a:t>
            </a:r>
            <a:r>
              <a:rPr lang="zh-CN" altLang="en-US" sz="2800" dirty="0"/>
              <a:t>、凡是</a:t>
            </a:r>
            <a:r>
              <a:rPr lang="en-US" altLang="zh-CN" sz="2800" dirty="0"/>
              <a:t>~~~</a:t>
            </a:r>
            <a:r>
              <a:rPr lang="zh-CN" altLang="en-US" sz="2800" dirty="0"/>
              <a:t>，也</a:t>
            </a:r>
            <a:r>
              <a:rPr lang="en-US" altLang="zh-CN" sz="2800" dirty="0"/>
              <a:t>/</a:t>
            </a:r>
            <a:r>
              <a:rPr lang="zh-CN" altLang="en-US" sz="2800" dirty="0"/>
              <a:t>都</a:t>
            </a:r>
            <a:r>
              <a:rPr lang="en-US" altLang="zh-CN" sz="2800" dirty="0"/>
              <a:t>~~</a:t>
            </a:r>
          </a:p>
          <a:p>
            <a:r>
              <a:rPr lang="en-US" altLang="zh-CN" sz="2800" dirty="0"/>
              <a:t>14</a:t>
            </a:r>
            <a:r>
              <a:rPr lang="zh-CN" altLang="en-US" sz="2800" dirty="0"/>
              <a:t>、</a:t>
            </a:r>
            <a:r>
              <a:rPr lang="zh-CN" altLang="en-US" sz="2800" b="1" dirty="0"/>
              <a:t>“去”和“来”</a:t>
            </a:r>
            <a:endParaRPr lang="en-US" altLang="zh-CN" sz="2800" b="1" dirty="0"/>
          </a:p>
          <a:p>
            <a:r>
              <a:rPr lang="en-US" altLang="zh-CN" sz="2800" dirty="0"/>
              <a:t>        </a:t>
            </a:r>
            <a:r>
              <a:rPr lang="zh-CN" altLang="en-US" sz="2800" dirty="0"/>
              <a:t>节衣缩食去买书</a:t>
            </a:r>
            <a:endParaRPr lang="en-US" altLang="zh-CN" sz="2800" dirty="0"/>
          </a:p>
          <a:p>
            <a:r>
              <a:rPr lang="zh-CN" altLang="en-US" sz="2800" dirty="0"/>
              <a:t>         想出法子来置备仪器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练习：</a:t>
            </a:r>
            <a:r>
              <a:rPr lang="en-US" altLang="zh-CN" sz="2800" dirty="0"/>
              <a:t>P9</a:t>
            </a:r>
            <a:r>
              <a:rPr lang="zh-CN" altLang="en-US" sz="2800" dirty="0"/>
              <a:t>，综合练习二</a:t>
            </a:r>
          </a:p>
        </p:txBody>
      </p:sp>
    </p:spTree>
    <p:extLst>
      <p:ext uri="{BB962C8B-B14F-4D97-AF65-F5344CB8AC3E}">
        <p14:creationId xmlns:p14="http://schemas.microsoft.com/office/powerpoint/2010/main" val="2879716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15</a:t>
            </a:r>
            <a:r>
              <a:rPr lang="zh-CN" altLang="en-US" sz="2800" dirty="0"/>
              <a:t>、至于：达到了某个程度。</a:t>
            </a:r>
            <a:endParaRPr lang="en-US" altLang="zh-CN" sz="2800" dirty="0"/>
          </a:p>
          <a:p>
            <a:r>
              <a:rPr lang="en-US" altLang="zh-CN" sz="2800" dirty="0"/>
              <a:t>                   </a:t>
            </a:r>
            <a:r>
              <a:rPr lang="zh-CN" altLang="en-US" sz="2800" dirty="0"/>
              <a:t>他就是感冒了，不至于住院吧？</a:t>
            </a:r>
            <a:endParaRPr lang="en-US" altLang="zh-CN" sz="2800" dirty="0"/>
          </a:p>
          <a:p>
            <a:r>
              <a:rPr lang="en-US" altLang="zh-CN" sz="2800" dirty="0"/>
              <a:t>                   </a:t>
            </a:r>
            <a:r>
              <a:rPr lang="zh-CN" altLang="en-US" sz="2800" dirty="0"/>
              <a:t>另外提起一件事。</a:t>
            </a:r>
            <a:endParaRPr lang="en-US" altLang="zh-CN" sz="2800" dirty="0"/>
          </a:p>
          <a:p>
            <a:r>
              <a:rPr lang="en-US" altLang="zh-CN" sz="2800" dirty="0"/>
              <a:t>                    </a:t>
            </a:r>
            <a:r>
              <a:rPr lang="zh-CN" altLang="en-US" sz="2800" dirty="0"/>
              <a:t>我尽了最大努力，至于成就好坏就不管啦！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1508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16</a:t>
            </a:r>
            <a:r>
              <a:rPr lang="zh-CN" altLang="en-US" dirty="0"/>
              <a:t>、诸位</a:t>
            </a:r>
            <a:endParaRPr lang="en-US" altLang="zh-CN" dirty="0"/>
          </a:p>
          <a:p>
            <a:r>
              <a:rPr lang="en-US" altLang="zh-CN" dirty="0"/>
              <a:t>17</a:t>
            </a:r>
            <a:r>
              <a:rPr lang="zh-CN" altLang="en-US" dirty="0"/>
              <a:t>、麻将：打一圈麻将</a:t>
            </a:r>
            <a:endParaRPr lang="en-US" altLang="zh-CN" dirty="0"/>
          </a:p>
          <a:p>
            <a:r>
              <a:rPr lang="en-US" altLang="zh-CN" dirty="0"/>
              <a:t>18</a:t>
            </a:r>
            <a:r>
              <a:rPr lang="zh-CN" altLang="en-US" dirty="0"/>
              <a:t>、费</a:t>
            </a:r>
            <a:r>
              <a:rPr lang="en-US" altLang="zh-CN" dirty="0"/>
              <a:t>~~</a:t>
            </a:r>
            <a:r>
              <a:rPr lang="zh-CN" altLang="en-US" dirty="0"/>
              <a:t>的工夫</a:t>
            </a:r>
            <a:endParaRPr lang="en-US" altLang="zh-CN" dirty="0"/>
          </a:p>
          <a:p>
            <a:r>
              <a:rPr lang="zh-CN" altLang="en-US" dirty="0"/>
              <a:t>       费</a:t>
            </a:r>
            <a:r>
              <a:rPr lang="en-US" altLang="zh-CN" dirty="0"/>
              <a:t>~~</a:t>
            </a:r>
            <a:r>
              <a:rPr lang="zh-CN" altLang="en-US" dirty="0"/>
              <a:t>的光阴</a:t>
            </a:r>
            <a:endParaRPr lang="en-US" altLang="zh-CN" dirty="0"/>
          </a:p>
          <a:p>
            <a:r>
              <a:rPr lang="en-US" altLang="zh-CN" dirty="0"/>
              <a:t>19</a:t>
            </a:r>
            <a:r>
              <a:rPr lang="zh-CN" altLang="en-US" dirty="0"/>
              <a:t>、靠：全靠、全凭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397" y="2033942"/>
            <a:ext cx="4395788" cy="3139848"/>
          </a:xfrm>
        </p:spPr>
      </p:pic>
    </p:spTree>
    <p:extLst>
      <p:ext uri="{BB962C8B-B14F-4D97-AF65-F5344CB8AC3E}">
        <p14:creationId xmlns:p14="http://schemas.microsoft.com/office/powerpoint/2010/main" val="375445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DDE8008-E482-4685-AB61-0E307E47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第二，荷塘雨课堂</a:t>
            </a:r>
            <a:r>
              <a:rPr lang="en-US" altLang="zh-CN" dirty="0"/>
              <a:t>+</a:t>
            </a:r>
            <a:r>
              <a:rPr lang="zh-CN" altLang="en-US" dirty="0"/>
              <a:t>腾讯会议，并和手机绑定。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F4527E3-CF08-4D2B-9F3A-867F2107A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127" y="1500326"/>
            <a:ext cx="5040768" cy="293850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“荷塘雨课堂”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https://pro.yuketang.cn</a:t>
            </a:r>
            <a:endParaRPr lang="en-US" altLang="zh-CN" dirty="0"/>
          </a:p>
          <a:p>
            <a:r>
              <a:rPr lang="zh-CN" altLang="en-US" dirty="0"/>
              <a:t>我们在这里语音</a:t>
            </a:r>
            <a:r>
              <a:rPr lang="zh-CN" altLang="en-US" dirty="0">
                <a:highlight>
                  <a:srgbClr val="FFFF00"/>
                </a:highlight>
              </a:rPr>
              <a:t>直播上</a:t>
            </a:r>
            <a:r>
              <a:rPr lang="zh-CN" altLang="en-US" dirty="0"/>
              <a:t>课，讲解</a:t>
            </a:r>
            <a:r>
              <a:rPr lang="en-US" altLang="zh-CN" dirty="0"/>
              <a:t>PPT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同学们在这里签到，收看收听讲课，做课堂小练习；</a:t>
            </a:r>
            <a:endParaRPr lang="en-US" altLang="zh-CN" dirty="0"/>
          </a:p>
          <a:p>
            <a:r>
              <a:rPr lang="zh-CN" altLang="en-US" dirty="0"/>
              <a:t>还可以</a:t>
            </a:r>
            <a:r>
              <a:rPr lang="zh-CN" altLang="en-US" dirty="0">
                <a:highlight>
                  <a:srgbClr val="FFFF00"/>
                </a:highlight>
              </a:rPr>
              <a:t>回看</a:t>
            </a:r>
            <a:r>
              <a:rPr lang="zh-CN" altLang="en-US" dirty="0"/>
              <a:t>课堂，复习课件。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766E8E13-E986-4B6F-A44B-657414FC74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72020" y="4314548"/>
            <a:ext cx="2864976" cy="2543452"/>
          </a:xfrm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704B1696-E269-423B-BA6D-C0198F8D3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2041863"/>
            <a:ext cx="4953001" cy="200635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“腾讯会议”：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https://meeting.tencent.com/download-center.html?from=3</a:t>
            </a:r>
            <a:endParaRPr lang="en-US" altLang="zh-CN" dirty="0"/>
          </a:p>
          <a:p>
            <a:r>
              <a:rPr lang="zh-CN" altLang="en-US" dirty="0"/>
              <a:t>我们在这里课堂交流，提问回答，即时互动；</a:t>
            </a:r>
            <a:endParaRPr lang="en-US" altLang="zh-CN" dirty="0"/>
          </a:p>
          <a:p>
            <a:r>
              <a:rPr lang="zh-CN" altLang="en-US" dirty="0"/>
              <a:t>有聊天功能，老师会在下课后翻看。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BB852E8A-41E2-4FAA-9E27-FE39E953E3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7305675" y="4397375"/>
            <a:ext cx="3143250" cy="2095500"/>
          </a:xfrm>
        </p:spPr>
      </p:pic>
    </p:spTree>
    <p:extLst>
      <p:ext uri="{BB962C8B-B14F-4D97-AF65-F5344CB8AC3E}">
        <p14:creationId xmlns:p14="http://schemas.microsoft.com/office/powerpoint/2010/main" val="10474697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第七、八段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20</a:t>
            </a:r>
            <a:r>
              <a:rPr lang="zh-CN" altLang="en-US" sz="2800" dirty="0"/>
              <a:t>、铸造成器</a:t>
            </a:r>
            <a:endParaRPr lang="en-US" altLang="zh-CN" sz="2800" dirty="0"/>
          </a:p>
          <a:p>
            <a:r>
              <a:rPr lang="en-US" altLang="zh-CN" sz="2800" dirty="0"/>
              <a:t>21</a:t>
            </a:r>
            <a:r>
              <a:rPr lang="zh-CN" altLang="en-US" sz="2800" dirty="0"/>
              <a:t>、筑器</a:t>
            </a:r>
            <a:endParaRPr lang="en-US" altLang="zh-CN" sz="2800" dirty="0"/>
          </a:p>
          <a:p>
            <a:r>
              <a:rPr lang="en-US" altLang="zh-CN" sz="2800" dirty="0"/>
              <a:t>22</a:t>
            </a:r>
            <a:r>
              <a:rPr lang="zh-CN" altLang="en-US" sz="2800" dirty="0"/>
              <a:t>、眼睁睁</a:t>
            </a:r>
            <a:endParaRPr lang="en-US" altLang="zh-CN" sz="2800" dirty="0"/>
          </a:p>
          <a:p>
            <a:r>
              <a:rPr lang="zh-CN" altLang="en-US" sz="2800" dirty="0"/>
              <a:t>        眼巴巴</a:t>
            </a:r>
            <a:endParaRPr lang="en-US" altLang="zh-CN" sz="2800" dirty="0"/>
          </a:p>
          <a:p>
            <a:r>
              <a:rPr lang="en-US" altLang="zh-CN" sz="2800" dirty="0"/>
              <a:t>       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2131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103313" y="1459345"/>
            <a:ext cx="3033682" cy="479699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P6</a:t>
            </a:r>
            <a:r>
              <a:rPr lang="zh-CN" altLang="en-US" sz="2800" dirty="0"/>
              <a:t>词语练习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（这一部分以后是课前预习作业，做在书上，课堂抽查）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5015883" y="452718"/>
            <a:ext cx="6960094" cy="6405282"/>
          </a:xfrm>
        </p:spPr>
        <p:txBody>
          <a:bodyPr>
            <a:normAutofit/>
          </a:bodyPr>
          <a:lstStyle/>
          <a:p>
            <a:r>
              <a:rPr lang="en-US" altLang="zh-CN" sz="2600" dirty="0"/>
              <a:t>P8</a:t>
            </a:r>
            <a:r>
              <a:rPr lang="zh-CN" altLang="en-US" sz="2600" dirty="0"/>
              <a:t>页，“语言点练习”一、二</a:t>
            </a:r>
            <a:endParaRPr lang="en-US" altLang="zh-CN" sz="2600" dirty="0"/>
          </a:p>
          <a:p>
            <a:endParaRPr lang="en-US" altLang="zh-CN" sz="2600" dirty="0"/>
          </a:p>
          <a:p>
            <a:r>
              <a:rPr lang="en-US" altLang="zh-CN" sz="2600" dirty="0"/>
              <a:t>P9 </a:t>
            </a:r>
            <a:r>
              <a:rPr lang="zh-CN" altLang="en-US" sz="2600" dirty="0"/>
              <a:t>模仿造句：</a:t>
            </a:r>
            <a:endParaRPr lang="en-US" altLang="zh-CN" sz="2600" dirty="0"/>
          </a:p>
          <a:p>
            <a:r>
              <a:rPr lang="zh-CN" altLang="en-US" sz="2600" dirty="0"/>
              <a:t>第二段标志时间的词或词组：</a:t>
            </a:r>
            <a:endParaRPr lang="en-US" altLang="zh-CN" sz="2600" dirty="0"/>
          </a:p>
          <a:p>
            <a:r>
              <a:rPr lang="zh-CN" altLang="en-US" sz="2600" dirty="0"/>
              <a:t>以前</a:t>
            </a:r>
            <a:r>
              <a:rPr lang="en-US" altLang="zh-CN" sz="2600" dirty="0"/>
              <a:t>~~</a:t>
            </a:r>
            <a:r>
              <a:rPr lang="zh-CN" altLang="en-US" sz="2600" dirty="0"/>
              <a:t>。从今以后，</a:t>
            </a:r>
            <a:r>
              <a:rPr lang="en-US" altLang="zh-CN" sz="2600" dirty="0"/>
              <a:t>~~~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r>
              <a:rPr lang="zh-CN" altLang="en-US" sz="2600" dirty="0"/>
              <a:t>趁</a:t>
            </a:r>
            <a:r>
              <a:rPr lang="en-US" altLang="zh-CN" sz="2600" dirty="0"/>
              <a:t>~~</a:t>
            </a:r>
            <a:r>
              <a:rPr lang="zh-CN" altLang="en-US" sz="2600" dirty="0"/>
              <a:t>的时候，</a:t>
            </a:r>
            <a:r>
              <a:rPr lang="en-US" altLang="zh-CN" sz="2600" dirty="0"/>
              <a:t>~~~</a:t>
            </a:r>
            <a:r>
              <a:rPr lang="zh-CN" altLang="en-US" sz="2600" dirty="0"/>
              <a:t>。等到</a:t>
            </a:r>
            <a:r>
              <a:rPr lang="en-US" altLang="zh-CN" sz="2600" dirty="0"/>
              <a:t>~~</a:t>
            </a:r>
            <a:r>
              <a:rPr lang="zh-CN" altLang="en-US" sz="2600" dirty="0"/>
              <a:t>时，</a:t>
            </a:r>
            <a:r>
              <a:rPr lang="en-US" altLang="zh-CN" sz="2600" dirty="0"/>
              <a:t>~~~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r>
              <a:rPr lang="en-US" altLang="zh-CN" sz="2600" dirty="0"/>
              <a:t>~~</a:t>
            </a:r>
            <a:r>
              <a:rPr lang="zh-CN" altLang="en-US" sz="2600" dirty="0"/>
              <a:t>之后</a:t>
            </a:r>
            <a:r>
              <a:rPr lang="en-US" altLang="zh-CN" sz="2600" dirty="0"/>
              <a:t>~~~</a:t>
            </a:r>
            <a:r>
              <a:rPr lang="zh-CN" altLang="en-US" sz="2600" dirty="0"/>
              <a:t>。到那时再</a:t>
            </a:r>
            <a:r>
              <a:rPr lang="en-US" altLang="zh-CN" sz="2600" dirty="0"/>
              <a:t>~~</a:t>
            </a:r>
            <a:r>
              <a:rPr lang="zh-CN" altLang="en-US" sz="2600" dirty="0"/>
              <a:t>，</a:t>
            </a:r>
            <a:r>
              <a:rPr lang="en-US" altLang="zh-CN" sz="2600" dirty="0"/>
              <a:t>~~~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endParaRPr lang="en-US" altLang="zh-CN" sz="2600" dirty="0"/>
          </a:p>
          <a:p>
            <a:r>
              <a:rPr lang="zh-CN" altLang="en-US" sz="2600" dirty="0"/>
              <a:t>要求：手写，或</a:t>
            </a:r>
            <a:r>
              <a:rPr lang="en-US" altLang="zh-CN" sz="2600" dirty="0"/>
              <a:t>word</a:t>
            </a:r>
            <a:r>
              <a:rPr lang="zh-CN" altLang="en-US" sz="2600" dirty="0"/>
              <a:t>文档，荷塘雨课堂或网络学堂提交。</a:t>
            </a:r>
            <a:endParaRPr lang="en-US" altLang="zh-CN" sz="2600" dirty="0"/>
          </a:p>
          <a:p>
            <a:r>
              <a:rPr lang="en-US" altLang="zh-CN" sz="2600" dirty="0"/>
              <a:t>            </a:t>
            </a:r>
            <a:r>
              <a:rPr lang="zh-CN" altLang="en-US" sz="2600" dirty="0"/>
              <a:t>以后，这是每课固定的书面作业之一</a:t>
            </a:r>
            <a:endParaRPr lang="en-US" altLang="zh-CN" sz="2600" dirty="0"/>
          </a:p>
          <a:p>
            <a:r>
              <a:rPr lang="en-US" altLang="zh-CN" sz="2600" dirty="0"/>
              <a:t>             </a:t>
            </a:r>
            <a:r>
              <a:rPr lang="zh-CN" altLang="en-US" sz="2600" dirty="0"/>
              <a:t>下周交</a:t>
            </a:r>
            <a:endParaRPr lang="en-US" altLang="zh-CN" sz="26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2298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作文：二选一，四百字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597891"/>
            <a:ext cx="8946541" cy="4959927"/>
          </a:xfrm>
        </p:spPr>
        <p:txBody>
          <a:bodyPr>
            <a:normAutofit/>
          </a:bodyPr>
          <a:lstStyle/>
          <a:p>
            <a:r>
              <a:rPr lang="zh-CN" altLang="en-US" sz="2600" dirty="0"/>
              <a:t>题目：</a:t>
            </a:r>
            <a:endParaRPr lang="en-US" altLang="zh-CN" sz="2600" dirty="0"/>
          </a:p>
          <a:p>
            <a:r>
              <a:rPr lang="en-US" altLang="zh-CN" sz="2600" dirty="0"/>
              <a:t>       </a:t>
            </a:r>
            <a:r>
              <a:rPr lang="en-US" altLang="zh-CN" sz="2600" b="1" dirty="0"/>
              <a:t>1</a:t>
            </a:r>
            <a:r>
              <a:rPr lang="zh-CN" altLang="en-US" sz="2600" b="1" dirty="0"/>
              <a:t>、</a:t>
            </a:r>
            <a:r>
              <a:rPr lang="zh-CN" altLang="en-US" sz="3200" b="1" dirty="0"/>
              <a:t>在高中毕业典礼上的讲话</a:t>
            </a:r>
            <a:endParaRPr lang="en-US" altLang="zh-CN" sz="3200" b="1" dirty="0"/>
          </a:p>
          <a:p>
            <a:r>
              <a:rPr lang="en-US" altLang="zh-CN" sz="3200" b="1" dirty="0"/>
              <a:t>     2</a:t>
            </a:r>
            <a:r>
              <a:rPr lang="zh-CN" altLang="en-US" sz="3200" b="1" dirty="0"/>
              <a:t>、在清华大学开学典礼上的讲话</a:t>
            </a:r>
            <a:endParaRPr lang="en-US" altLang="zh-CN" sz="3200" b="1" dirty="0"/>
          </a:p>
          <a:p>
            <a:endParaRPr lang="en-US" altLang="zh-CN" dirty="0"/>
          </a:p>
          <a:p>
            <a:r>
              <a:rPr lang="zh-CN" altLang="en-US" sz="2400" b="1" dirty="0"/>
              <a:t>要求：结构完整</a:t>
            </a:r>
            <a:endParaRPr lang="en-US" altLang="zh-CN" sz="2400" b="1" dirty="0"/>
          </a:p>
          <a:p>
            <a:r>
              <a:rPr lang="en-US" altLang="zh-CN" sz="2400" b="1" dirty="0"/>
              <a:t>           </a:t>
            </a:r>
            <a:r>
              <a:rPr lang="zh-CN" altLang="en-US" sz="2400" b="1" dirty="0"/>
              <a:t>语言规范符合身份和场合</a:t>
            </a:r>
            <a:endParaRPr lang="en-US" altLang="zh-CN" sz="2400" b="1" dirty="0"/>
          </a:p>
          <a:p>
            <a:r>
              <a:rPr lang="en-US" altLang="zh-CN" sz="2400" b="1" dirty="0"/>
              <a:t>            </a:t>
            </a:r>
            <a:r>
              <a:rPr lang="zh-CN" altLang="en-US" sz="2400" b="1" dirty="0"/>
              <a:t>使用本课学过的四个语言点</a:t>
            </a:r>
            <a:endParaRPr lang="en-US" altLang="zh-CN" sz="2400" b="1" dirty="0"/>
          </a:p>
          <a:p>
            <a:r>
              <a:rPr lang="en-US" altLang="zh-CN" sz="2400" b="1" dirty="0"/>
              <a:t>            </a:t>
            </a:r>
            <a:r>
              <a:rPr lang="zh-CN" altLang="en-US" sz="2400" b="1" dirty="0"/>
              <a:t>使用时间标识词语</a:t>
            </a:r>
            <a:endParaRPr lang="en-US" altLang="zh-CN" sz="2400" b="1" dirty="0"/>
          </a:p>
          <a:p>
            <a:r>
              <a:rPr lang="en-US" altLang="zh-CN" sz="2400" b="1" dirty="0"/>
              <a:t>            </a:t>
            </a:r>
            <a:r>
              <a:rPr lang="zh-CN" altLang="en-US" sz="2400" b="1" dirty="0"/>
              <a:t>用“来”和“去”连接两个动词结构</a:t>
            </a:r>
            <a:endParaRPr lang="en-US" altLang="zh-CN" sz="2400" b="1" dirty="0"/>
          </a:p>
          <a:p>
            <a:r>
              <a:rPr lang="en-US" altLang="zh-CN" sz="2400" b="1" dirty="0"/>
              <a:t>           </a:t>
            </a:r>
            <a:r>
              <a:rPr lang="zh-CN" altLang="en-US" sz="2400" b="1" dirty="0"/>
              <a:t>下下周交</a:t>
            </a:r>
            <a:endParaRPr lang="en-US" altLang="zh-CN" sz="24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2155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第二次课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检查作业：</a:t>
            </a:r>
            <a:endParaRPr lang="en-US" altLang="zh-CN" sz="2800" dirty="0"/>
          </a:p>
          <a:p>
            <a:r>
              <a:rPr lang="en-US" altLang="zh-CN" sz="2800" dirty="0"/>
              <a:t>P6</a:t>
            </a:r>
            <a:r>
              <a:rPr lang="zh-CN" altLang="en-US" sz="2800" dirty="0"/>
              <a:t>，词语练习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听写</a:t>
            </a:r>
          </a:p>
        </p:txBody>
      </p:sp>
    </p:spTree>
    <p:extLst>
      <p:ext uri="{BB962C8B-B14F-4D97-AF65-F5344CB8AC3E}">
        <p14:creationId xmlns:p14="http://schemas.microsoft.com/office/powerpoint/2010/main" val="13912029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语言点复习：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31636"/>
            <a:ext cx="8946541" cy="4816763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不得已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依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为</a:t>
            </a:r>
            <a:r>
              <a:rPr lang="en-US" altLang="zh-CN" sz="2800" dirty="0"/>
              <a:t>~~</a:t>
            </a:r>
            <a:r>
              <a:rPr lang="zh-CN" altLang="en-US" sz="2800" dirty="0"/>
              <a:t>计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自然</a:t>
            </a:r>
          </a:p>
        </p:txBody>
      </p:sp>
    </p:spTree>
    <p:extLst>
      <p:ext uri="{BB962C8B-B14F-4D97-AF65-F5344CB8AC3E}">
        <p14:creationId xmlns:p14="http://schemas.microsoft.com/office/powerpoint/2010/main" val="24083854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继续串讲课文 第二段</a:t>
            </a:r>
            <a:r>
              <a:rPr lang="en-US" altLang="zh-CN" dirty="0"/>
              <a:t>~</a:t>
            </a:r>
            <a:r>
              <a:rPr lang="zh-CN" altLang="en-US" dirty="0"/>
              <a:t>第八段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见 前</a:t>
            </a:r>
            <a:r>
              <a:rPr lang="en-US" altLang="zh-CN" dirty="0"/>
              <a:t>ppt23-29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5159495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课堂写作练习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P10</a:t>
            </a:r>
            <a:r>
              <a:rPr lang="zh-CN" altLang="en-US" sz="2400" dirty="0"/>
              <a:t>，四</a:t>
            </a:r>
          </a:p>
        </p:txBody>
      </p:sp>
    </p:spTree>
    <p:extLst>
      <p:ext uri="{BB962C8B-B14F-4D97-AF65-F5344CB8AC3E}">
        <p14:creationId xmlns:p14="http://schemas.microsoft.com/office/powerpoint/2010/main" val="14736043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275" y="14924"/>
            <a:ext cx="9404723" cy="803427"/>
          </a:xfrm>
        </p:spPr>
        <p:txBody>
          <a:bodyPr/>
          <a:lstStyle/>
          <a:p>
            <a:r>
              <a:rPr lang="zh-CN" altLang="en-US" dirty="0"/>
              <a:t>小结：第一课</a:t>
            </a:r>
          </a:p>
        </p:txBody>
      </p:sp>
      <p:sp>
        <p:nvSpPr>
          <p:cNvPr id="4" name="内容占位符 3"/>
          <p:cNvSpPr>
            <a:spLocks noGrp="1"/>
          </p:cNvSpPr>
          <p:nvPr>
            <p:ph type="body" idx="1"/>
          </p:nvPr>
        </p:nvSpPr>
        <p:spPr>
          <a:xfrm>
            <a:off x="688302" y="768193"/>
            <a:ext cx="2933702" cy="635734"/>
          </a:xfrm>
        </p:spPr>
        <p:txBody>
          <a:bodyPr>
            <a:normAutofit fontScale="32500" lnSpcReduction="20000"/>
          </a:bodyPr>
          <a:lstStyle/>
          <a:p>
            <a:endParaRPr lang="en-US" altLang="zh-CN" sz="2000" dirty="0"/>
          </a:p>
          <a:p>
            <a:r>
              <a:rPr lang="zh-CN" altLang="en-US" sz="7400" dirty="0"/>
              <a:t>生词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half" idx="15"/>
          </p:nvPr>
        </p:nvSpPr>
        <p:spPr>
          <a:xfrm>
            <a:off x="652463" y="1498758"/>
            <a:ext cx="2927350" cy="4757580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赠言</a:t>
            </a:r>
            <a:endParaRPr lang="en-US" altLang="zh-CN" sz="2400" dirty="0"/>
          </a:p>
          <a:p>
            <a:r>
              <a:rPr lang="zh-CN" altLang="en-US" sz="2400" dirty="0"/>
              <a:t>光阴</a:t>
            </a:r>
            <a:endParaRPr lang="en-US" altLang="zh-CN" sz="2400" dirty="0"/>
          </a:p>
          <a:p>
            <a:r>
              <a:rPr lang="zh-CN" altLang="en-US" sz="2400" dirty="0"/>
              <a:t>抛弃</a:t>
            </a:r>
            <a:endParaRPr lang="en-US" altLang="zh-CN" sz="2400" dirty="0"/>
          </a:p>
          <a:p>
            <a:r>
              <a:rPr lang="zh-CN" altLang="en-US" sz="2400" dirty="0"/>
              <a:t>衰退</a:t>
            </a:r>
            <a:endParaRPr lang="en-US" altLang="zh-CN" sz="2400" dirty="0"/>
          </a:p>
          <a:p>
            <a:r>
              <a:rPr lang="zh-CN" altLang="en-US" sz="2400" dirty="0"/>
              <a:t>辜负</a:t>
            </a:r>
            <a:endParaRPr lang="en-US" altLang="zh-CN" sz="2400" dirty="0"/>
          </a:p>
          <a:p>
            <a:r>
              <a:rPr lang="zh-CN" altLang="en-US" sz="2400" dirty="0"/>
              <a:t>后进</a:t>
            </a:r>
            <a:endParaRPr lang="en-US" altLang="zh-CN" sz="2400" dirty="0"/>
          </a:p>
          <a:p>
            <a:r>
              <a:rPr lang="zh-CN" altLang="en-US" sz="2400" dirty="0"/>
              <a:t>淘汰</a:t>
            </a:r>
            <a:endParaRPr lang="en-US" altLang="zh-CN" sz="2400" dirty="0"/>
          </a:p>
          <a:p>
            <a:r>
              <a:rPr lang="zh-CN" altLang="en-US" sz="2400" dirty="0"/>
              <a:t>置备</a:t>
            </a:r>
            <a:endParaRPr lang="en-US" altLang="zh-CN" sz="2400" dirty="0"/>
          </a:p>
          <a:p>
            <a:r>
              <a:rPr lang="zh-CN" altLang="en-US" sz="2400" dirty="0"/>
              <a:t>铸造</a:t>
            </a:r>
            <a:endParaRPr lang="en-US" altLang="zh-CN" sz="2400" dirty="0"/>
          </a:p>
          <a:p>
            <a:r>
              <a:rPr lang="zh-CN" altLang="en-US" sz="2400" dirty="0"/>
              <a:t>成器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3"/>
          </p:nvPr>
        </p:nvSpPr>
        <p:spPr>
          <a:xfrm>
            <a:off x="3782486" y="695331"/>
            <a:ext cx="2936241" cy="576262"/>
          </a:xfrm>
        </p:spPr>
        <p:txBody>
          <a:bodyPr/>
          <a:lstStyle/>
          <a:p>
            <a:r>
              <a:rPr lang="zh-CN" altLang="en-US" dirty="0"/>
              <a:t>成语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half" idx="16"/>
          </p:nvPr>
        </p:nvSpPr>
        <p:spPr>
          <a:xfrm>
            <a:off x="3873106" y="1498758"/>
            <a:ext cx="2946794" cy="475758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不得已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依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为</a:t>
            </a:r>
            <a:r>
              <a:rPr lang="en-US" altLang="zh-CN" sz="2400" dirty="0"/>
              <a:t>~~</a:t>
            </a:r>
            <a:r>
              <a:rPr lang="zh-CN" altLang="en-US" sz="2400" dirty="0"/>
              <a:t>计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自然</a:t>
            </a:r>
          </a:p>
          <a:p>
            <a:endParaRPr lang="zh-CN" altLang="en-US" sz="2000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7088126" y="695331"/>
            <a:ext cx="2932113" cy="576262"/>
          </a:xfrm>
        </p:spPr>
        <p:txBody>
          <a:bodyPr/>
          <a:lstStyle/>
          <a:p>
            <a:r>
              <a:rPr lang="zh-CN" altLang="en-US" dirty="0"/>
              <a:t>写作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half" idx="17"/>
          </p:nvPr>
        </p:nvSpPr>
        <p:spPr>
          <a:xfrm>
            <a:off x="7124700" y="1271593"/>
            <a:ext cx="2932113" cy="498474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、段落中标识时间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、连接两个动词小句的“来”和“去”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、演讲的写作特点</a:t>
            </a:r>
          </a:p>
        </p:txBody>
      </p:sp>
    </p:spTree>
    <p:extLst>
      <p:ext uri="{BB962C8B-B14F-4D97-AF65-F5344CB8AC3E}">
        <p14:creationId xmlns:p14="http://schemas.microsoft.com/office/powerpoint/2010/main" val="393743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8BF3362D-A9FB-4BF8-9DCE-A1C0D958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B8E5398-BD62-4804-8F31-D9D03392BF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荷塘雨课堂已经自动加入了课堂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F240F49-E4C7-4978-9AC5-C761BD8A98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腾讯会议</a:t>
            </a:r>
            <a:r>
              <a:rPr lang="en-US" altLang="zh-CN" dirty="0"/>
              <a:t>ID</a:t>
            </a:r>
            <a:r>
              <a:rPr lang="zh-CN" altLang="en-US" dirty="0"/>
              <a:t>会提前在微信群自动里发布。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在“网络学堂”可以看到这一个学期的腾讯会议号。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36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E5724CD0-507B-4F55-BD44-BD1429C8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第三，企业微信群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22BBDB6-58D9-46DF-8596-B1DB572E3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关注微信“清华大学信息服务”公众号。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如果遇到网络故障，我们就利用微信群即时交流。</a:t>
            </a:r>
          </a:p>
        </p:txBody>
      </p:sp>
    </p:spTree>
    <p:extLst>
      <p:ext uri="{BB962C8B-B14F-4D97-AF65-F5344CB8AC3E}">
        <p14:creationId xmlns:p14="http://schemas.microsoft.com/office/powerpoint/2010/main" val="362652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本课先修条件：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/>
              <a:t>1</a:t>
            </a:r>
            <a:r>
              <a:rPr lang="zh-CN" altLang="en-US" sz="4000" dirty="0"/>
              <a:t>、汉语词汇量</a:t>
            </a:r>
            <a:r>
              <a:rPr lang="en-US" altLang="zh-CN" sz="4000" dirty="0"/>
              <a:t>3000-3500</a:t>
            </a:r>
          </a:p>
          <a:p>
            <a:r>
              <a:rPr lang="en-US" altLang="zh-CN" sz="4000" dirty="0"/>
              <a:t>      </a:t>
            </a:r>
            <a:r>
              <a:rPr lang="zh-CN" altLang="zh-CN" sz="4000" dirty="0"/>
              <a:t>汉字测试识字量为</a:t>
            </a:r>
            <a:r>
              <a:rPr lang="en-US" altLang="zh-CN" sz="4000" dirty="0"/>
              <a:t>801-1000</a:t>
            </a:r>
            <a:r>
              <a:rPr lang="zh-CN" altLang="zh-CN" sz="4000" dirty="0"/>
              <a:t>；</a:t>
            </a:r>
          </a:p>
          <a:p>
            <a:r>
              <a:rPr lang="en-US" altLang="zh-CN" sz="4000" dirty="0"/>
              <a:t>2</a:t>
            </a:r>
            <a:r>
              <a:rPr lang="zh-CN" altLang="zh-CN" sz="4000" dirty="0"/>
              <a:t>、已学过</a:t>
            </a:r>
            <a:r>
              <a:rPr lang="en-US" altLang="zh-CN" sz="4000" dirty="0"/>
              <a:t>128</a:t>
            </a:r>
            <a:r>
              <a:rPr lang="zh-CN" altLang="zh-CN" sz="4000" dirty="0"/>
              <a:t>课时汉语课；</a:t>
            </a:r>
          </a:p>
          <a:p>
            <a:r>
              <a:rPr lang="en-US" altLang="zh-CN" sz="4000" dirty="0"/>
              <a:t>3</a:t>
            </a:r>
            <a:r>
              <a:rPr lang="zh-CN" altLang="zh-CN" sz="4000" dirty="0"/>
              <a:t>、</a:t>
            </a:r>
            <a:r>
              <a:rPr lang="en-US" altLang="zh-CN" sz="4000" dirty="0"/>
              <a:t>HSK4</a:t>
            </a:r>
            <a:r>
              <a:rPr lang="zh-CN" altLang="zh-CN" sz="4000" dirty="0"/>
              <a:t>级以上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33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4732" y="0"/>
            <a:ext cx="10515600" cy="1325563"/>
          </a:xfrm>
        </p:spPr>
        <p:txBody>
          <a:bodyPr/>
          <a:lstStyle/>
          <a:p>
            <a:r>
              <a:rPr lang="zh-CN" altLang="en-US" dirty="0"/>
              <a:t>本课教材：</a:t>
            </a:r>
            <a:r>
              <a:rPr lang="en-US" altLang="zh-CN" dirty="0"/>
              <a:t>《</a:t>
            </a:r>
            <a:r>
              <a:rPr lang="zh-CN" altLang="en-US" dirty="0"/>
              <a:t>博雅汉语</a:t>
            </a:r>
            <a:r>
              <a:rPr lang="en-US" altLang="zh-CN" dirty="0"/>
              <a:t>》</a:t>
            </a:r>
            <a:r>
              <a:rPr lang="zh-CN" altLang="en-US" dirty="0"/>
              <a:t>系列教材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521" y="985421"/>
            <a:ext cx="4683760" cy="5740499"/>
          </a:xfrm>
        </p:spPr>
      </p:pic>
    </p:spTree>
    <p:extLst>
      <p:ext uri="{BB962C8B-B14F-4D97-AF65-F5344CB8AC3E}">
        <p14:creationId xmlns:p14="http://schemas.microsoft.com/office/powerpoint/2010/main" val="1216942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32560"/>
            <a:ext cx="10055919" cy="4815839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1</a:t>
            </a:r>
            <a:r>
              <a:rPr lang="zh-CN" altLang="zh-CN" sz="3600" dirty="0"/>
              <a:t>、掌握汉语中高级词汇，</a:t>
            </a:r>
            <a:r>
              <a:rPr lang="zh-CN" altLang="zh-CN" sz="3600" b="1" dirty="0"/>
              <a:t>丰富</a:t>
            </a:r>
            <a:r>
              <a:rPr lang="zh-CN" altLang="zh-CN" sz="3600" b="1" dirty="0">
                <a:highlight>
                  <a:srgbClr val="FFFF00"/>
                </a:highlight>
              </a:rPr>
              <a:t>词汇量</a:t>
            </a:r>
            <a:r>
              <a:rPr lang="zh-CN" altLang="zh-CN" sz="3600" dirty="0"/>
              <a:t>。</a:t>
            </a:r>
            <a:endParaRPr lang="en-US" altLang="zh-CN" sz="3600" dirty="0"/>
          </a:p>
          <a:p>
            <a:endParaRPr lang="zh-CN" altLang="zh-CN" sz="3600" dirty="0"/>
          </a:p>
          <a:p>
            <a:r>
              <a:rPr lang="en-US" altLang="zh-CN" sz="3600" dirty="0"/>
              <a:t>2</a:t>
            </a:r>
            <a:r>
              <a:rPr lang="zh-CN" altLang="zh-CN" sz="3600" dirty="0"/>
              <a:t>、学习汉语</a:t>
            </a:r>
            <a:r>
              <a:rPr lang="zh-CN" altLang="zh-CN" sz="3600" b="1" dirty="0">
                <a:highlight>
                  <a:srgbClr val="FFFF00"/>
                </a:highlight>
              </a:rPr>
              <a:t>语法结构</a:t>
            </a:r>
            <a:r>
              <a:rPr lang="zh-CN" altLang="en-US" sz="3600" dirty="0"/>
              <a:t>，重点</a:t>
            </a:r>
            <a:r>
              <a:rPr lang="zh-CN" altLang="zh-CN" sz="3600" dirty="0"/>
              <a:t>加强虚词和句型的学习，清除中级汉语遗留下来的难点。</a:t>
            </a:r>
            <a:endParaRPr lang="en-US" altLang="zh-CN" sz="3600" dirty="0"/>
          </a:p>
          <a:p>
            <a:endParaRPr lang="zh-CN" altLang="zh-CN" sz="3600" dirty="0"/>
          </a:p>
          <a:p>
            <a:r>
              <a:rPr lang="en-US" altLang="zh-CN" sz="3600" dirty="0"/>
              <a:t>3</a:t>
            </a:r>
            <a:r>
              <a:rPr lang="zh-CN" altLang="zh-CN" sz="3600" dirty="0"/>
              <a:t>、加强</a:t>
            </a:r>
            <a:r>
              <a:rPr lang="zh-CN" altLang="zh-CN" sz="3600" b="1" dirty="0">
                <a:highlight>
                  <a:srgbClr val="FFFF00"/>
                </a:highlight>
              </a:rPr>
              <a:t>语篇</a:t>
            </a:r>
            <a:r>
              <a:rPr lang="zh-CN" altLang="zh-CN" sz="3600" dirty="0"/>
              <a:t>教学，</a:t>
            </a:r>
            <a:r>
              <a:rPr lang="zh-CN" altLang="en-US" sz="3600" dirty="0"/>
              <a:t>能用</a:t>
            </a:r>
            <a:r>
              <a:rPr lang="zh-CN" altLang="zh-CN" sz="3600" dirty="0"/>
              <a:t>汉语成段表达</a:t>
            </a:r>
            <a:r>
              <a:rPr lang="zh-CN" altLang="en-US" sz="3600" dirty="0"/>
              <a:t>。</a:t>
            </a:r>
            <a:endParaRPr lang="en-US" altLang="zh-CN" sz="3600" dirty="0"/>
          </a:p>
          <a:p>
            <a:endParaRPr lang="zh-CN" altLang="zh-CN" sz="3600" dirty="0"/>
          </a:p>
          <a:p>
            <a:r>
              <a:rPr lang="en-US" altLang="zh-CN" sz="3600" dirty="0"/>
              <a:t>4</a:t>
            </a:r>
            <a:r>
              <a:rPr lang="zh-CN" altLang="zh-CN" sz="3600" dirty="0"/>
              <a:t>、了解包括中国人思维方式在内的</a:t>
            </a:r>
            <a:r>
              <a:rPr lang="zh-CN" altLang="zh-CN" sz="3600" b="1" dirty="0">
                <a:highlight>
                  <a:srgbClr val="FFFF00"/>
                </a:highlight>
              </a:rPr>
              <a:t>文化</a:t>
            </a:r>
            <a:r>
              <a:rPr lang="zh-CN" altLang="zh-CN" sz="3600" dirty="0"/>
              <a:t>因素。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207028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ONYMOUSPOLLING" val="False"/>
  <p:tag name="RAINPROBLEMTYPE" val="MultipleChoice"/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RAINPROBLEMTYPE" val="MultipleChoiceMA"/>
  <p:tag name="RAINPROBLEM" val="MultipleChoiceMA"/>
  <p:tag name="PROBLEMSCORE_HALF" val="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1846</TotalTime>
  <Words>2380</Words>
  <Application>Microsoft Office PowerPoint</Application>
  <PresentationFormat>宽屏</PresentationFormat>
  <Paragraphs>360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3" baseType="lpstr">
      <vt:lpstr>等线</vt:lpstr>
      <vt:lpstr>等线 Light</vt:lpstr>
      <vt:lpstr>Microsoft Yahei</vt:lpstr>
      <vt:lpstr>Arial</vt:lpstr>
      <vt:lpstr>Century Gothic</vt:lpstr>
      <vt:lpstr>Office 主题​​</vt:lpstr>
      <vt:lpstr>中高级汉语</vt:lpstr>
      <vt:lpstr>PowerPoint 演示文稿</vt:lpstr>
      <vt:lpstr>线上线下融合式教学，中高级汉语课怎么上？</vt:lpstr>
      <vt:lpstr>第二，荷塘雨课堂+腾讯会议，并和手机绑定。</vt:lpstr>
      <vt:lpstr> </vt:lpstr>
      <vt:lpstr>第三，企业微信群</vt:lpstr>
      <vt:lpstr>本课先修条件：</vt:lpstr>
      <vt:lpstr>本课教材：《博雅汉语》系列教材</vt:lpstr>
      <vt:lpstr>课程目标：</vt:lpstr>
      <vt:lpstr>本课进度：</vt:lpstr>
      <vt:lpstr>分数构成：</vt:lpstr>
      <vt:lpstr>本课要求：</vt:lpstr>
      <vt:lpstr>书面作业：</vt:lpstr>
      <vt:lpstr>第一课 中国公学十八年级毕业赠言</vt:lpstr>
      <vt:lpstr>题解：</vt:lpstr>
      <vt:lpstr>作者：你认识、了解他吗？</vt:lpstr>
      <vt:lpstr>胡适</vt:lpstr>
      <vt:lpstr> </vt:lpstr>
      <vt:lpstr>生词1：</vt:lpstr>
      <vt:lpstr> 生词2</vt:lpstr>
      <vt:lpstr>一去不复返：   “风萧萧兮易水寒，壮士一去兮不复还”</vt:lpstr>
      <vt:lpstr>生词3</vt:lpstr>
      <vt:lpstr>生词4</vt:lpstr>
      <vt:lpstr>词语练习（这一部分以后是课前预习作业，做在书上，课堂抽查）</vt:lpstr>
      <vt:lpstr>课文1：读课文，思考：</vt:lpstr>
      <vt:lpstr>PowerPoint 演示文稿</vt:lpstr>
      <vt:lpstr>PowerPoint 演示文稿</vt:lpstr>
      <vt:lpstr>语言点：</vt:lpstr>
      <vt:lpstr> </vt:lpstr>
      <vt:lpstr> </vt:lpstr>
      <vt:lpstr> </vt:lpstr>
      <vt:lpstr>书面作业1</vt:lpstr>
      <vt:lpstr>课文2：串讲 第一段</vt:lpstr>
      <vt:lpstr>第二段 </vt:lpstr>
      <vt:lpstr> 作业2：模仿造句</vt:lpstr>
      <vt:lpstr>第三段</vt:lpstr>
      <vt:lpstr>第四段</vt:lpstr>
      <vt:lpstr>第五段</vt:lpstr>
      <vt:lpstr>第六段</vt:lpstr>
      <vt:lpstr>第七、八段</vt:lpstr>
      <vt:lpstr>作业</vt:lpstr>
      <vt:lpstr>作文：二选一，四百字</vt:lpstr>
      <vt:lpstr>第二次课</vt:lpstr>
      <vt:lpstr>语言点复习：</vt:lpstr>
      <vt:lpstr>继续串讲课文 第二段~第八段</vt:lpstr>
      <vt:lpstr>课堂写作练习</vt:lpstr>
      <vt:lpstr>小结：第一课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中高级汉语</dc:title>
  <dc:creator>du lingling</dc:creator>
  <cp:lastModifiedBy>Du lingling</cp:lastModifiedBy>
  <cp:revision>58</cp:revision>
  <dcterms:created xsi:type="dcterms:W3CDTF">2019-09-06T12:59:00Z</dcterms:created>
  <dcterms:modified xsi:type="dcterms:W3CDTF">2020-09-14T16:11:51Z</dcterms:modified>
</cp:coreProperties>
</file>