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43" r:id="rId3"/>
    <p:sldId id="344" r:id="rId4"/>
    <p:sldId id="345" r:id="rId5"/>
    <p:sldId id="289" r:id="rId6"/>
    <p:sldId id="293" r:id="rId7"/>
    <p:sldId id="275" r:id="rId8"/>
    <p:sldId id="277" r:id="rId9"/>
    <p:sldId id="276" r:id="rId10"/>
    <p:sldId id="278" r:id="rId11"/>
    <p:sldId id="279" r:id="rId12"/>
    <p:sldId id="288" r:id="rId13"/>
    <p:sldId id="272" r:id="rId14"/>
    <p:sldId id="274" r:id="rId15"/>
    <p:sldId id="281" r:id="rId16"/>
    <p:sldId id="282" r:id="rId17"/>
    <p:sldId id="283" r:id="rId18"/>
    <p:sldId id="284" r:id="rId19"/>
    <p:sldId id="285" r:id="rId20"/>
    <p:sldId id="291" r:id="rId21"/>
    <p:sldId id="286" r:id="rId22"/>
    <p:sldId id="29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5086F-E877-4087-9DA8-94306197D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930C2-CE40-44D9-960E-C3E03B7EB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1ADB1-6FA5-4B6E-B56B-D4DBFD02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33493-084D-46A4-AAAD-64BF3BCC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ECF46-C884-47E5-965D-4BD1CF66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1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311BE-E0F3-4CE9-9FDC-71903DD3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9C46E-66C1-4DD3-8F3B-2E1B1A5EC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E9BB8-0806-416F-B194-4211655D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7697A-35E4-44D0-9327-1E118D0F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AFA19-CD90-4188-8754-24724528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2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E104E-FFFB-417E-8A25-4F79DDBFA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3B20B-CA51-4642-861E-8D1656B86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F5A05-1683-4156-8560-BBC5FFA5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B4E00-ECEC-438C-8425-E4B279B4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21902-DC77-4A00-AA27-B3F393D6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4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75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FA328-97A6-4EC6-A7AD-CE8D0B9D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DEE12-1983-48A9-9A2D-B68EFA55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4B093-E14F-40D0-9892-34BD59B3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F20FA-41BD-4BFA-86E0-B7966568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106DB-5F9F-40D6-8600-71EE4E42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8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80442-06AE-4B35-8585-1F4972A0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9AB509-02B5-48FE-AC78-92CA20DE8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5485C-3377-4DCF-A8C3-688139C6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5E5D9-34F7-4C91-97B5-A6152535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A44CF-13D1-4B22-A1F8-D772ED29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0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C9B3C-8A94-4EEB-90AB-5B1F5D74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94681-CF65-40C8-9409-4D34F0F10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555E1-26C2-4B67-8233-073CA28FF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D807D-63B2-4246-AAE6-74CB187A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EF823E-4809-48DA-8F8C-289A4934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25F4A-DF77-476D-B25D-E4EB432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9B1BF-AB2C-4E29-B557-04B73DCB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D5458-4F59-46FF-8F10-2B3D7099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E4BD7-B75E-4EAA-9DEF-E5D59D3C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2BFAD4-440C-46D5-874C-BBEB23B1C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2BFE65-3738-4843-8812-E985DACD6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2C2A48-EAC1-4317-9419-C4E835E7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10372C-B499-4413-9689-6F21D123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70E96-F523-46EB-AB2B-991F723E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7ED5-2F18-498B-8A5E-FCC9B815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9D17A3-14A3-4C03-9EEA-14AED9AA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AFF4E8-FB48-464B-886C-A79E2DB9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A07F8-19FB-4E59-A796-287693B2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4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B936E0-28C5-42D1-BD3F-8D5540FC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5A435-DC44-4CA3-BE01-6F24598D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345706-EACF-4211-A0E6-7F2FDAD7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6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561FA-9E63-49BF-90F1-C38D870F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B1193-7D3A-4430-8AF0-5A4D70B2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39BA19-E6CA-4614-ACA1-B87CBA43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2C25A-0A13-4EE1-B0D5-8DD3964D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D039B-A6F5-41E1-B94A-27C029D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B41A7-CD0F-46D4-9DFA-E92F5760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F6D07-61EC-4A4B-99EE-6CB96C44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E8DBD4-C314-4C1B-94B7-B803DB5E5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8577B-97A4-4D26-ADB0-E90A115FC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94D56-9373-4EB0-AFBC-3767B448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B084E-E727-4506-9733-846B71FB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4E730-76E5-4EB5-B470-910CAD6E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4F3685-1A67-45BB-95C8-C0BFEA60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789B1-C83D-4830-9133-550DCA3C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6A06D-D24A-4F7F-AFB1-24D9D9FD8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6B87-98A6-4549-A128-63CCD7DDDC99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23592-E870-4178-9B9A-F2E4302D1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A39ED-0FC9-41D6-9FD7-5642C79A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68C93-3F84-4C11-8B21-56C13FCF0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2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第一课 中国公学十八年级毕业赠言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3600" dirty="0"/>
          </a:p>
          <a:p>
            <a:r>
              <a:rPr lang="en-US" altLang="zh-CN" sz="3600" dirty="0"/>
              <a:t>(</a:t>
            </a:r>
            <a:r>
              <a:rPr lang="zh-CN" altLang="en-US" sz="3600" dirty="0"/>
              <a:t>第二次课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220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945" y="230909"/>
            <a:ext cx="11484297" cy="643774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200" dirty="0"/>
              <a:t>语言点</a:t>
            </a:r>
            <a:r>
              <a:rPr lang="en-US" altLang="zh-CN" sz="3200" dirty="0"/>
              <a:t>4</a:t>
            </a:r>
            <a:r>
              <a:rPr lang="zh-CN" altLang="en-US" sz="3200" dirty="0"/>
              <a:t>：</a:t>
            </a:r>
            <a:r>
              <a:rPr lang="zh-CN" altLang="en-US" sz="3200" b="1" dirty="0"/>
              <a:t>自然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）</a:t>
            </a:r>
            <a:r>
              <a:rPr lang="zh-CN" altLang="en-US" sz="2800" dirty="0">
                <a:highlight>
                  <a:srgbClr val="FFFF00"/>
                </a:highlight>
              </a:rPr>
              <a:t>当然，一定，理应如此。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>
              <a:lnSpc>
                <a:spcPct val="170000"/>
              </a:lnSpc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你有了决心要研究一个问题，自然会节衣缩食去买书，自然会想出法子来置备仪器。</a:t>
            </a:r>
            <a:endParaRPr lang="en-US" altLang="zh-CN" sz="2800" dirty="0"/>
          </a:p>
          <a:p>
            <a:pPr>
              <a:lnSpc>
                <a:spcPct val="170000"/>
              </a:lnSpc>
            </a:pPr>
            <a:r>
              <a:rPr lang="en-US" altLang="zh-CN" sz="2800" dirty="0"/>
              <a:t>                </a:t>
            </a:r>
            <a:r>
              <a:rPr lang="zh-CN" altLang="en-US" sz="2800" dirty="0"/>
              <a:t>她们是从小一起长大的朋友，自然比别人关系亲密些。</a:t>
            </a:r>
            <a:endParaRPr lang="en-US" altLang="zh-CN" sz="2800" dirty="0"/>
          </a:p>
          <a:p>
            <a:pPr>
              <a:lnSpc>
                <a:spcPct val="170000"/>
              </a:lnSpc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小王第一次出国，心里自然紧张不安。</a:t>
            </a:r>
            <a:endParaRPr lang="en-US" altLang="zh-CN" sz="2800" dirty="0"/>
          </a:p>
          <a:p>
            <a:pPr>
              <a:lnSpc>
                <a:spcPct val="170000"/>
              </a:lnSpc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事先没有征求他的意见，他自然有些不满。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highlight>
                  <a:srgbClr val="FFFF00"/>
                </a:highlight>
              </a:rPr>
              <a:t>2</a:t>
            </a:r>
            <a:r>
              <a:rPr lang="zh-CN" altLang="en-US" sz="2800" dirty="0">
                <a:highlight>
                  <a:srgbClr val="FFFF00"/>
                </a:highlight>
              </a:rPr>
              <a:t>）放松，不做作。</a:t>
            </a:r>
            <a:endParaRPr lang="en-US" altLang="zh-CN" sz="2800" dirty="0">
              <a:highlight>
                <a:srgbClr val="FFFF00"/>
              </a:highlight>
            </a:endParaRPr>
          </a:p>
          <a:p>
            <a:r>
              <a:rPr lang="en-US" altLang="zh-CN" sz="2800" dirty="0"/>
              <a:t>              </a:t>
            </a:r>
            <a:r>
              <a:rPr lang="zh-CN" altLang="en-US" sz="2800" dirty="0"/>
              <a:t>态度自然、表情很自然。</a:t>
            </a:r>
            <a:endParaRPr lang="en-US" altLang="zh-CN" sz="2800" dirty="0"/>
          </a:p>
          <a:p>
            <a:r>
              <a:rPr lang="en-US" altLang="zh-CN" sz="2800" dirty="0"/>
              <a:t>              </a:t>
            </a:r>
            <a:r>
              <a:rPr lang="zh-CN" altLang="en-US" sz="2800" dirty="0"/>
              <a:t>她在舞台上很自然。       见到以前的男朋友，她有点儿不自然。</a:t>
            </a: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</a:t>
            </a:r>
            <a:r>
              <a:rPr lang="en-US" altLang="zh-CN" sz="2800" dirty="0">
                <a:highlight>
                  <a:srgbClr val="FFFF00"/>
                </a:highlight>
              </a:rPr>
              <a:t>3</a:t>
            </a:r>
            <a:r>
              <a:rPr lang="zh-CN" altLang="en-US" sz="2800" dirty="0">
                <a:highlight>
                  <a:srgbClr val="FFFF00"/>
                </a:highlight>
              </a:rPr>
              <a:t>）名词，大自然</a:t>
            </a:r>
            <a:endParaRPr lang="en-US" altLang="zh-CN" sz="2800" dirty="0">
              <a:highlight>
                <a:srgbClr val="FFFF00"/>
              </a:highlight>
            </a:endParaRPr>
          </a:p>
          <a:p>
            <a:r>
              <a:rPr lang="en-US" altLang="zh-CN" sz="2800" dirty="0"/>
              <a:t>                </a:t>
            </a:r>
            <a:r>
              <a:rPr lang="zh-CN" altLang="en-US" sz="2800" dirty="0"/>
              <a:t>热爱自然。保护自然。</a:t>
            </a:r>
            <a:endParaRPr lang="en-US" altLang="zh-CN" sz="2800" dirty="0"/>
          </a:p>
          <a:p>
            <a:r>
              <a:rPr lang="zh-CN" altLang="en-US" sz="2800" dirty="0"/>
              <a:t>                置身大自然中，她觉得自由舒畅。</a:t>
            </a:r>
            <a:r>
              <a:rPr lang="en-US" altLang="zh-CN" sz="2800" dirty="0"/>
              <a:t>             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20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书面作业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P8</a:t>
            </a:r>
            <a:r>
              <a:rPr lang="zh-CN" altLang="en-US" sz="3200" dirty="0"/>
              <a:t>页，“语言点练习”一、二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要求：手写，或</a:t>
            </a:r>
            <a:r>
              <a:rPr lang="en-US" altLang="zh-CN" sz="3200" dirty="0"/>
              <a:t>word</a:t>
            </a:r>
            <a:r>
              <a:rPr lang="zh-CN" altLang="en-US" sz="3200" dirty="0"/>
              <a:t>文档，上传到网络学堂里。</a:t>
            </a:r>
            <a:endParaRPr lang="en-US" altLang="zh-CN" sz="3200" dirty="0"/>
          </a:p>
          <a:p>
            <a:r>
              <a:rPr lang="en-US" altLang="zh-CN" sz="3200" dirty="0"/>
              <a:t>            </a:t>
            </a:r>
            <a:r>
              <a:rPr lang="zh-CN" altLang="en-US" sz="3200" dirty="0"/>
              <a:t>以后，这是每课固定的书面作业之一。</a:t>
            </a:r>
          </a:p>
        </p:txBody>
      </p:sp>
    </p:spTree>
    <p:extLst>
      <p:ext uri="{BB962C8B-B14F-4D97-AF65-F5344CB8AC3E}">
        <p14:creationId xmlns:p14="http://schemas.microsoft.com/office/powerpoint/2010/main" val="307285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语言点复习：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31636"/>
            <a:ext cx="8946541" cy="48167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不得已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</a:t>
            </a:r>
            <a:r>
              <a:rPr lang="en-US" altLang="zh-CN" sz="2800" dirty="0"/>
              <a:t>~~</a:t>
            </a:r>
            <a:r>
              <a:rPr lang="zh-CN" altLang="en-US" sz="2800" dirty="0"/>
              <a:t>计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自然</a:t>
            </a:r>
          </a:p>
        </p:txBody>
      </p:sp>
    </p:spTree>
    <p:extLst>
      <p:ext uri="{BB962C8B-B14F-4D97-AF65-F5344CB8AC3E}">
        <p14:creationId xmlns:p14="http://schemas.microsoft.com/office/powerpoint/2010/main" val="194872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129309"/>
            <a:ext cx="9404723" cy="1126836"/>
          </a:xfrm>
        </p:spPr>
        <p:txBody>
          <a:bodyPr/>
          <a:lstStyle/>
          <a:p>
            <a:r>
              <a:rPr lang="zh-CN" altLang="en-US" dirty="0"/>
              <a:t>课文</a:t>
            </a:r>
            <a:r>
              <a:rPr lang="en-US" altLang="zh-CN" dirty="0"/>
              <a:t>2</a:t>
            </a:r>
            <a:r>
              <a:rPr lang="zh-CN" altLang="en-US" dirty="0"/>
              <a:t>：串讲 第一段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154545"/>
            <a:ext cx="8946541" cy="5440219"/>
          </a:xfrm>
        </p:spPr>
        <p:txBody>
          <a:bodyPr>
            <a:normAutofit/>
          </a:bodyPr>
          <a:lstStyle/>
          <a:p>
            <a:endParaRPr lang="en-US" altLang="zh-CN" sz="2600" dirty="0"/>
          </a:p>
          <a:p>
            <a:r>
              <a:rPr lang="en-US" altLang="zh-CN" sz="2600" dirty="0"/>
              <a:t>1</a:t>
            </a:r>
            <a:r>
              <a:rPr lang="zh-CN" altLang="en-US" sz="2600" dirty="0"/>
              <a:t>、诸位（即将）毕业（的）同学：</a:t>
            </a:r>
            <a:endParaRPr lang="en-US" altLang="zh-CN" sz="2600" dirty="0"/>
          </a:p>
          <a:p>
            <a:r>
              <a:rPr lang="en-US" altLang="zh-CN" sz="2600" dirty="0"/>
              <a:t>2</a:t>
            </a:r>
            <a:r>
              <a:rPr lang="zh-CN" altLang="en-US" sz="2600" dirty="0"/>
              <a:t>、我没有</a:t>
            </a:r>
            <a:r>
              <a:rPr lang="en-US" altLang="zh-CN" sz="2600" dirty="0"/>
              <a:t>~~~~</a:t>
            </a:r>
            <a:r>
              <a:rPr lang="zh-CN" altLang="en-US" sz="2600" dirty="0"/>
              <a:t>，只好</a:t>
            </a:r>
            <a:r>
              <a:rPr lang="en-US" altLang="zh-CN" sz="2600" dirty="0"/>
              <a:t>/</a:t>
            </a:r>
            <a:r>
              <a:rPr lang="zh-CN" altLang="en-US" sz="2600" dirty="0"/>
              <a:t>只有</a:t>
            </a:r>
            <a:r>
              <a:rPr lang="en-US" altLang="zh-CN" sz="2600" dirty="0"/>
              <a:t>~~~</a:t>
            </a:r>
          </a:p>
          <a:p>
            <a:endParaRPr lang="en-US" altLang="zh-CN" sz="26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21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zh-CN" altLang="en-US" dirty="0"/>
              <a:t>继续课文串讲：第二段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1" y="976544"/>
            <a:ext cx="10597457" cy="5881456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、抛弃：因为语言的时代变化话，此处现代汉语用“放弃”更准确。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、从今以后：从今而后，从今开始。</a:t>
            </a:r>
            <a:r>
              <a:rPr lang="en-US" altLang="zh-CN" sz="2400" dirty="0"/>
              <a:t>——</a:t>
            </a:r>
            <a:r>
              <a:rPr lang="zh-CN" altLang="en-US" sz="2400" dirty="0"/>
              <a:t>迄今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、“吃饭”在这里，可以用哪个词来代替？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zh-CN" altLang="en-US" sz="2400" dirty="0">
                <a:highlight>
                  <a:srgbClr val="FFFF00"/>
                </a:highlight>
              </a:rPr>
              <a:t>决不</a:t>
            </a:r>
            <a:r>
              <a:rPr lang="zh-CN" altLang="en-US" sz="2400" dirty="0"/>
              <a:t>：</a:t>
            </a:r>
            <a:r>
              <a:rPr lang="zh-CN" altLang="en-US" sz="2400" dirty="0">
                <a:highlight>
                  <a:srgbClr val="FFFF00"/>
                </a:highlight>
              </a:rPr>
              <a:t>表示决心，坚决不、决心不（主观）</a:t>
            </a:r>
            <a:r>
              <a:rPr lang="zh-CN" altLang="en-US" sz="2400" dirty="0"/>
              <a:t>决不迟到、决不放弃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>
                <a:highlight>
                  <a:srgbClr val="FFFF00"/>
                </a:highlight>
              </a:rPr>
              <a:t>绝不</a:t>
            </a:r>
            <a:r>
              <a:rPr lang="zh-CN" altLang="en-US" sz="2400" dirty="0"/>
              <a:t>：</a:t>
            </a:r>
            <a:r>
              <a:rPr lang="zh-CN" altLang="en-US" sz="2400" dirty="0">
                <a:highlight>
                  <a:srgbClr val="FFFF00"/>
                </a:highlight>
              </a:rPr>
              <a:t>完全不、绝对不，不可能（客观）</a:t>
            </a:r>
            <a:endParaRPr lang="en-US" altLang="zh-CN" sz="2400" dirty="0">
              <a:highlight>
                <a:srgbClr val="FFFF00"/>
              </a:highlight>
            </a:endParaRPr>
          </a:p>
          <a:p>
            <a:r>
              <a:rPr lang="en-US" altLang="zh-CN" sz="2400" dirty="0"/>
              <a:t>                 </a:t>
            </a:r>
            <a:r>
              <a:rPr lang="zh-CN" altLang="en-US" sz="2400" dirty="0"/>
              <a:t>事情绝不那么简单。</a:t>
            </a:r>
            <a:endParaRPr lang="en-US" altLang="zh-CN" sz="2400" dirty="0"/>
          </a:p>
          <a:p>
            <a:r>
              <a:rPr lang="en-US" altLang="zh-CN" sz="2400" dirty="0"/>
              <a:t>                 </a:t>
            </a:r>
            <a:r>
              <a:rPr lang="zh-CN" altLang="en-US" sz="2400" dirty="0"/>
              <a:t>这话绝不是他说的。</a:t>
            </a:r>
            <a:endParaRPr lang="en-US" altLang="zh-CN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、不求</a:t>
            </a:r>
            <a:r>
              <a:rPr lang="en-US" altLang="zh-CN" sz="2400" dirty="0"/>
              <a:t>XX</a:t>
            </a:r>
            <a:r>
              <a:rPr lang="zh-CN" altLang="en-US" sz="2400" dirty="0"/>
              <a:t>：不求金钱。不求名誉。不求结果。不求上进。不求甚解。</a:t>
            </a:r>
            <a:endParaRPr lang="en-US" altLang="zh-CN" sz="2400" dirty="0"/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、三年五年：在这里为什么不说“三四年”？</a:t>
            </a:r>
            <a:endParaRPr lang="en-US" altLang="zh-CN" sz="2400" dirty="0"/>
          </a:p>
          <a:p>
            <a:r>
              <a:rPr lang="en-US" altLang="zh-CN" sz="2400" dirty="0"/>
              <a:t>9</a:t>
            </a:r>
            <a:r>
              <a:rPr lang="zh-CN" altLang="en-US" sz="2400" dirty="0"/>
              <a:t>、被</a:t>
            </a:r>
            <a:r>
              <a:rPr lang="en-US" altLang="zh-CN" sz="2400" dirty="0"/>
              <a:t>~~</a:t>
            </a:r>
            <a:r>
              <a:rPr lang="zh-CN" altLang="en-US" sz="2400" dirty="0"/>
              <a:t>淘汰</a:t>
            </a:r>
            <a:endParaRPr lang="en-US" altLang="zh-CN" sz="2400" dirty="0"/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、补救：弥补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408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11</a:t>
            </a:r>
            <a:r>
              <a:rPr lang="zh-CN" altLang="en-US" sz="2800" dirty="0"/>
              <a:t>、“出去做事”在这里指的是什么？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12</a:t>
            </a:r>
            <a:r>
              <a:rPr lang="zh-CN" altLang="en-US" sz="2800" dirty="0"/>
              <a:t>、工夫：</a:t>
            </a:r>
            <a:r>
              <a:rPr lang="zh-CN" altLang="en-US" sz="2800" dirty="0">
                <a:solidFill>
                  <a:srgbClr val="FF0000"/>
                </a:solidFill>
              </a:rPr>
              <a:t>时间。</a:t>
            </a:r>
            <a:r>
              <a:rPr lang="zh-CN" altLang="en-US" sz="2800" dirty="0"/>
              <a:t>没工夫听这样无聊的故事。</a:t>
            </a:r>
            <a:endParaRPr lang="en-US" altLang="zh-CN" sz="2800" dirty="0"/>
          </a:p>
          <a:p>
            <a:r>
              <a:rPr lang="en-US" altLang="zh-CN" sz="2800" dirty="0"/>
              <a:t>        </a:t>
            </a:r>
            <a:r>
              <a:rPr lang="zh-CN" altLang="en-US" sz="2800" dirty="0"/>
              <a:t>功夫：</a:t>
            </a:r>
            <a:r>
              <a:rPr lang="zh-CN" altLang="en-US" sz="2800" dirty="0">
                <a:solidFill>
                  <a:srgbClr val="FF0000"/>
                </a:solidFill>
              </a:rPr>
              <a:t>本领、造诣。耗费的时间精力。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                   </a:t>
            </a:r>
            <a:r>
              <a:rPr lang="zh-CN" altLang="en-US" sz="2800" dirty="0"/>
              <a:t>中国传统武术</a:t>
            </a:r>
            <a:endParaRPr lang="en-US" altLang="zh-CN" sz="2800" dirty="0"/>
          </a:p>
          <a:p>
            <a:r>
              <a:rPr lang="en-US" altLang="zh-CN" sz="2800" dirty="0"/>
              <a:t>                    </a:t>
            </a:r>
            <a:r>
              <a:rPr lang="zh-CN" altLang="en-US" sz="2800" dirty="0"/>
              <a:t>中国功夫、练功夫、用一番功夫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532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13</a:t>
            </a:r>
            <a:r>
              <a:rPr lang="zh-CN" altLang="en-US" sz="2800" dirty="0"/>
              <a:t>、凡是</a:t>
            </a:r>
            <a:r>
              <a:rPr lang="en-US" altLang="zh-CN" sz="2800" dirty="0"/>
              <a:t>~~~</a:t>
            </a:r>
            <a:r>
              <a:rPr lang="zh-CN" altLang="en-US" sz="2800" dirty="0"/>
              <a:t>，也</a:t>
            </a:r>
            <a:r>
              <a:rPr lang="en-US" altLang="zh-CN" sz="2800" dirty="0"/>
              <a:t>/</a:t>
            </a:r>
            <a:r>
              <a:rPr lang="zh-CN" altLang="en-US" sz="2800" dirty="0"/>
              <a:t>都</a:t>
            </a:r>
            <a:r>
              <a:rPr lang="en-US" altLang="zh-CN" sz="2800" dirty="0"/>
              <a:t>~~</a:t>
            </a:r>
          </a:p>
          <a:p>
            <a:endParaRPr lang="en-US" altLang="zh-CN" sz="2800" dirty="0"/>
          </a:p>
          <a:p>
            <a:r>
              <a:rPr lang="en-US" altLang="zh-CN" sz="2800" dirty="0"/>
              <a:t>14</a:t>
            </a:r>
            <a:r>
              <a:rPr lang="zh-CN" altLang="en-US" sz="2800" dirty="0"/>
              <a:t>、</a:t>
            </a:r>
            <a:r>
              <a:rPr lang="zh-CN" altLang="en-US" sz="2800" b="1" dirty="0"/>
              <a:t>“去”和“来”</a:t>
            </a:r>
            <a:endParaRPr lang="en-US" altLang="zh-CN" sz="2800" b="1" dirty="0"/>
          </a:p>
          <a:p>
            <a:r>
              <a:rPr lang="en-US" altLang="zh-CN" sz="2800" dirty="0"/>
              <a:t>        </a:t>
            </a:r>
            <a:r>
              <a:rPr lang="zh-CN" altLang="en-US" sz="2800" dirty="0"/>
              <a:t>节衣缩食去买书</a:t>
            </a:r>
            <a:endParaRPr lang="en-US" altLang="zh-CN" sz="2800" dirty="0"/>
          </a:p>
          <a:p>
            <a:r>
              <a:rPr lang="zh-CN" altLang="en-US" sz="2800" dirty="0"/>
              <a:t>         想出法子来置备仪器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练习：</a:t>
            </a:r>
            <a:r>
              <a:rPr lang="en-US" altLang="zh-CN" sz="2800" dirty="0">
                <a:solidFill>
                  <a:srgbClr val="FF0000"/>
                </a:solidFill>
              </a:rPr>
              <a:t>P9</a:t>
            </a:r>
            <a:r>
              <a:rPr lang="zh-CN" altLang="en-US" sz="2800" dirty="0">
                <a:solidFill>
                  <a:srgbClr val="FF0000"/>
                </a:solidFill>
              </a:rPr>
              <a:t>，综合练习二</a:t>
            </a:r>
          </a:p>
        </p:txBody>
      </p:sp>
    </p:spTree>
    <p:extLst>
      <p:ext uri="{BB962C8B-B14F-4D97-AF65-F5344CB8AC3E}">
        <p14:creationId xmlns:p14="http://schemas.microsoft.com/office/powerpoint/2010/main" val="287971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15</a:t>
            </a:r>
            <a:r>
              <a:rPr lang="zh-CN" altLang="en-US" sz="2800" dirty="0"/>
              <a:t>、至于：</a:t>
            </a:r>
            <a:r>
              <a:rPr lang="zh-CN" altLang="en-US" sz="2800" dirty="0">
                <a:solidFill>
                  <a:srgbClr val="FF0000"/>
                </a:solidFill>
              </a:rPr>
              <a:t>达到了某个程度。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                   </a:t>
            </a:r>
            <a:r>
              <a:rPr lang="zh-CN" altLang="en-US" sz="2800" dirty="0"/>
              <a:t>他就是感冒了，不至于住院吧？</a:t>
            </a:r>
            <a:endParaRPr lang="en-US" altLang="zh-CN" sz="2800" dirty="0"/>
          </a:p>
          <a:p>
            <a:r>
              <a:rPr lang="en-US" altLang="zh-CN" sz="2800" dirty="0"/>
              <a:t>                   </a:t>
            </a:r>
            <a:r>
              <a:rPr lang="zh-CN" altLang="en-US" sz="2800" dirty="0">
                <a:solidFill>
                  <a:srgbClr val="FF0000"/>
                </a:solidFill>
              </a:rPr>
              <a:t>另外提起一件事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                    </a:t>
            </a:r>
            <a:r>
              <a:rPr lang="zh-CN" altLang="en-US" sz="2800" dirty="0"/>
              <a:t>我尽了最大努力，至于成就好坏就不管啦！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16</a:t>
            </a:r>
            <a:r>
              <a:rPr lang="zh-CN" altLang="en-US" sz="2800" dirty="0"/>
              <a:t>、多病：</a:t>
            </a:r>
            <a:r>
              <a:rPr lang="zh-CN" altLang="en-US" sz="2800" dirty="0">
                <a:solidFill>
                  <a:srgbClr val="FF0000"/>
                </a:solidFill>
              </a:rPr>
              <a:t>多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单音节名词</a:t>
            </a:r>
            <a:r>
              <a:rPr lang="zh-CN" altLang="en-US" sz="2800" dirty="0">
                <a:solidFill>
                  <a:srgbClr val="FF0000"/>
                </a:solidFill>
              </a:rPr>
              <a:t>，书面语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           </a:t>
            </a:r>
            <a:r>
              <a:rPr lang="zh-CN" altLang="en-US" dirty="0"/>
              <a:t>多情</a:t>
            </a:r>
            <a:r>
              <a:rPr lang="en-US" altLang="zh-CN" dirty="0"/>
              <a:t>/</a:t>
            </a:r>
            <a:r>
              <a:rPr lang="zh-CN" altLang="en-US" dirty="0"/>
              <a:t>多愁</a:t>
            </a:r>
            <a:r>
              <a:rPr lang="en-US" altLang="zh-CN" dirty="0"/>
              <a:t>/</a:t>
            </a:r>
            <a:r>
              <a:rPr lang="zh-CN" altLang="en-US" dirty="0"/>
              <a:t>多子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150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/>
              <a:t>17</a:t>
            </a:r>
            <a:r>
              <a:rPr lang="zh-CN" altLang="en-US" sz="2400" dirty="0"/>
              <a:t>、诸位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18</a:t>
            </a:r>
            <a:r>
              <a:rPr lang="zh-CN" altLang="en-US" sz="2400" dirty="0"/>
              <a:t>、麻将：打一圈麻将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19</a:t>
            </a:r>
            <a:r>
              <a:rPr lang="zh-CN" altLang="en-US" sz="2400" dirty="0"/>
              <a:t>、费</a:t>
            </a:r>
            <a:r>
              <a:rPr lang="en-US" altLang="zh-CN" sz="2400" dirty="0"/>
              <a:t>~~</a:t>
            </a:r>
            <a:r>
              <a:rPr lang="zh-CN" altLang="en-US" sz="2400" dirty="0"/>
              <a:t>的工夫</a:t>
            </a:r>
            <a:endParaRPr lang="en-US" altLang="zh-CN" sz="2400" dirty="0"/>
          </a:p>
          <a:p>
            <a:r>
              <a:rPr lang="zh-CN" altLang="en-US" sz="2400" dirty="0"/>
              <a:t>       费</a:t>
            </a:r>
            <a:r>
              <a:rPr lang="en-US" altLang="zh-CN" sz="2400" dirty="0"/>
              <a:t>~~</a:t>
            </a:r>
            <a:r>
              <a:rPr lang="zh-CN" altLang="en-US" sz="2400" dirty="0"/>
              <a:t>的光阴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20</a:t>
            </a:r>
            <a:r>
              <a:rPr lang="zh-CN" altLang="en-US" sz="2400" dirty="0"/>
              <a:t>、靠：全靠、全凭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/>
              <a:t>      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20" y="2211404"/>
            <a:ext cx="4395788" cy="3139848"/>
          </a:xfrm>
        </p:spPr>
      </p:pic>
    </p:spTree>
    <p:extLst>
      <p:ext uri="{BB962C8B-B14F-4D97-AF65-F5344CB8AC3E}">
        <p14:creationId xmlns:p14="http://schemas.microsoft.com/office/powerpoint/2010/main" val="37544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第七、八、九段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4890E37-0492-4923-89F3-DCDE1191B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839788" y="1970202"/>
            <a:ext cx="5157787" cy="4219461"/>
          </a:xfrm>
        </p:spPr>
        <p:txBody>
          <a:bodyPr>
            <a:normAutofit fontScale="92500" lnSpcReduction="10000"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20</a:t>
            </a:r>
            <a:r>
              <a:rPr lang="zh-CN" altLang="en-US" sz="2800" dirty="0"/>
              <a:t>、铸造成器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21</a:t>
            </a:r>
            <a:r>
              <a:rPr lang="zh-CN" altLang="en-US" sz="2800" dirty="0"/>
              <a:t>、铸器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22</a:t>
            </a:r>
            <a:r>
              <a:rPr lang="zh-CN" altLang="en-US" sz="2800" dirty="0"/>
              <a:t>、眼睁睁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      眼巴巴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</a:p>
          <a:p>
            <a:endParaRPr lang="zh-CN" altLang="en-US" sz="280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3F570B6-C12E-4F93-9C1A-4C8664FE7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93509"/>
            <a:ext cx="5715000" cy="1411566"/>
          </a:xfrm>
        </p:spPr>
        <p:txBody>
          <a:bodyPr>
            <a:normAutofit/>
          </a:bodyPr>
          <a:lstStyle/>
          <a:p>
            <a:r>
              <a:rPr lang="zh-CN" altLang="en-US" dirty="0"/>
              <a:t>易卜生：（</a:t>
            </a:r>
            <a:r>
              <a:rPr lang="en-US" altLang="zh-CN" dirty="0"/>
              <a:t>Henrik Ibsen</a:t>
            </a:r>
            <a:r>
              <a:rPr lang="zh-CN" altLang="en-US" dirty="0"/>
              <a:t>，</a:t>
            </a:r>
            <a:r>
              <a:rPr lang="en-US" altLang="zh-CN" dirty="0"/>
              <a:t>1828–1906</a:t>
            </a:r>
            <a:r>
              <a:rPr lang="zh-CN" altLang="en-US" dirty="0"/>
              <a:t>年），挪威戏剧家。</a:t>
            </a:r>
            <a:r>
              <a:rPr lang="en-US" altLang="zh-CN" dirty="0"/>
              <a:t>A Doll's House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0180D8E-891D-4BD1-97C8-9E89825ACB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079" y="2505075"/>
            <a:ext cx="2575430" cy="3684588"/>
          </a:xfrm>
        </p:spPr>
      </p:pic>
    </p:spTree>
    <p:extLst>
      <p:ext uri="{BB962C8B-B14F-4D97-AF65-F5344CB8AC3E}">
        <p14:creationId xmlns:p14="http://schemas.microsoft.com/office/powerpoint/2010/main" val="16213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F7ECF94-12D4-4600-9741-4BB6EFC6A99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毕业生离开母校之前，胡适送给他们一句什么话？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F61EBB-A198-4F61-8A5C-C2AF1A6315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不要忘记母校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244763-64BE-4461-A467-5CABDA07209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不要辜负老师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F79063-6550-4BB6-AC3F-21EDBDD595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不要忘记爱情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F25AA-96DC-411A-892D-16B6BA9E839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不要抛弃学问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1358139-4659-44D3-8B53-86608BC88D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623414-5C83-435D-9E90-D532BF9F3C8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9D40249-7FD7-4799-A5F1-75D0F3F54D7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A6A5522-FB32-495B-A579-0943C390AC9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078B5C-D018-414F-B8C8-9EDBD9C8BC1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B837F7-BEB1-4E21-9ED9-74913550017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1599E156-D8FE-46F3-BD28-1DB3338F84E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E7D0E224-B500-459E-BE6D-B1C38A0CDA5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209616EC-5127-4C36-8836-5CBB7A37D00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5" name="TipText">
              <a:extLst>
                <a:ext uri="{FF2B5EF4-FFF2-40B4-BE49-F238E27FC236}">
                  <a16:creationId xmlns:a16="http://schemas.microsoft.com/office/drawing/2014/main" id="{72EF371D-28AC-4A2E-BE97-F059ECAE0C4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053AE9B-F221-4A14-9C1A-9BCA8C53048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03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课堂写作练习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P10</a:t>
            </a:r>
            <a:r>
              <a:rPr lang="zh-CN" altLang="en-US" sz="2400" dirty="0"/>
              <a:t>，三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P10</a:t>
            </a:r>
            <a:r>
              <a:rPr lang="zh-CN" altLang="en-US" sz="2400" dirty="0"/>
              <a:t>，四</a:t>
            </a:r>
          </a:p>
        </p:txBody>
      </p:sp>
    </p:spTree>
    <p:extLst>
      <p:ext uri="{BB962C8B-B14F-4D97-AF65-F5344CB8AC3E}">
        <p14:creationId xmlns:p14="http://schemas.microsoft.com/office/powerpoint/2010/main" val="425839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作文：</a:t>
            </a:r>
            <a:r>
              <a:rPr lang="zh-CN" altLang="en-US" b="1" dirty="0"/>
              <a:t>二选一，四百字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97891"/>
            <a:ext cx="8946541" cy="4959927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题目（二选一）：</a:t>
            </a:r>
            <a:endParaRPr lang="en-US" altLang="zh-CN" sz="2600" dirty="0"/>
          </a:p>
          <a:p>
            <a:r>
              <a:rPr lang="en-US" altLang="zh-CN" sz="2600" dirty="0"/>
              <a:t>       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、</a:t>
            </a:r>
            <a:r>
              <a:rPr lang="zh-CN" altLang="en-US" sz="3200" b="1" dirty="0"/>
              <a:t>在高中毕业典礼上的讲话</a:t>
            </a:r>
            <a:endParaRPr lang="en-US" altLang="zh-CN" sz="3200" b="1" dirty="0"/>
          </a:p>
          <a:p>
            <a:r>
              <a:rPr lang="en-US" altLang="zh-CN" sz="3200" b="1" dirty="0"/>
              <a:t>     2</a:t>
            </a:r>
            <a:r>
              <a:rPr lang="zh-CN" altLang="en-US" sz="3200" b="1" dirty="0"/>
              <a:t>、在清华大学开学</a:t>
            </a:r>
            <a:r>
              <a:rPr lang="en-US" altLang="zh-CN" sz="3200" b="1" dirty="0"/>
              <a:t>/</a:t>
            </a:r>
            <a:r>
              <a:rPr lang="zh-CN" altLang="en-US" sz="3200" b="1" dirty="0"/>
              <a:t>复课典礼上的讲话</a:t>
            </a:r>
            <a:endParaRPr lang="en-US" altLang="zh-CN" sz="3200" b="1" dirty="0"/>
          </a:p>
          <a:p>
            <a:endParaRPr lang="en-US" altLang="zh-CN" dirty="0"/>
          </a:p>
          <a:p>
            <a:r>
              <a:rPr lang="zh-CN" altLang="en-US" sz="2400" b="1" dirty="0"/>
              <a:t>要求：结构完整</a:t>
            </a:r>
            <a:endParaRPr lang="en-US" altLang="zh-CN" sz="2400" b="1" dirty="0"/>
          </a:p>
          <a:p>
            <a:r>
              <a:rPr lang="en-US" altLang="zh-CN" sz="2400" b="1" dirty="0"/>
              <a:t>           </a:t>
            </a:r>
            <a:r>
              <a:rPr lang="zh-CN" altLang="en-US" sz="2400" b="1" dirty="0"/>
              <a:t>语言规范符合身份和场合</a:t>
            </a:r>
            <a:endParaRPr lang="en-US" altLang="zh-CN" sz="2400" b="1" dirty="0"/>
          </a:p>
          <a:p>
            <a:r>
              <a:rPr lang="en-US" altLang="zh-CN" sz="2400" b="1" dirty="0"/>
              <a:t>            </a:t>
            </a:r>
            <a:r>
              <a:rPr lang="zh-CN" altLang="en-US" sz="2400" b="1" dirty="0"/>
              <a:t>使用本课学过的四个语言点</a:t>
            </a:r>
            <a:endParaRPr lang="en-US" altLang="zh-CN" sz="2400" b="1" dirty="0"/>
          </a:p>
          <a:p>
            <a:r>
              <a:rPr lang="en-US" altLang="zh-CN" sz="2400" b="1" dirty="0"/>
              <a:t>            </a:t>
            </a:r>
            <a:r>
              <a:rPr lang="zh-CN" altLang="en-US" sz="2400" b="1" dirty="0"/>
              <a:t>使用时间标识词语</a:t>
            </a:r>
            <a:endParaRPr lang="en-US" altLang="zh-CN" sz="2400" b="1" dirty="0"/>
          </a:p>
          <a:p>
            <a:r>
              <a:rPr lang="en-US" altLang="zh-CN" sz="2400" b="1" dirty="0"/>
              <a:t>            </a:t>
            </a:r>
            <a:r>
              <a:rPr lang="zh-CN" altLang="en-US" sz="2400" b="1" dirty="0"/>
              <a:t>用“来”和“去”连接两个动词结构</a:t>
            </a:r>
            <a:endParaRPr lang="en-US" altLang="zh-CN" sz="2400" b="1" dirty="0"/>
          </a:p>
          <a:p>
            <a:r>
              <a:rPr lang="en-US" altLang="zh-CN" sz="2400" b="1" dirty="0"/>
              <a:t>           </a:t>
            </a:r>
            <a:r>
              <a:rPr lang="zh-CN" altLang="en-US" sz="2400" b="1" dirty="0"/>
              <a:t>下下周交</a:t>
            </a:r>
            <a:endParaRPr lang="en-US" altLang="zh-CN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215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275" y="14924"/>
            <a:ext cx="9404723" cy="803427"/>
          </a:xfrm>
        </p:spPr>
        <p:txBody>
          <a:bodyPr/>
          <a:lstStyle/>
          <a:p>
            <a:r>
              <a:rPr lang="zh-CN" altLang="en-US" dirty="0"/>
              <a:t>小结：第一课</a:t>
            </a:r>
          </a:p>
        </p:txBody>
      </p:sp>
      <p:sp>
        <p:nvSpPr>
          <p:cNvPr id="4" name="内容占位符 3"/>
          <p:cNvSpPr>
            <a:spLocks noGrp="1"/>
          </p:cNvSpPr>
          <p:nvPr>
            <p:ph type="body" idx="1"/>
          </p:nvPr>
        </p:nvSpPr>
        <p:spPr>
          <a:xfrm>
            <a:off x="688302" y="768193"/>
            <a:ext cx="2933702" cy="635734"/>
          </a:xfrm>
        </p:spPr>
        <p:txBody>
          <a:bodyPr>
            <a:normAutofit fontScale="32500" lnSpcReduction="20000"/>
          </a:bodyPr>
          <a:lstStyle/>
          <a:p>
            <a:endParaRPr lang="en-US" altLang="zh-CN" sz="2000" dirty="0"/>
          </a:p>
          <a:p>
            <a:r>
              <a:rPr lang="zh-CN" altLang="en-US" sz="7400" dirty="0"/>
              <a:t>生词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5"/>
          </p:nvPr>
        </p:nvSpPr>
        <p:spPr>
          <a:xfrm>
            <a:off x="652463" y="1498758"/>
            <a:ext cx="2927350" cy="475758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赠言</a:t>
            </a:r>
            <a:endParaRPr lang="en-US" altLang="zh-CN" sz="2400" dirty="0"/>
          </a:p>
          <a:p>
            <a:r>
              <a:rPr lang="zh-CN" altLang="en-US" sz="2400" dirty="0"/>
              <a:t>光阴</a:t>
            </a:r>
            <a:endParaRPr lang="en-US" altLang="zh-CN" sz="2400" dirty="0"/>
          </a:p>
          <a:p>
            <a:r>
              <a:rPr lang="zh-CN" altLang="en-US" sz="2400" dirty="0"/>
              <a:t>抛弃</a:t>
            </a:r>
            <a:endParaRPr lang="en-US" altLang="zh-CN" sz="2400" dirty="0"/>
          </a:p>
          <a:p>
            <a:r>
              <a:rPr lang="zh-CN" altLang="en-US" sz="2400" dirty="0"/>
              <a:t>衰退</a:t>
            </a:r>
            <a:endParaRPr lang="en-US" altLang="zh-CN" sz="2400" dirty="0"/>
          </a:p>
          <a:p>
            <a:r>
              <a:rPr lang="zh-CN" altLang="en-US" sz="2400" dirty="0"/>
              <a:t>辜负</a:t>
            </a:r>
            <a:endParaRPr lang="en-US" altLang="zh-CN" sz="2400" dirty="0"/>
          </a:p>
          <a:p>
            <a:r>
              <a:rPr lang="zh-CN" altLang="en-US" sz="2400" dirty="0"/>
              <a:t>后进</a:t>
            </a:r>
            <a:endParaRPr lang="en-US" altLang="zh-CN" sz="2400" dirty="0"/>
          </a:p>
          <a:p>
            <a:r>
              <a:rPr lang="zh-CN" altLang="en-US" sz="2400" dirty="0"/>
              <a:t>淘汰</a:t>
            </a:r>
            <a:endParaRPr lang="en-US" altLang="zh-CN" sz="2400" dirty="0"/>
          </a:p>
          <a:p>
            <a:r>
              <a:rPr lang="zh-CN" altLang="en-US" sz="2400" dirty="0"/>
              <a:t>置备</a:t>
            </a:r>
            <a:endParaRPr lang="en-US" altLang="zh-CN" sz="2400" dirty="0"/>
          </a:p>
          <a:p>
            <a:r>
              <a:rPr lang="zh-CN" altLang="en-US" sz="2400" dirty="0"/>
              <a:t>铸造</a:t>
            </a:r>
            <a:endParaRPr lang="en-US" altLang="zh-CN" sz="2400" dirty="0"/>
          </a:p>
          <a:p>
            <a:r>
              <a:rPr lang="zh-CN" altLang="en-US" sz="2400" dirty="0"/>
              <a:t>成器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>
          <a:xfrm>
            <a:off x="3782486" y="695331"/>
            <a:ext cx="2936241" cy="576262"/>
          </a:xfrm>
        </p:spPr>
        <p:txBody>
          <a:bodyPr/>
          <a:lstStyle/>
          <a:p>
            <a:r>
              <a:rPr lang="zh-CN" altLang="en-US" dirty="0"/>
              <a:t>成语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half" idx="16"/>
          </p:nvPr>
        </p:nvSpPr>
        <p:spPr>
          <a:xfrm>
            <a:off x="3873106" y="1498758"/>
            <a:ext cx="2946794" cy="475758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不得已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为</a:t>
            </a:r>
            <a:r>
              <a:rPr lang="en-US" altLang="zh-CN" sz="2400" dirty="0"/>
              <a:t>~~</a:t>
            </a:r>
            <a:r>
              <a:rPr lang="zh-CN" altLang="en-US" sz="2400" dirty="0"/>
              <a:t>计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自然</a:t>
            </a:r>
          </a:p>
          <a:p>
            <a:endParaRPr lang="zh-CN" altLang="en-US" sz="2000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7088126" y="695331"/>
            <a:ext cx="2932113" cy="576262"/>
          </a:xfrm>
        </p:spPr>
        <p:txBody>
          <a:bodyPr/>
          <a:lstStyle/>
          <a:p>
            <a:r>
              <a:rPr lang="zh-CN" altLang="en-US" dirty="0"/>
              <a:t>写作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17"/>
          </p:nvPr>
        </p:nvSpPr>
        <p:spPr>
          <a:xfrm>
            <a:off x="7124700" y="1271593"/>
            <a:ext cx="2932113" cy="498474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、段落中标识时间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、连接两个动词小句的“来”和“去”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、演讲的写作特点</a:t>
            </a:r>
          </a:p>
        </p:txBody>
      </p:sp>
    </p:spTree>
    <p:extLst>
      <p:ext uri="{BB962C8B-B14F-4D97-AF65-F5344CB8AC3E}">
        <p14:creationId xmlns:p14="http://schemas.microsoft.com/office/powerpoint/2010/main" val="39374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C4354C-BB55-4C8C-9937-FB45053344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关于研究学问，胡适举了谁的例子？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03C40A-31E6-47AD-A7C6-463E9BF05EC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达尔文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EC97C6-7A62-4AFF-A3E1-F280D6C6D5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易卜生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41F439-EEDA-4911-A7E1-8D421278097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4846A7-34DD-4A9A-B9F3-75F906C1A98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9C68C5-F634-4469-A6BC-FF89A5B0136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F855A-2F37-4C11-A586-435626C7A90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E114C-4E2D-4B88-A0FD-AF2DA941055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F0A8D3-ABBE-4A46-9D88-C7373A0D62E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59467F5-5E79-4151-9D6A-97C763A193F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61283A9-7CD9-4CC7-996B-23BCEC46AAB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67110F3-5926-4235-9331-7D4198EE97A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9943EBB-70C1-4E2C-9845-5DA93F1BE32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445AD7E-95E6-4D27-B4B7-1EDBE8B34FF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DDDD5382-BA7F-41F5-9EF3-770FDBE89B8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EB164B5-3562-4832-993F-0CE60ABBEA8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191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1ABFA-C2C5-4E77-9BAE-360E1AEB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95" y="72895"/>
            <a:ext cx="10515600" cy="945200"/>
          </a:xfrm>
        </p:spPr>
        <p:txBody>
          <a:bodyPr>
            <a:normAutofit/>
          </a:bodyPr>
          <a:lstStyle/>
          <a:p>
            <a:r>
              <a:rPr lang="zh-CN" altLang="en-US" dirty="0"/>
              <a:t>内容复述（第一、二段）（随机点名）：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C90F3-89CA-4B2B-9EA3-73ED00A5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736" y="1018095"/>
            <a:ext cx="10515600" cy="57670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作者作为校长赠送给即将毕业的同学一句话是</a:t>
            </a:r>
            <a:r>
              <a:rPr lang="en-US" altLang="zh-CN" dirty="0"/>
              <a:t>~~~</a:t>
            </a:r>
          </a:p>
          <a:p>
            <a:endParaRPr lang="en-US" altLang="zh-CN" dirty="0"/>
          </a:p>
          <a:p>
            <a:r>
              <a:rPr lang="zh-CN" altLang="en-US" dirty="0"/>
              <a:t>因为以前的功课也许有一部分</a:t>
            </a:r>
            <a:r>
              <a:rPr lang="en-US" altLang="zh-CN" dirty="0"/>
              <a:t>~~~</a:t>
            </a:r>
            <a:r>
              <a:rPr lang="zh-CN" altLang="en-US" dirty="0"/>
              <a:t>（不得已）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从今以后，</a:t>
            </a:r>
            <a:r>
              <a:rPr lang="en-US" altLang="zh-CN" dirty="0"/>
              <a:t>~~~</a:t>
            </a:r>
            <a:r>
              <a:rPr lang="zh-CN" altLang="en-US" dirty="0"/>
              <a:t>（依）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趁</a:t>
            </a:r>
            <a:r>
              <a:rPr lang="en-US" altLang="zh-CN" dirty="0"/>
              <a:t>~~</a:t>
            </a:r>
            <a:r>
              <a:rPr lang="zh-CN" altLang="en-US" dirty="0"/>
              <a:t>（年富力强 ），努力做一种学问。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（一去不复返），等到</a:t>
            </a:r>
            <a:r>
              <a:rPr lang="en-US" altLang="zh-CN" dirty="0"/>
              <a:t>~~~</a:t>
            </a:r>
            <a:r>
              <a:rPr lang="zh-CN" altLang="en-US" dirty="0"/>
              <a:t>（衰退）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即使</a:t>
            </a:r>
            <a:r>
              <a:rPr lang="en-US" altLang="zh-CN" dirty="0"/>
              <a:t>~~~</a:t>
            </a:r>
            <a:r>
              <a:rPr lang="zh-CN" altLang="en-US" dirty="0"/>
              <a:t>（为</a:t>
            </a:r>
            <a:r>
              <a:rPr lang="en-US" altLang="zh-CN" dirty="0"/>
              <a:t>···</a:t>
            </a:r>
            <a:r>
              <a:rPr lang="zh-CN" altLang="en-US" dirty="0"/>
              <a:t>计，决不会，辜负）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三年五年之后</a:t>
            </a:r>
            <a:r>
              <a:rPr lang="en-US" altLang="zh-CN" dirty="0"/>
              <a:t>~~~</a:t>
            </a:r>
            <a:r>
              <a:rPr lang="zh-CN" altLang="en-US" dirty="0"/>
              <a:t>（淘汰，补救）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32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P6</a:t>
            </a:r>
            <a:r>
              <a:rPr lang="zh-CN" altLang="en-US" sz="2800" dirty="0"/>
              <a:t>，词语练习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F2C5A-5837-468B-8049-7AE36BE8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听写：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8873E-3980-4850-AB0F-37862958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1"/>
            <a:ext cx="10515600" cy="470638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、赠言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、抛弃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、文凭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、年富力强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、一去不复返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、衰退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、辜负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、淘汰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、节衣缩食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、置备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25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34506" cy="4195481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语言点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：不得已</a:t>
            </a:r>
            <a:r>
              <a:rPr lang="zh-CN" altLang="en-US" dirty="0"/>
              <a:t>：</a:t>
            </a:r>
            <a:r>
              <a:rPr lang="zh-CN" altLang="en-US" sz="2400" dirty="0"/>
              <a:t>不得不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以前的功课有一部分是为了这张文凭，</a:t>
            </a:r>
            <a:r>
              <a:rPr lang="zh-CN" altLang="en-US" sz="2400" b="1" dirty="0">
                <a:highlight>
                  <a:srgbClr val="FFFF00"/>
                </a:highlight>
              </a:rPr>
              <a:t>不得已</a:t>
            </a:r>
            <a:r>
              <a:rPr lang="zh-CN" altLang="en-US" sz="2400" dirty="0">
                <a:highlight>
                  <a:srgbClr val="FFFF00"/>
                </a:highlight>
              </a:rPr>
              <a:t>而</a:t>
            </a:r>
            <a:r>
              <a:rPr lang="zh-CN" altLang="en-US" sz="2400" dirty="0"/>
              <a:t>做的。</a:t>
            </a:r>
            <a:endParaRPr lang="en-US" altLang="zh-CN" sz="2400" dirty="0"/>
          </a:p>
          <a:p>
            <a:r>
              <a:rPr lang="en-US" altLang="zh-CN" sz="2400" dirty="0"/>
              <a:t>               </a:t>
            </a:r>
            <a:r>
              <a:rPr lang="zh-CN" altLang="en-US" sz="2400" dirty="0"/>
              <a:t>孩子没人照顾</a:t>
            </a:r>
            <a:r>
              <a:rPr lang="zh-CN" altLang="en-US" sz="2400" dirty="0">
                <a:highlight>
                  <a:srgbClr val="FFFF00"/>
                </a:highlight>
              </a:rPr>
              <a:t>，</a:t>
            </a:r>
            <a:r>
              <a:rPr lang="zh-CN" altLang="en-US" sz="2400" b="1" dirty="0">
                <a:highlight>
                  <a:srgbClr val="FFFF00"/>
                </a:highlight>
              </a:rPr>
              <a:t>不得已</a:t>
            </a:r>
            <a:r>
              <a:rPr lang="zh-CN" altLang="en-US" sz="2400" dirty="0">
                <a:highlight>
                  <a:srgbClr val="FFFF00"/>
                </a:highlight>
              </a:rPr>
              <a:t>，</a:t>
            </a:r>
            <a:r>
              <a:rPr lang="zh-CN" altLang="en-US" sz="2400" dirty="0"/>
              <a:t>她推迟了旅行计划。</a:t>
            </a:r>
            <a:endParaRPr lang="en-US" altLang="zh-CN" sz="2400" dirty="0"/>
          </a:p>
          <a:p>
            <a:r>
              <a:rPr lang="en-US" altLang="zh-CN" sz="2400" dirty="0"/>
              <a:t>               </a:t>
            </a:r>
            <a:r>
              <a:rPr lang="zh-CN" altLang="en-US" sz="2400" dirty="0"/>
              <a:t>他离开家乡南下打工，是</a:t>
            </a:r>
            <a:r>
              <a:rPr lang="zh-CN" altLang="en-US" sz="2400" b="1" dirty="0">
                <a:highlight>
                  <a:srgbClr val="FFFF00"/>
                </a:highlight>
              </a:rPr>
              <a:t>出于不得已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              </a:t>
            </a:r>
            <a:r>
              <a:rPr lang="zh-CN" altLang="en-US" sz="2400" dirty="0"/>
              <a:t>弟弟急需钱用，</a:t>
            </a:r>
            <a:r>
              <a:rPr lang="zh-CN" altLang="en-US" sz="2400" b="1" dirty="0">
                <a:highlight>
                  <a:srgbClr val="FFFF00"/>
                </a:highlight>
              </a:rPr>
              <a:t>不得已</a:t>
            </a:r>
            <a:r>
              <a:rPr lang="zh-CN" altLang="en-US" sz="2400" dirty="0"/>
              <a:t>以极低的价格卖掉了经营多年的饭馆儿。</a:t>
            </a:r>
            <a:endParaRPr lang="en-US" altLang="zh-CN" sz="2400" dirty="0"/>
          </a:p>
          <a:p>
            <a:r>
              <a:rPr lang="en-US" altLang="zh-CN" sz="2400" dirty="0"/>
              <a:t>                </a:t>
            </a:r>
            <a:r>
              <a:rPr lang="zh-CN" altLang="en-US" sz="2400" dirty="0"/>
              <a:t>除非</a:t>
            </a:r>
            <a:r>
              <a:rPr lang="zh-CN" altLang="en-US" sz="2400" b="1" dirty="0">
                <a:highlight>
                  <a:srgbClr val="FFFF00"/>
                </a:highlight>
              </a:rPr>
              <a:t>万不得已</a:t>
            </a:r>
            <a:r>
              <a:rPr lang="zh-CN" altLang="en-US" sz="2400" dirty="0"/>
              <a:t>，他不会求朋友帮助。</a:t>
            </a:r>
            <a:endParaRPr lang="en-US" altLang="zh-CN" sz="2400" dirty="0"/>
          </a:p>
          <a:p>
            <a:r>
              <a:rPr lang="en-US" altLang="zh-CN" dirty="0"/>
              <a:t>               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51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621437"/>
            <a:ext cx="10162451" cy="56269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语言点</a:t>
            </a:r>
            <a:r>
              <a:rPr lang="en-US" altLang="zh-CN" sz="3200" dirty="0"/>
              <a:t>2</a:t>
            </a:r>
            <a:r>
              <a:rPr lang="zh-CN" altLang="en-US" sz="3200" dirty="0"/>
              <a:t>：</a:t>
            </a:r>
            <a:r>
              <a:rPr lang="zh-CN" altLang="en-US" sz="3200" b="1" dirty="0"/>
              <a:t>依</a:t>
            </a:r>
            <a:r>
              <a:rPr lang="zh-CN" altLang="en-US" b="1" dirty="0"/>
              <a:t>：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sz="2400" b="1" dirty="0"/>
              <a:t>依照、按照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                       </a:t>
            </a:r>
            <a:r>
              <a:rPr lang="zh-CN" altLang="en-US" sz="2400" dirty="0"/>
              <a:t>你们可以</a:t>
            </a:r>
            <a:r>
              <a:rPr lang="zh-CN" altLang="en-US" sz="2400" dirty="0">
                <a:highlight>
                  <a:srgbClr val="FFFF00"/>
                </a:highlight>
              </a:rPr>
              <a:t>依自己的心愿</a:t>
            </a:r>
            <a:r>
              <a:rPr lang="zh-CN" altLang="en-US" sz="2400" dirty="0"/>
              <a:t>去自由研究了。</a:t>
            </a:r>
            <a:endParaRPr lang="en-US" altLang="zh-CN" sz="2400" dirty="0"/>
          </a:p>
          <a:p>
            <a:r>
              <a:rPr lang="zh-CN" altLang="en-US" sz="2400" dirty="0"/>
              <a:t>                       这件事我定会</a:t>
            </a:r>
            <a:r>
              <a:rPr lang="zh-CN" altLang="en-US" sz="2400" dirty="0">
                <a:highlight>
                  <a:srgbClr val="FFFF00"/>
                </a:highlight>
              </a:rPr>
              <a:t>依法</a:t>
            </a:r>
            <a:r>
              <a:rPr lang="zh-CN" altLang="en-US" sz="2400" dirty="0"/>
              <a:t>处理</a:t>
            </a:r>
            <a:r>
              <a:rPr lang="en-US" altLang="zh-CN" sz="2400" dirty="0"/>
              <a:t>/</a:t>
            </a:r>
            <a:r>
              <a:rPr lang="zh-CN" altLang="en-US" sz="2400" dirty="0"/>
              <a:t>依规执行。</a:t>
            </a:r>
            <a:endParaRPr lang="en-US" altLang="zh-CN" sz="2400" dirty="0"/>
          </a:p>
          <a:p>
            <a:r>
              <a:rPr lang="en-US" altLang="zh-CN" sz="2400" dirty="0"/>
              <a:t>                       </a:t>
            </a:r>
            <a:r>
              <a:rPr lang="zh-CN" altLang="en-US" sz="2400" dirty="0">
                <a:highlight>
                  <a:srgbClr val="FFFF00"/>
                </a:highlight>
              </a:rPr>
              <a:t>依当时的紧急情况</a:t>
            </a:r>
            <a:r>
              <a:rPr lang="zh-CN" altLang="en-US" sz="2400" dirty="0"/>
              <a:t>，我们不得已关闭了出口。</a:t>
            </a:r>
            <a:endParaRPr lang="en-US" altLang="zh-CN" sz="2400" dirty="0"/>
          </a:p>
          <a:p>
            <a:r>
              <a:rPr lang="en-US" altLang="zh-CN" sz="2400" dirty="0"/>
              <a:t>                        </a:t>
            </a:r>
            <a:r>
              <a:rPr lang="zh-CN" altLang="en-US" sz="2400" dirty="0">
                <a:highlight>
                  <a:srgbClr val="FFFF00"/>
                </a:highlight>
              </a:rPr>
              <a:t>依我看</a:t>
            </a:r>
            <a:r>
              <a:rPr lang="zh-CN" altLang="en-US" sz="2400" dirty="0"/>
              <a:t>，咱们还是坐火车去吧。</a:t>
            </a:r>
            <a:endParaRPr lang="en-US" altLang="zh-CN" sz="2400" dirty="0"/>
          </a:p>
          <a:p>
            <a:r>
              <a:rPr lang="en-US" altLang="zh-CN" sz="2400" dirty="0"/>
              <a:t>                        </a:t>
            </a:r>
            <a:r>
              <a:rPr lang="zh-CN" altLang="en-US" sz="2400" dirty="0">
                <a:highlight>
                  <a:srgbClr val="FFFF00"/>
                </a:highlight>
              </a:rPr>
              <a:t>依你说</a:t>
            </a:r>
            <a:r>
              <a:rPr lang="zh-CN" altLang="en-US" sz="2400" dirty="0"/>
              <a:t>，这些奇怪的符号到底是什么意思？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sz="2400" b="1" dirty="0"/>
              <a:t>                        2</a:t>
            </a:r>
            <a:r>
              <a:rPr lang="zh-CN" altLang="en-US" sz="2400" b="1" dirty="0"/>
              <a:t>）同意、答应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                       </a:t>
            </a:r>
            <a:r>
              <a:rPr lang="zh-CN" altLang="en-US" sz="2400" dirty="0"/>
              <a:t>你这么做，我不依。</a:t>
            </a:r>
            <a:endParaRPr lang="en-US" altLang="zh-CN" sz="2400" dirty="0"/>
          </a:p>
          <a:p>
            <a:r>
              <a:rPr lang="zh-CN" altLang="en-US" sz="2400" dirty="0"/>
              <a:t>                        孩子非要吃冰激凌，不依就哭。</a:t>
            </a:r>
          </a:p>
        </p:txBody>
      </p:sp>
    </p:spTree>
    <p:extLst>
      <p:ext uri="{BB962C8B-B14F-4D97-AF65-F5344CB8AC3E}">
        <p14:creationId xmlns:p14="http://schemas.microsoft.com/office/powerpoint/2010/main" val="126832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794328"/>
            <a:ext cx="10423670" cy="545407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语言点</a:t>
            </a:r>
            <a:r>
              <a:rPr lang="en-US" altLang="zh-CN" sz="3200" dirty="0"/>
              <a:t>3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r>
              <a:rPr lang="en-US" altLang="zh-CN" sz="3200" b="1" dirty="0"/>
              <a:t>               </a:t>
            </a:r>
            <a:r>
              <a:rPr lang="zh-CN" altLang="en-US" sz="3200" b="1" dirty="0"/>
              <a:t>为</a:t>
            </a:r>
            <a:r>
              <a:rPr lang="en-US" altLang="zh-CN" sz="3200" b="1" dirty="0"/>
              <a:t>……</a:t>
            </a:r>
            <a:r>
              <a:rPr lang="zh-CN" altLang="en-US" sz="3200" b="1" dirty="0"/>
              <a:t>计</a:t>
            </a:r>
            <a:r>
              <a:rPr lang="zh-CN" altLang="en-US" dirty="0"/>
              <a:t>：为</a:t>
            </a:r>
            <a:r>
              <a:rPr lang="en-US" altLang="zh-CN" sz="2800" dirty="0"/>
              <a:t>~</a:t>
            </a:r>
            <a:r>
              <a:rPr lang="zh-CN" altLang="en-US" sz="2800" dirty="0"/>
              <a:t>打算</a:t>
            </a:r>
            <a:r>
              <a:rPr lang="en-US" altLang="zh-CN" sz="2800" dirty="0"/>
              <a:t>/</a:t>
            </a:r>
            <a:r>
              <a:rPr lang="zh-CN" altLang="en-US" sz="2800" dirty="0"/>
              <a:t>考虑。书面语。</a:t>
            </a:r>
            <a:endParaRPr lang="en-US" altLang="zh-CN" sz="2800" dirty="0"/>
          </a:p>
          <a:p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</a:t>
            </a:r>
            <a:r>
              <a:rPr lang="zh-CN" altLang="en-US" sz="2600" dirty="0"/>
              <a:t>即使</a:t>
            </a:r>
            <a:r>
              <a:rPr lang="zh-CN" altLang="en-US" sz="2600" dirty="0">
                <a:highlight>
                  <a:srgbClr val="FFFF00"/>
                </a:highlight>
              </a:rPr>
              <a:t>为吃饭计</a:t>
            </a:r>
            <a:r>
              <a:rPr lang="zh-CN" altLang="en-US" sz="2600" dirty="0"/>
              <a:t>，学问也决不会辜负人的。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                </a:t>
            </a:r>
            <a:r>
              <a:rPr lang="zh-CN" altLang="en-US" sz="2600" dirty="0">
                <a:highlight>
                  <a:srgbClr val="FFFF00"/>
                </a:highlight>
              </a:rPr>
              <a:t>为健康计</a:t>
            </a:r>
            <a:r>
              <a:rPr lang="zh-CN" altLang="en-US" sz="2600" dirty="0"/>
              <a:t>，你应该多运动，少饮酒。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                </a:t>
            </a:r>
            <a:r>
              <a:rPr lang="zh-CN" altLang="en-US" sz="2600" dirty="0">
                <a:highlight>
                  <a:srgbClr val="FFFF00"/>
                </a:highlight>
              </a:rPr>
              <a:t>为按时完成工程计</a:t>
            </a:r>
            <a:r>
              <a:rPr lang="zh-CN" altLang="en-US" sz="2600" dirty="0"/>
              <a:t>，我们需要备好充足的工程款。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               </a:t>
            </a:r>
            <a:r>
              <a:rPr lang="zh-CN" altLang="en-US" sz="2600" dirty="0">
                <a:highlight>
                  <a:srgbClr val="FFFF00"/>
                </a:highlight>
              </a:rPr>
              <a:t>为退休后的生活计</a:t>
            </a:r>
            <a:r>
              <a:rPr lang="zh-CN" altLang="en-US" sz="2600" dirty="0"/>
              <a:t>，你现在就应该培养出一两种爱好。</a:t>
            </a:r>
            <a:endParaRPr lang="en-US" altLang="zh-CN" sz="2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47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ONYMOUSPOLLING" val="False"/>
  <p:tag name="RAINPROBLEMTYPE" val="MultipleChoice"/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1160</Words>
  <Application>Microsoft Office PowerPoint</Application>
  <PresentationFormat>宽屏</PresentationFormat>
  <Paragraphs>222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Microsoft Yahei</vt:lpstr>
      <vt:lpstr>Arial</vt:lpstr>
      <vt:lpstr>Office 主题​​</vt:lpstr>
      <vt:lpstr>第一课 中国公学十八年级毕业赠言</vt:lpstr>
      <vt:lpstr>PowerPoint 演示文稿</vt:lpstr>
      <vt:lpstr>PowerPoint 演示文稿</vt:lpstr>
      <vt:lpstr>内容复述（第一、二段）（随机点名）：</vt:lpstr>
      <vt:lpstr>检查作业</vt:lpstr>
      <vt:lpstr>听写：</vt:lpstr>
      <vt:lpstr>语言点：</vt:lpstr>
      <vt:lpstr> </vt:lpstr>
      <vt:lpstr> </vt:lpstr>
      <vt:lpstr> </vt:lpstr>
      <vt:lpstr>书面作业</vt:lpstr>
      <vt:lpstr>语言点复习：</vt:lpstr>
      <vt:lpstr>课文2：串讲 第一段</vt:lpstr>
      <vt:lpstr>继续课文串讲：第二段 </vt:lpstr>
      <vt:lpstr>第三段</vt:lpstr>
      <vt:lpstr>第四段</vt:lpstr>
      <vt:lpstr>第五段</vt:lpstr>
      <vt:lpstr>第六段</vt:lpstr>
      <vt:lpstr>第七、八、九段</vt:lpstr>
      <vt:lpstr>课堂写作练习</vt:lpstr>
      <vt:lpstr>作文：二选一，四百字</vt:lpstr>
      <vt:lpstr>小结：第一课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lingling</dc:creator>
  <cp:lastModifiedBy>Du lingling</cp:lastModifiedBy>
  <cp:revision>15</cp:revision>
  <dcterms:created xsi:type="dcterms:W3CDTF">2020-02-24T05:48:39Z</dcterms:created>
  <dcterms:modified xsi:type="dcterms:W3CDTF">2020-09-21T13:36:12Z</dcterms:modified>
</cp:coreProperties>
</file>