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9" r:id="rId3"/>
  </p:sldMasterIdLst>
  <p:sldIdLst>
    <p:sldId id="256" r:id="rId4"/>
    <p:sldId id="275" r:id="rId5"/>
    <p:sldId id="277" r:id="rId6"/>
    <p:sldId id="278" r:id="rId7"/>
    <p:sldId id="279" r:id="rId8"/>
    <p:sldId id="266" r:id="rId9"/>
    <p:sldId id="272" r:id="rId10"/>
    <p:sldId id="280" r:id="rId11"/>
    <p:sldId id="27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DFF"/>
    <a:srgbClr val="E1DFE2"/>
    <a:srgbClr val="5C3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8188"/>
    <p:restoredTop sz="86378"/>
  </p:normalViewPr>
  <p:slideViewPr>
    <p:cSldViewPr snapToGrid="0" snapToObjects="1">
      <p:cViewPr varScale="1">
        <p:scale>
          <a:sx n="87" d="100"/>
          <a:sy n="87" d="100"/>
        </p:scale>
        <p:origin x="121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512712"/>
            <a:ext cx="9144000" cy="2561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420" y="1731653"/>
            <a:ext cx="8245162" cy="2123126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ctr">
              <a:defRPr lang="en-US" altLang="en-US" sz="2700" b="0" kern="1200" cap="all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4194263"/>
            <a:ext cx="8245160" cy="1340999"/>
          </a:xfrm>
        </p:spPr>
        <p:txBody>
          <a:bodyPr anchor="t">
            <a:normAutofit/>
          </a:bodyPr>
          <a:lstStyle>
            <a:lvl1pPr marL="0" indent="0" algn="ctr">
              <a:buNone/>
              <a:defRPr sz="15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5956140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5" y="5951814"/>
            <a:ext cx="518790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956140"/>
            <a:ext cx="76233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82" y="246214"/>
            <a:ext cx="2540842" cy="1072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0"/>
            <a:ext cx="25145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2" y="675729"/>
            <a:ext cx="1503123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4" y="675729"/>
            <a:ext cx="592220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6" y="5956140"/>
            <a:ext cx="99610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4" y="5951814"/>
            <a:ext cx="5922209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3" y="5956140"/>
            <a:ext cx="87314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tretch>
            <a:fillRect/>
          </a:stretch>
        </p:blipFill>
        <p:spPr>
          <a:xfrm>
            <a:off x="8145415" y="174787"/>
            <a:ext cx="839724" cy="8397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512712"/>
            <a:ext cx="9144000" cy="2561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420" y="1731653"/>
            <a:ext cx="8245162" cy="2123126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ctr">
              <a:defRPr lang="en-US" altLang="en-US" sz="2700" b="0" kern="1200" cap="all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4194263"/>
            <a:ext cx="8245160" cy="1340999"/>
          </a:xfrm>
        </p:spPr>
        <p:txBody>
          <a:bodyPr anchor="t">
            <a:normAutofit/>
          </a:bodyPr>
          <a:lstStyle>
            <a:lvl1pPr marL="0" indent="0" algn="ctr">
              <a:buNone/>
              <a:defRPr sz="15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5956140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5" y="5951814"/>
            <a:ext cx="518790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956140"/>
            <a:ext cx="76233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82" y="246214"/>
            <a:ext cx="2540842" cy="1072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6" y="2180499"/>
            <a:ext cx="8272211" cy="36783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6" y="5956140"/>
            <a:ext cx="78938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/>
          <p:cNvSpPr>
            <a:spLocks noChangeAspect="1"/>
          </p:cNvSpPr>
          <p:nvPr userDrawn="1"/>
        </p:nvSpPr>
        <p:spPr>
          <a:xfrm>
            <a:off x="2" y="0"/>
            <a:ext cx="2616005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6" y="5956140"/>
            <a:ext cx="78938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86218" y="1964075"/>
            <a:ext cx="2243568" cy="29298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7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tretch>
            <a:fillRect/>
          </a:stretch>
        </p:blipFill>
        <p:spPr>
          <a:xfrm>
            <a:off x="167429" y="177144"/>
            <a:ext cx="1129284" cy="1129284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158218" y="1137358"/>
            <a:ext cx="4549889" cy="4583289"/>
          </a:xfrm>
        </p:spPr>
        <p:txBody>
          <a:bodyPr anchor="ctr">
            <a:normAutofit/>
          </a:bodyPr>
          <a:lstStyle>
            <a:lvl1pPr algn="l">
              <a:defRPr sz="2400"/>
            </a:lvl1pPr>
            <a:lvl2pPr algn="l">
              <a:defRPr sz="2400"/>
            </a:lvl2pPr>
            <a:lvl3pPr algn="l">
              <a:defRPr sz="1800"/>
            </a:lvl3pPr>
            <a:lvl4pPr algn="l">
              <a:defRPr sz="1400"/>
            </a:lvl4pPr>
            <a:lvl5pPr algn="l"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0" y="5141977"/>
            <a:ext cx="914400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6" y="3043913"/>
            <a:ext cx="8272211" cy="149750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6" y="4541417"/>
            <a:ext cx="827221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tretch>
            <a:fillRect/>
          </a:stretch>
        </p:blipFill>
        <p:spPr>
          <a:xfrm>
            <a:off x="8145415" y="5356394"/>
            <a:ext cx="839724" cy="8397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6" y="2228004"/>
            <a:ext cx="4066793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2228004"/>
            <a:ext cx="4066794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6" y="2250895"/>
            <a:ext cx="3815306" cy="536005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926055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3" y="2250895"/>
            <a:ext cx="3815305" cy="553373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3" y="2926055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Rectangle 6"/>
          <p:cNvSpPr>
            <a:spLocks noChangeAspect="1"/>
          </p:cNvSpPr>
          <p:nvPr userDrawn="1"/>
        </p:nvSpPr>
        <p:spPr>
          <a:xfrm>
            <a:off x="1" y="1"/>
            <a:ext cx="15134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ChangeAspect="1"/>
          </p:cNvSpPr>
          <p:nvPr userDrawn="1"/>
        </p:nvSpPr>
        <p:spPr>
          <a:xfrm>
            <a:off x="0" y="5141977"/>
            <a:ext cx="914400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2296"/>
            <a:ext cx="3682084" cy="68951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601200"/>
            <a:ext cx="8469630" cy="42048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9" y="5262299"/>
            <a:ext cx="3532445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tretch>
            <a:fillRect/>
          </a:stretch>
        </p:blipFill>
        <p:spPr>
          <a:xfrm>
            <a:off x="8145415" y="5356394"/>
            <a:ext cx="839724" cy="8397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5896" y="2180499"/>
            <a:ext cx="8272211" cy="3678303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/>
            </a:lvl1pPr>
            <a:lvl2pPr marL="472440" indent="-229235">
              <a:buFont typeface="Wingdings" panose="05000000000000000000" pitchFamily="2" charset="2"/>
              <a:buChar char="§"/>
              <a:defRPr/>
            </a:lvl2pPr>
          </a:lstStyle>
          <a:p>
            <a:pPr lvl="0"/>
            <a:r>
              <a:rPr lang="en-MY" altLang="zh-CN" dirty="0"/>
              <a:t>Aims to capture channel-wise dependencies.</a:t>
            </a:r>
            <a:endParaRPr lang="en-MY" altLang="zh-CN" dirty="0"/>
          </a:p>
          <a:p>
            <a:pPr lvl="0"/>
            <a:r>
              <a:rPr lang="en-MY" altLang="zh-CN" dirty="0"/>
              <a:t>Excitation function must be</a:t>
            </a:r>
            <a:endParaRPr lang="zh-CN" altLang="en-US" dirty="0"/>
          </a:p>
          <a:p>
            <a:pPr lvl="1"/>
            <a:r>
              <a:rPr lang="en-MY" altLang="zh-CN" dirty="0"/>
              <a:t>Capable of learning non-linear interactions between channels.</a:t>
            </a:r>
            <a:endParaRPr lang="en-MY" altLang="zh-CN" dirty="0"/>
          </a:p>
          <a:p>
            <a:pPr lvl="1"/>
            <a:r>
              <a:rPr lang="en-MY" altLang="zh-CN" dirty="0"/>
              <a:t>Learn a non-mutually-exclusive relationship.</a:t>
            </a:r>
            <a:endParaRPr lang="en-MY" altLang="zh-CN" dirty="0"/>
          </a:p>
          <a:p>
            <a:pPr lvl="0"/>
            <a:r>
              <a:rPr lang="en-MY" altLang="zh-CN" dirty="0"/>
              <a:t>Gating mechanism with sigmoid activation, </a:t>
            </a:r>
            <a:r>
              <a:rPr lang="en-MY" altLang="zh-CN" dirty="0" err="1"/>
              <a:t>ReLU</a:t>
            </a:r>
            <a:r>
              <a:rPr lang="en-MY" altLang="zh-CN" dirty="0"/>
              <a:t> activation and 2 FC layers.</a:t>
            </a:r>
            <a:endParaRPr lang="en-MY" altLang="zh-CN" dirty="0"/>
          </a:p>
          <a:p>
            <a:pPr lvl="0"/>
            <a:endParaRPr lang="en-MY" altLang="zh-CN" dirty="0"/>
          </a:p>
          <a:p>
            <a:pPr lvl="0"/>
            <a:endParaRPr lang="en-MY" altLang="zh-CN" dirty="0"/>
          </a:p>
          <a:p>
            <a:pPr lvl="0"/>
            <a:r>
              <a:rPr lang="en-MY" altLang="zh-CN" dirty="0"/>
              <a:t>Final output is obtained by rescaling feature map U.</a:t>
            </a:r>
            <a:endParaRPr lang="en-MY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6" y="5956140"/>
            <a:ext cx="78938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MY" dirty="0"/>
              <a:t>EXCITATION</a:t>
            </a:r>
            <a:endParaRPr kumimoji="1"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2758" y="3761620"/>
            <a:ext cx="4061812" cy="4953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2758" y="4661608"/>
            <a:ext cx="2339543" cy="3962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11733" y="2369777"/>
            <a:ext cx="2179509" cy="32997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599725"/>
            <a:ext cx="8468144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5" y="5260130"/>
            <a:ext cx="8272213" cy="598671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Rectangle 6"/>
          <p:cNvSpPr>
            <a:spLocks noChangeAspect="1"/>
          </p:cNvSpPr>
          <p:nvPr userDrawn="1"/>
        </p:nvSpPr>
        <p:spPr>
          <a:xfrm>
            <a:off x="1" y="1"/>
            <a:ext cx="15134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0"/>
            <a:ext cx="25145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2" y="675729"/>
            <a:ext cx="1503123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4" y="675729"/>
            <a:ext cx="592220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6" y="5956140"/>
            <a:ext cx="99610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4" y="5951814"/>
            <a:ext cx="5922209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3" y="5956140"/>
            <a:ext cx="87314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tretch>
            <a:fillRect/>
          </a:stretch>
        </p:blipFill>
        <p:spPr>
          <a:xfrm>
            <a:off x="8145415" y="174787"/>
            <a:ext cx="839724" cy="8397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6" y="5956140"/>
            <a:ext cx="78938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MY" dirty="0"/>
              <a:t>Result on </a:t>
            </a:r>
            <a:r>
              <a:rPr lang="en-MY" dirty="0" err="1"/>
              <a:t>imagenet</a:t>
            </a:r>
            <a:endParaRPr kumimoji="1" lang="zh-CN" alt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9292" y="1892797"/>
            <a:ext cx="8145415" cy="1790929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962149" y="3720226"/>
            <a:ext cx="52196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100" dirty="0"/>
              <a:t>Single-crop error rates (%) on the ImageNet validation set and complexity comparisons.</a:t>
            </a:r>
            <a:endParaRPr lang="en-MY" sz="11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6" y="5956140"/>
            <a:ext cx="78938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MY" dirty="0"/>
              <a:t>Result on </a:t>
            </a:r>
            <a:r>
              <a:rPr lang="en-MY" dirty="0" err="1"/>
              <a:t>imagenet</a:t>
            </a:r>
            <a:endParaRPr kumimoji="1" lang="zh-CN" alt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5895" y="1338112"/>
            <a:ext cx="5402650" cy="19634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41993" y="1652954"/>
            <a:ext cx="3066258" cy="39450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5895" y="3502627"/>
            <a:ext cx="3212913" cy="15876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5896" y="2180499"/>
            <a:ext cx="8272211" cy="3678303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/>
            </a:lvl1pPr>
            <a:lvl2pPr marL="472440" indent="-229235">
              <a:buFont typeface="Wingdings" panose="05000000000000000000" pitchFamily="2" charset="2"/>
              <a:buChar char="§"/>
              <a:defRPr/>
            </a:lvl2pPr>
          </a:lstStyle>
          <a:p>
            <a:pPr lvl="0"/>
            <a:r>
              <a:rPr lang="en-MY" altLang="zh-CN" dirty="0"/>
              <a:t>Authors performed ablation study on a few aspects.</a:t>
            </a:r>
            <a:endParaRPr lang="en-MY" altLang="zh-CN" dirty="0"/>
          </a:p>
          <a:p>
            <a:pPr lvl="1"/>
            <a:r>
              <a:rPr lang="en-MY" altLang="zh-CN" dirty="0"/>
              <a:t>Reduction ratio</a:t>
            </a:r>
            <a:endParaRPr lang="en-MY" altLang="zh-CN" dirty="0"/>
          </a:p>
          <a:p>
            <a:pPr lvl="1"/>
            <a:r>
              <a:rPr lang="en-MY" altLang="zh-CN" dirty="0"/>
              <a:t>Squeeze operator</a:t>
            </a:r>
            <a:endParaRPr lang="en-MY" altLang="zh-CN" dirty="0"/>
          </a:p>
          <a:p>
            <a:pPr lvl="1"/>
            <a:r>
              <a:rPr lang="en-MY" altLang="zh-CN" dirty="0"/>
              <a:t>Excitation operator</a:t>
            </a:r>
            <a:endParaRPr lang="en-MY" altLang="zh-CN" dirty="0"/>
          </a:p>
          <a:p>
            <a:pPr lvl="1"/>
            <a:r>
              <a:rPr lang="en-MY" altLang="zh-CN" dirty="0"/>
              <a:t>Different stages</a:t>
            </a:r>
            <a:endParaRPr lang="en-MY" altLang="zh-CN" dirty="0"/>
          </a:p>
          <a:p>
            <a:pPr lvl="1"/>
            <a:endParaRPr lang="en-MY" altLang="zh-CN" dirty="0"/>
          </a:p>
          <a:p>
            <a:pPr lvl="0"/>
            <a:r>
              <a:rPr lang="en-MY" altLang="zh-CN" dirty="0"/>
              <a:t>Besides, the authors also examined the importance of SE blocks.</a:t>
            </a:r>
            <a:endParaRPr lang="en-MY" altLang="zh-CN" dirty="0"/>
          </a:p>
          <a:p>
            <a:pPr lvl="1"/>
            <a:r>
              <a:rPr lang="en-MY" altLang="zh-CN" dirty="0"/>
              <a:t>Squeeze – global information has significant influence on model performance.</a:t>
            </a:r>
            <a:endParaRPr lang="en-MY" altLang="zh-CN" dirty="0"/>
          </a:p>
          <a:p>
            <a:pPr lvl="1"/>
            <a:r>
              <a:rPr lang="en-MY" altLang="zh-CN" dirty="0"/>
              <a:t>Excitation – Earlier layer has similar distribution, then become class specific at later stages, and last stage has activation of one.</a:t>
            </a:r>
            <a:endParaRPr lang="en-MY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6" y="5956140"/>
            <a:ext cx="78938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MY" dirty="0"/>
              <a:t>Ablation study &amp; Role of Se blocks</a:t>
            </a:r>
            <a:endParaRPr kumimoji="1" lang="zh-CN" alt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10454" y="2567354"/>
            <a:ext cx="3982916" cy="8962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/>
          <p:cNvSpPr>
            <a:spLocks noChangeAspect="1"/>
          </p:cNvSpPr>
          <p:nvPr userDrawn="1"/>
        </p:nvSpPr>
        <p:spPr>
          <a:xfrm>
            <a:off x="2" y="0"/>
            <a:ext cx="2616005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6" y="5956140"/>
            <a:ext cx="78938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86218" y="1964075"/>
            <a:ext cx="2243568" cy="29298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7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tretch>
            <a:fillRect/>
          </a:stretch>
        </p:blipFill>
        <p:spPr>
          <a:xfrm>
            <a:off x="167429" y="177144"/>
            <a:ext cx="1129284" cy="1129284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158218" y="1137358"/>
            <a:ext cx="4549889" cy="4583289"/>
          </a:xfrm>
        </p:spPr>
        <p:txBody>
          <a:bodyPr anchor="ctr">
            <a:normAutofit/>
          </a:bodyPr>
          <a:lstStyle>
            <a:lvl1pPr algn="l">
              <a:defRPr sz="2400"/>
            </a:lvl1pPr>
            <a:lvl2pPr algn="l">
              <a:defRPr sz="2400"/>
            </a:lvl2pPr>
            <a:lvl3pPr algn="l">
              <a:defRPr sz="1800"/>
            </a:lvl3pPr>
            <a:lvl4pPr algn="l">
              <a:defRPr sz="1400"/>
            </a:lvl4pPr>
            <a:lvl5pPr algn="l"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0" y="5141977"/>
            <a:ext cx="914400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6" y="3043913"/>
            <a:ext cx="8272211" cy="149750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6" y="4541417"/>
            <a:ext cx="827221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tretch>
            <a:fillRect/>
          </a:stretch>
        </p:blipFill>
        <p:spPr>
          <a:xfrm>
            <a:off x="8145415" y="5356394"/>
            <a:ext cx="839724" cy="8397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6" y="2250895"/>
            <a:ext cx="3815306" cy="536005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926055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3" y="2250895"/>
            <a:ext cx="3815305" cy="553373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3" y="2926055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599725"/>
            <a:ext cx="8468144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5" y="5260130"/>
            <a:ext cx="8272213" cy="598671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Rectangle 6"/>
          <p:cNvSpPr>
            <a:spLocks noChangeAspect="1"/>
          </p:cNvSpPr>
          <p:nvPr userDrawn="1"/>
        </p:nvSpPr>
        <p:spPr>
          <a:xfrm>
            <a:off x="1" y="1"/>
            <a:ext cx="15134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0.emf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7" Type="http://schemas.openxmlformats.org/officeDocument/2006/relationships/theme" Target="../theme/theme2.xml"/><Relationship Id="rId16" Type="http://schemas.openxmlformats.org/officeDocument/2006/relationships/image" Target="../media/image3.png"/><Relationship Id="rId15" Type="http://schemas.openxmlformats.org/officeDocument/2006/relationships/image" Target="../media/image11.png"/><Relationship Id="rId14" Type="http://schemas.openxmlformats.org/officeDocument/2006/relationships/image" Target="../media/image2.png"/><Relationship Id="rId13" Type="http://schemas.openxmlformats.org/officeDocument/2006/relationships/image" Target="../media/image10.emf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E1DFE2"/>
            </a:gs>
            <a:gs pos="50000">
              <a:schemeClr val="bg1">
                <a:lumMod val="95000"/>
              </a:schemeClr>
            </a:gs>
            <a:gs pos="100000">
              <a:srgbClr val="E1DFE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ChangeAspect="1"/>
          </p:cNvSpPr>
          <p:nvPr userDrawn="1"/>
        </p:nvSpPr>
        <p:spPr>
          <a:xfrm>
            <a:off x="0" y="0"/>
            <a:ext cx="9144000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2783" y="87749"/>
            <a:ext cx="7942632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MY" dirty="0"/>
              <a:t>EXCITATION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2336003"/>
            <a:ext cx="8272212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endParaRPr lang="en-MY" altLang="zh-CN" dirty="0"/>
          </a:p>
          <a:p>
            <a:pPr lvl="0"/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5" y="5956140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5" y="5951814"/>
            <a:ext cx="51879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6" y="5956140"/>
            <a:ext cx="789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1" name="Rectangle 6"/>
          <p:cNvSpPr>
            <a:spLocks noChangeAspect="1"/>
          </p:cNvSpPr>
          <p:nvPr userDrawn="1"/>
        </p:nvSpPr>
        <p:spPr>
          <a:xfrm>
            <a:off x="0" y="6604002"/>
            <a:ext cx="9144000" cy="245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11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tretch>
            <a:fillRect/>
          </a:stretch>
        </p:blipFill>
        <p:spPr>
          <a:xfrm>
            <a:off x="8145415" y="174787"/>
            <a:ext cx="839724" cy="8397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342265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235" indent="-229235" algn="l" defTabSz="342265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440" indent="-229235" algn="l" defTabSz="342265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5" indent="-202565" algn="l" defTabSz="342265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45" indent="-175260" algn="l" defTabSz="342265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420" indent="-175260" algn="l" defTabSz="342265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4940" indent="-171450" algn="l" defTabSz="342265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49730" indent="-171450" algn="l" defTabSz="342265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155" indent="-171450" algn="l" defTabSz="342265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099945" indent="-171450" algn="l" defTabSz="342265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2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2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2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2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2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2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2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2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2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E1DFE2"/>
            </a:gs>
            <a:gs pos="50000">
              <a:schemeClr val="bg1">
                <a:lumMod val="95000"/>
              </a:schemeClr>
            </a:gs>
            <a:gs pos="100000">
              <a:srgbClr val="E1DFE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ChangeAspect="1"/>
          </p:cNvSpPr>
          <p:nvPr userDrawn="1"/>
        </p:nvSpPr>
        <p:spPr>
          <a:xfrm>
            <a:off x="0" y="0"/>
            <a:ext cx="9144000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2783" y="87749"/>
            <a:ext cx="7942632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MY" dirty="0"/>
              <a:t>EXCITATION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2336003"/>
            <a:ext cx="8272212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MY" altLang="zh-CN" dirty="0"/>
              <a:t>Aims to capture channel-wise dependencies.</a:t>
            </a:r>
            <a:endParaRPr lang="en-MY" altLang="zh-CN" dirty="0"/>
          </a:p>
          <a:p>
            <a:pPr lvl="0"/>
            <a:r>
              <a:rPr lang="en-MY" altLang="zh-CN" dirty="0"/>
              <a:t>Excitation function must be</a:t>
            </a:r>
            <a:endParaRPr lang="zh-CN" altLang="en-US" dirty="0"/>
          </a:p>
          <a:p>
            <a:pPr lvl="1"/>
            <a:r>
              <a:rPr lang="en-MY" altLang="zh-CN" dirty="0"/>
              <a:t>Capable of learning non-linear interactions between channels.</a:t>
            </a:r>
            <a:endParaRPr lang="en-MY" altLang="zh-CN" dirty="0"/>
          </a:p>
          <a:p>
            <a:pPr lvl="1"/>
            <a:r>
              <a:rPr lang="en-MY" altLang="zh-CN" dirty="0"/>
              <a:t>Learn a non-mutually-exclusive relationship.</a:t>
            </a:r>
            <a:endParaRPr lang="en-MY" altLang="zh-CN" dirty="0"/>
          </a:p>
          <a:p>
            <a:pPr lvl="0"/>
            <a:r>
              <a:rPr lang="en-MY" altLang="zh-CN" dirty="0"/>
              <a:t>Gating mechanism with sigmoid activation, </a:t>
            </a:r>
            <a:r>
              <a:rPr lang="en-MY" altLang="zh-CN" dirty="0" err="1"/>
              <a:t>ReLU</a:t>
            </a:r>
            <a:r>
              <a:rPr lang="en-MY" altLang="zh-CN" dirty="0"/>
              <a:t> activation and 2 FC layers.</a:t>
            </a:r>
            <a:endParaRPr lang="en-MY" altLang="zh-CN" dirty="0"/>
          </a:p>
          <a:p>
            <a:pPr lvl="0"/>
            <a:endParaRPr lang="en-MY" altLang="zh-CN" dirty="0"/>
          </a:p>
          <a:p>
            <a:pPr lvl="0"/>
            <a:endParaRPr lang="en-MY" altLang="zh-CN" dirty="0"/>
          </a:p>
          <a:p>
            <a:pPr lvl="0"/>
            <a:endParaRPr lang="en-MY" altLang="zh-CN" dirty="0"/>
          </a:p>
          <a:p>
            <a:pPr lvl="0"/>
            <a:endParaRPr lang="en-MY" altLang="zh-CN" dirty="0"/>
          </a:p>
          <a:p>
            <a:pPr lvl="0"/>
            <a:r>
              <a:rPr lang="en-MY" altLang="zh-CN" dirty="0"/>
              <a:t>Final output is obtained by rescaling feature map U.</a:t>
            </a:r>
            <a:endParaRPr lang="en-MY" altLang="zh-CN" dirty="0"/>
          </a:p>
          <a:p>
            <a:pPr lvl="0"/>
            <a:endParaRPr lang="en-MY" altLang="zh-CN" dirty="0"/>
          </a:p>
          <a:p>
            <a:pPr lvl="0"/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5" y="5956140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5" y="5951814"/>
            <a:ext cx="51879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6" y="5956140"/>
            <a:ext cx="789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1" name="Rectangle 6"/>
          <p:cNvSpPr>
            <a:spLocks noChangeAspect="1"/>
          </p:cNvSpPr>
          <p:nvPr userDrawn="1"/>
        </p:nvSpPr>
        <p:spPr>
          <a:xfrm>
            <a:off x="0" y="6604002"/>
            <a:ext cx="9144000" cy="245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tretch>
            <a:fillRect/>
          </a:stretch>
        </p:blipFill>
        <p:spPr>
          <a:xfrm>
            <a:off x="8145415" y="174787"/>
            <a:ext cx="839724" cy="8397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52758" y="3946259"/>
            <a:ext cx="4061812" cy="49534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 userDrawn="1"/>
            </p:nvSpPr>
            <p:spPr>
              <a:xfrm>
                <a:off x="940776" y="4534619"/>
                <a:ext cx="17594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MY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MY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𝑠𝑖𝑔𝑚𝑜𝑖𝑑</m:t>
                      </m:r>
                      <m:r>
                        <a:rPr lang="en-MY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MY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MY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MY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MY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MY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𝑅𝑒𝐿𝑈</m:t>
                      </m:r>
                      <m:r>
                        <a:rPr lang="en-MY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MY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𝑓𝑢𝑛𝑐𝑡𝑖𝑜𝑛</m:t>
                      </m:r>
                    </m:oMath>
                  </m:oMathPara>
                </a14:m>
                <a:endParaRPr lang="en-MY" sz="1200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940776" y="4534619"/>
                <a:ext cx="1759456" cy="461665"/>
              </a:xfrm>
              <a:prstGeom prst="rect">
                <a:avLst/>
              </a:prstGeom>
              <a:blipFill rotWithShape="1">
                <a:blip r:embed="rId15"/>
                <a:stretch>
                  <a:fillRect l="-19" t="-18" r="12" b="2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752758" y="5390170"/>
            <a:ext cx="2339543" cy="39627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342265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235" indent="-229235" algn="l" defTabSz="342265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440" indent="-229235" algn="l" defTabSz="342265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5" indent="-202565" algn="l" defTabSz="342265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45" indent="-175260" algn="l" defTabSz="342265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420" indent="-175260" algn="l" defTabSz="342265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4940" indent="-171450" algn="l" defTabSz="342265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49730" indent="-171450" algn="l" defTabSz="342265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155" indent="-171450" algn="l" defTabSz="342265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099945" indent="-171450" algn="l" defTabSz="342265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2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2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2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2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2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2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2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2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2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S</a:t>
            </a:r>
            <a:r>
              <a:rPr kumimoji="1" altLang="zh-CN" dirty="0"/>
              <a:t>queeze-and-excitation networks</a:t>
            </a:r>
            <a:endParaRPr kumimoji="1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5610" y="4613910"/>
            <a:ext cx="8245475" cy="921385"/>
          </a:xfrm>
        </p:spPr>
        <p:txBody>
          <a:bodyPr>
            <a:normAutofit lnSpcReduction="20000"/>
          </a:bodyPr>
          <a:lstStyle/>
          <a:p>
            <a:r>
              <a:rPr kumimoji="1" lang="en-US" dirty="0"/>
              <a:t>Sahand sabour 2020280401</a:t>
            </a:r>
            <a:endParaRPr kumimoji="1" lang="en-US" dirty="0"/>
          </a:p>
          <a:p>
            <a:r>
              <a:rPr kumimoji="1" lang="en-US" altLang="zh-CN" dirty="0"/>
              <a:t>Tee Kah Hui 2020280402</a:t>
            </a:r>
            <a:endParaRPr kumimoji="1" lang="en-US" altLang="zh-CN" dirty="0"/>
          </a:p>
          <a:p>
            <a:r>
              <a:rPr kumimoji="1" lang="en-US" altLang="zh-CN" dirty="0"/>
              <a:t>2021</a:t>
            </a:r>
            <a:r>
              <a:rPr kumimoji="1" lang="zh-CN" altLang="en-US" dirty="0"/>
              <a:t>年</a:t>
            </a:r>
            <a:r>
              <a:rPr kumimoji="1" lang="en-US" altLang="zh-CN" dirty="0"/>
              <a:t>3</a:t>
            </a:r>
            <a:r>
              <a:rPr kumimoji="1" lang="zh-CN" altLang="en-US" dirty="0"/>
              <a:t>月</a:t>
            </a:r>
            <a:r>
              <a:rPr kumimoji="1" lang="en-US" altLang="zh-CN" dirty="0"/>
              <a:t>31</a:t>
            </a:r>
            <a:r>
              <a:rPr kumimoji="1" lang="zh-CN" altLang="en-US" dirty="0"/>
              <a:t>日</a:t>
            </a:r>
            <a:endParaRPr kumimoji="1" lang="zh-CN" altLang="en-US" dirty="0"/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660400" y="3097530"/>
            <a:ext cx="8245475" cy="9213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342265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5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342265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342265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342265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342265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342265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342265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342265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342265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800" dirty="0">
                <a:solidFill>
                  <a:schemeClr val="bg1"/>
                </a:solidFill>
              </a:rPr>
              <a:t>Hu, J., Shen, Li., Sun, G. (2017)</a:t>
            </a:r>
            <a:endParaRPr kumimoji="1" lang="en-US" altLang="zh-CN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altLang="zh-CN" dirty="0"/>
              <a:t>Thank you for listening</a:t>
            </a:r>
            <a:endParaRPr kumimoji="1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Introduction</a:t>
            </a:r>
            <a:endParaRPr kumimoji="1" lang="en-US" altLang="zh-CN" dirty="0"/>
          </a:p>
        </p:txBody>
      </p:sp>
      <p:sp>
        <p:nvSpPr>
          <p:cNvPr id="9" name="内容占位符 1"/>
          <p:cNvSpPr>
            <a:spLocks noGrp="1"/>
          </p:cNvSpPr>
          <p:nvPr/>
        </p:nvSpPr>
        <p:spPr>
          <a:xfrm>
            <a:off x="435610" y="1573530"/>
            <a:ext cx="8120380" cy="42849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9235" indent="-229235" algn="l" defTabSz="342265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440" indent="-229235" algn="l" defTabSz="342265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5" indent="-202565" algn="l" defTabSz="342265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45" indent="-175260" algn="l" defTabSz="342265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420" indent="-175260" algn="l" defTabSz="342265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4940" indent="-171450" algn="l" defTabSz="342265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49730" indent="-171450" algn="l" defTabSz="342265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155" indent="-171450" algn="l" defTabSz="342265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99945" indent="-171450" algn="l" defTabSz="342265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sz="2000" dirty="0"/>
              <a:t>Convolutional Neural Networks (CNNs) have been proven to be effective for different visual tasks.</a:t>
            </a:r>
            <a:endParaRPr kumimoji="1" lang="en-US" sz="2000" dirty="0"/>
          </a:p>
          <a:p>
            <a:pPr marL="0" indent="0">
              <a:buNone/>
            </a:pPr>
            <a:r>
              <a:rPr kumimoji="1" lang="en-US" sz="2000" dirty="0"/>
              <a:t>CNNs are able to:</a:t>
            </a:r>
            <a:endParaRPr kumimoji="1" lang="en-US" sz="2000" dirty="0"/>
          </a:p>
          <a:p>
            <a:pPr lvl="1">
              <a:buFont typeface="Arial" panose="020B0604020202090204" pitchFamily="34" charset="0"/>
              <a:buChar char="•"/>
            </a:pPr>
            <a:r>
              <a:rPr kumimoji="1" lang="en-US" sz="1775" dirty="0"/>
              <a:t>Fuse spatial and channel-wise information in local receptive fields.</a:t>
            </a:r>
            <a:endParaRPr kumimoji="1" lang="en-US" sz="1775" dirty="0"/>
          </a:p>
          <a:p>
            <a:pPr lvl="1">
              <a:buFont typeface="Arial" panose="020B0604020202090204" pitchFamily="34" charset="0"/>
              <a:buChar char="•"/>
            </a:pPr>
            <a:r>
              <a:rPr kumimoji="1" lang="en-US" sz="1775" dirty="0"/>
              <a:t>Capture hierachical patterns with global receptive fields.</a:t>
            </a:r>
            <a:endParaRPr kumimoji="1" lang="en-US" sz="1775" dirty="0"/>
          </a:p>
          <a:p>
            <a:pPr marL="0" lvl="0" indent="0">
              <a:buNone/>
            </a:pPr>
            <a:endParaRPr kumimoji="1" lang="en-US" sz="1995" dirty="0"/>
          </a:p>
          <a:p>
            <a:pPr marL="0" lvl="0" indent="0">
              <a:buNone/>
            </a:pPr>
            <a:r>
              <a:rPr kumimoji="1" lang="en-US" sz="1995" dirty="0"/>
              <a:t>Previous work concentrates on reducing the model complexity, while the authors of this work want to improve CNNs by proposing a new unit.</a:t>
            </a:r>
            <a:endParaRPr kumimoji="1" lang="en-US" altLang="zh-CN" sz="1595" dirty="0"/>
          </a:p>
          <a:p>
            <a:endParaRPr kumimoji="1" lang="en-US" altLang="zh-CN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Squeeze-and-excitation</a:t>
            </a:r>
            <a:endParaRPr kumimoji="1" lang="en-US" altLang="zh-CN" dirty="0"/>
          </a:p>
        </p:txBody>
      </p:sp>
      <p:sp>
        <p:nvSpPr>
          <p:cNvPr id="9" name="内容占位符 1"/>
          <p:cNvSpPr>
            <a:spLocks noGrp="1"/>
          </p:cNvSpPr>
          <p:nvPr/>
        </p:nvSpPr>
        <p:spPr>
          <a:xfrm>
            <a:off x="275590" y="1573530"/>
            <a:ext cx="8887460" cy="42849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9235" indent="-229235" algn="l" defTabSz="342265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440" indent="-229235" algn="l" defTabSz="342265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5" indent="-202565" algn="l" defTabSz="342265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45" indent="-175260" algn="l" defTabSz="342265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420" indent="-175260" algn="l" defTabSz="342265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4940" indent="-171450" algn="l" defTabSz="342265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49730" indent="-171450" algn="l" defTabSz="342265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155" indent="-171450" algn="l" defTabSz="342265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99945" indent="-171450" algn="l" defTabSz="342265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sz="2000" dirty="0"/>
              <a:t>Purpose of this unit:</a:t>
            </a:r>
            <a:endParaRPr kumimoji="1" lang="en-US" sz="2000" dirty="0"/>
          </a:p>
          <a:p>
            <a:pPr marL="0" indent="0">
              <a:buNone/>
            </a:pPr>
            <a:r>
              <a:rPr kumimoji="1" lang="en-US" sz="2000" dirty="0"/>
              <a:t>Improve the network's representational power by modelling the interdependencies between the channels and convolutional features. </a:t>
            </a:r>
            <a:endParaRPr kumimoji="1" lang="en-US" sz="2000" dirty="0"/>
          </a:p>
          <a:p>
            <a:pPr lvl="1">
              <a:buFont typeface="Arial" panose="020B0604020202090204" pitchFamily="34" charset="0"/>
              <a:buChar char="•"/>
            </a:pPr>
            <a:endParaRPr kumimoji="1" lang="en-US" altLang="zh-CN" sz="1595" dirty="0"/>
          </a:p>
          <a:p>
            <a:endParaRPr kumimoji="1" lang="en-US" altLang="zh-CN" sz="1600" dirty="0"/>
          </a:p>
        </p:txBody>
      </p:sp>
      <p:pic>
        <p:nvPicPr>
          <p:cNvPr id="2" name="Picture 1" descr="Screen Shot 2021-03-31 at 12.16.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760" y="3154680"/>
            <a:ext cx="7903845" cy="25298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Squeeze-and-excitation</a:t>
            </a:r>
            <a:endParaRPr kumimoji="1" lang="en-US" altLang="zh-CN" dirty="0"/>
          </a:p>
        </p:txBody>
      </p:sp>
      <p:sp>
        <p:nvSpPr>
          <p:cNvPr id="9" name="内容占位符 1"/>
          <p:cNvSpPr>
            <a:spLocks noGrp="1"/>
          </p:cNvSpPr>
          <p:nvPr/>
        </p:nvSpPr>
        <p:spPr>
          <a:xfrm>
            <a:off x="275590" y="1573530"/>
            <a:ext cx="8887460" cy="42849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9235" indent="-229235" algn="l" defTabSz="342265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440" indent="-229235" algn="l" defTabSz="342265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5" indent="-202565" algn="l" defTabSz="342265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45" indent="-175260" algn="l" defTabSz="342265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420" indent="-175260" algn="l" defTabSz="342265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4940" indent="-171450" algn="l" defTabSz="342265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49730" indent="-171450" algn="l" defTabSz="342265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155" indent="-171450" algn="l" defTabSz="342265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99945" indent="-171450" algn="l" defTabSz="342265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sz="2000" dirty="0"/>
              <a:t>Formulation</a:t>
            </a:r>
            <a:endParaRPr kumimoji="1" lang="en-US" sz="2000" dirty="0"/>
          </a:p>
          <a:p>
            <a:pPr marL="0" indent="0">
              <a:buNone/>
            </a:pPr>
            <a:r>
              <a:rPr kumimoji="1" lang="en-US" sz="2000" dirty="0"/>
              <a:t>Let F</a:t>
            </a:r>
            <a:r>
              <a:rPr kumimoji="1" lang="en-US" sz="2000" baseline="-25000" dirty="0"/>
              <a:t>tr</a:t>
            </a:r>
            <a:r>
              <a:rPr kumimoji="1" lang="en-US" sz="2000" dirty="0"/>
              <a:t>, V and U be a convolutional operator, learned set of filter kernels and outputs of </a:t>
            </a:r>
            <a:r>
              <a:rPr kumimoji="1" lang="en-US" sz="2000" dirty="0">
                <a:sym typeface="+mn-ea"/>
              </a:rPr>
              <a:t>F</a:t>
            </a:r>
            <a:r>
              <a:rPr kumimoji="1" lang="en-US" sz="2000" baseline="-25000" dirty="0">
                <a:sym typeface="+mn-ea"/>
              </a:rPr>
              <a:t>tr </a:t>
            </a:r>
            <a:r>
              <a:rPr kumimoji="1" lang="en-US" sz="2000" dirty="0"/>
              <a:t>respectively.</a:t>
            </a:r>
            <a:endParaRPr kumimoji="1" lang="en-US" sz="2000" dirty="0"/>
          </a:p>
          <a:p>
            <a:pPr marL="243205" lvl="1" indent="0">
              <a:buFont typeface="Arial" panose="020B0604020202090204" pitchFamily="34" charset="0"/>
              <a:buNone/>
            </a:pPr>
            <a:endParaRPr kumimoji="1" lang="en-US" altLang="zh-CN" sz="1600" dirty="0"/>
          </a:p>
        </p:txBody>
      </p:sp>
      <p:pic>
        <p:nvPicPr>
          <p:cNvPr id="2" name="Picture 1" descr="Screen Shot 2021-03-31 at 12.16.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760" y="3743960"/>
            <a:ext cx="7903845" cy="2529840"/>
          </a:xfrm>
          <a:prstGeom prst="rect">
            <a:avLst/>
          </a:prstGeom>
        </p:spPr>
      </p:pic>
      <p:pic>
        <p:nvPicPr>
          <p:cNvPr id="3" name="Picture 2" descr="Screen Shot 2021-03-31 at 12.21.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365" y="2754630"/>
            <a:ext cx="2794000" cy="812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Squeeze</a:t>
            </a:r>
            <a:endParaRPr kumimoji="1" lang="en-US" altLang="zh-CN" dirty="0"/>
          </a:p>
        </p:txBody>
      </p:sp>
      <p:sp>
        <p:nvSpPr>
          <p:cNvPr id="9" name="内容占位符 1"/>
          <p:cNvSpPr>
            <a:spLocks noGrp="1"/>
          </p:cNvSpPr>
          <p:nvPr/>
        </p:nvSpPr>
        <p:spPr>
          <a:xfrm>
            <a:off x="275590" y="1573530"/>
            <a:ext cx="8887460" cy="42849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9235" indent="-229235" algn="l" defTabSz="342265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440" indent="-229235" algn="l" defTabSz="342265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5" indent="-202565" algn="l" defTabSz="342265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45" indent="-175260" algn="l" defTabSz="342265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420" indent="-175260" algn="l" defTabSz="342265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4940" indent="-171450" algn="l" defTabSz="342265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49730" indent="-171450" algn="l" defTabSz="342265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155" indent="-171450" algn="l" defTabSz="342265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99945" indent="-171450" algn="l" defTabSz="342265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sz="2000" dirty="0"/>
              <a:t>Formulation:</a:t>
            </a:r>
            <a:endParaRPr kumimoji="1" lang="en-US" sz="2000" dirty="0"/>
          </a:p>
          <a:p>
            <a:pPr marL="0" indent="0">
              <a:buNone/>
            </a:pPr>
            <a:r>
              <a:rPr kumimoji="1" lang="en-US" sz="2000" dirty="0"/>
              <a:t>Use global average pooling to exploit contextual information outside of the local receptive field. This is done by shrinking U through spacial dimensions HxW</a:t>
            </a:r>
            <a:endParaRPr kumimoji="1" lang="en-US" sz="2000" dirty="0"/>
          </a:p>
          <a:p>
            <a:pPr marL="243205" lvl="1" indent="0">
              <a:buFont typeface="Arial" panose="020B0604020202090204" pitchFamily="34" charset="0"/>
              <a:buNone/>
            </a:pPr>
            <a:endParaRPr kumimoji="1" lang="en-US" altLang="zh-CN" sz="1600" dirty="0"/>
          </a:p>
        </p:txBody>
      </p:sp>
      <p:pic>
        <p:nvPicPr>
          <p:cNvPr id="2" name="Picture 1" descr="Screen Shot 2021-03-31 at 12.16.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760" y="3743960"/>
            <a:ext cx="7903845" cy="2529840"/>
          </a:xfrm>
          <a:prstGeom prst="rect">
            <a:avLst/>
          </a:prstGeom>
        </p:spPr>
      </p:pic>
      <p:pic>
        <p:nvPicPr>
          <p:cNvPr id="4" name="Picture 3" descr="Screen Shot 2021-03-31 at 12.26.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2790825"/>
            <a:ext cx="4076700" cy="812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sym typeface="+mn-ea"/>
              </a:rPr>
              <a:t>Excitation</a:t>
            </a:r>
            <a:endParaRPr kumimoji="1" lang="en-US" altLang="zh-CN" dirty="0"/>
          </a:p>
        </p:txBody>
      </p:sp>
      <p:sp>
        <p:nvSpPr>
          <p:cNvPr id="9" name="内容占位符 1"/>
          <p:cNvSpPr>
            <a:spLocks noGrp="1"/>
          </p:cNvSpPr>
          <p:nvPr/>
        </p:nvSpPr>
        <p:spPr>
          <a:xfrm>
            <a:off x="435610" y="1573530"/>
            <a:ext cx="8120380" cy="42849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9235" indent="-229235" algn="l" defTabSz="342265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440" indent="-229235" algn="l" defTabSz="342265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5" indent="-202565" algn="l" defTabSz="342265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45" indent="-175260" algn="l" defTabSz="342265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420" indent="-175260" algn="l" defTabSz="342265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4940" indent="-171450" algn="l" defTabSz="342265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49730" indent="-171450" algn="l" defTabSz="342265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155" indent="-171450" algn="l" defTabSz="342265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99945" indent="-171450" algn="l" defTabSz="342265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MY" altLang="zh-CN" sz="1800" dirty="0">
                <a:sym typeface="+mn-ea"/>
              </a:rPr>
              <a:t>Aims to capture channel-wise dependencies.</a:t>
            </a:r>
            <a:endParaRPr lang="en-MY" altLang="zh-CN" sz="1800" dirty="0"/>
          </a:p>
          <a:p>
            <a:pPr lvl="0"/>
            <a:r>
              <a:rPr lang="en-MY" altLang="zh-CN" sz="1800" dirty="0">
                <a:sym typeface="+mn-ea"/>
              </a:rPr>
              <a:t>Excitation function must be</a:t>
            </a:r>
            <a:endParaRPr lang="zh-CN" altLang="en-US" sz="1800" dirty="0"/>
          </a:p>
          <a:p>
            <a:pPr lvl="1"/>
            <a:r>
              <a:rPr lang="en-MY" altLang="zh-CN" sz="1800" dirty="0">
                <a:sym typeface="+mn-ea"/>
              </a:rPr>
              <a:t>Capable of learning non-linear interactions between channels.</a:t>
            </a:r>
            <a:endParaRPr lang="en-MY" altLang="zh-CN" sz="1800" dirty="0"/>
          </a:p>
          <a:p>
            <a:pPr lvl="1"/>
            <a:r>
              <a:rPr lang="en-MY" altLang="zh-CN" sz="1800" dirty="0">
                <a:sym typeface="+mn-ea"/>
              </a:rPr>
              <a:t>Learn a non-mutually-exclusive relationship.</a:t>
            </a:r>
            <a:endParaRPr lang="en-MY" altLang="zh-CN" sz="1800" dirty="0"/>
          </a:p>
          <a:p>
            <a:pPr lvl="0"/>
            <a:r>
              <a:rPr lang="en-MY" altLang="zh-CN" sz="1800" dirty="0">
                <a:sym typeface="+mn-ea"/>
              </a:rPr>
              <a:t>Gating mechanism with sigmoid activation, </a:t>
            </a:r>
            <a:r>
              <a:rPr lang="en-MY" altLang="zh-CN" sz="1800" dirty="0" err="1">
                <a:sym typeface="+mn-ea"/>
              </a:rPr>
              <a:t>ReLU</a:t>
            </a:r>
            <a:r>
              <a:rPr lang="en-MY" altLang="zh-CN" sz="1800" dirty="0">
                <a:sym typeface="+mn-ea"/>
              </a:rPr>
              <a:t> activation and 2 FC layers.</a:t>
            </a:r>
            <a:endParaRPr lang="en-MY" altLang="zh-CN" sz="1800" dirty="0"/>
          </a:p>
          <a:p>
            <a:pPr lvl="0"/>
            <a:endParaRPr lang="en-MY" altLang="zh-CN" sz="1800" dirty="0"/>
          </a:p>
          <a:p>
            <a:pPr lvl="0"/>
            <a:endParaRPr lang="en-MY" altLang="zh-CN" sz="1800" dirty="0"/>
          </a:p>
          <a:p>
            <a:pPr lvl="0"/>
            <a:r>
              <a:rPr lang="en-MY" altLang="zh-CN" sz="1800" dirty="0">
                <a:sym typeface="+mn-ea"/>
              </a:rPr>
              <a:t>Final output is obtained by rescaling feature map U.</a:t>
            </a:r>
            <a:endParaRPr kumimoji="1" lang="en-US" altLang="zh-CN" sz="1800" dirty="0"/>
          </a:p>
          <a:p>
            <a:endParaRPr kumimoji="1" lang="en-US" altLang="zh-CN" sz="1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2383" y="3707590"/>
            <a:ext cx="4061812" cy="4953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83" y="4779663"/>
            <a:ext cx="2339543" cy="3962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940" y="3707765"/>
            <a:ext cx="2179955" cy="27546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Results on imagenet</a:t>
            </a:r>
            <a:endParaRPr kumimoji="1" lang="en-US" altLang="zh-C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6762" y="1357797"/>
            <a:ext cx="8145415" cy="17909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39619" y="3148787"/>
            <a:ext cx="52196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MY" sz="1100" dirty="0"/>
              <a:t>Single-crop error rates (%) on the ImageNet validation set and complexity comparisons.</a:t>
            </a:r>
            <a:endParaRPr lang="en-MY" sz="11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80" y="3980815"/>
            <a:ext cx="8145780" cy="19634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Results on imagenet</a:t>
            </a:r>
            <a:endParaRPr kumimoji="1" lang="en-US" altLang="zh-C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345" y="1512570"/>
            <a:ext cx="3664585" cy="4714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015" y="2235200"/>
            <a:ext cx="3212465" cy="31616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Ablation study </a:t>
            </a:r>
            <a:r>
              <a:rPr lang="en-MY">
                <a:sym typeface="+mn-ea"/>
              </a:rPr>
              <a:t>&amp; Role of SE blocks</a:t>
            </a:r>
            <a:endParaRPr kumimoji="1" lang="en-US" altLang="zh-CN" dirty="0"/>
          </a:p>
        </p:txBody>
      </p:sp>
      <p:sp>
        <p:nvSpPr>
          <p:cNvPr id="9" name="内容占位符 1"/>
          <p:cNvSpPr>
            <a:spLocks noGrp="1"/>
          </p:cNvSpPr>
          <p:nvPr/>
        </p:nvSpPr>
        <p:spPr>
          <a:xfrm>
            <a:off x="435610" y="1573530"/>
            <a:ext cx="8120380" cy="42849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9235" indent="-229235" algn="l" defTabSz="342265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440" indent="-229235" algn="l" defTabSz="342265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5" indent="-202565" algn="l" defTabSz="342265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45" indent="-175260" algn="l" defTabSz="342265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420" indent="-175260" algn="l" defTabSz="342265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4940" indent="-171450" algn="l" defTabSz="342265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49730" indent="-171450" algn="l" defTabSz="342265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155" indent="-171450" algn="l" defTabSz="342265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99945" indent="-171450" algn="l" defTabSz="342265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MY" altLang="zh-CN" sz="1800" dirty="0">
                <a:sym typeface="+mn-ea"/>
              </a:rPr>
              <a:t>Authors performed ablation study on a few aspects.</a:t>
            </a:r>
            <a:endParaRPr lang="en-MY" altLang="zh-CN" sz="1800" dirty="0"/>
          </a:p>
          <a:p>
            <a:pPr lvl="1"/>
            <a:r>
              <a:rPr lang="en-MY" altLang="zh-CN" sz="1800" dirty="0">
                <a:sym typeface="+mn-ea"/>
              </a:rPr>
              <a:t>Reduction ratio</a:t>
            </a:r>
            <a:endParaRPr lang="en-MY" altLang="zh-CN" sz="1800" dirty="0"/>
          </a:p>
          <a:p>
            <a:pPr lvl="1"/>
            <a:r>
              <a:rPr lang="en-MY" altLang="zh-CN" sz="1800" dirty="0">
                <a:sym typeface="+mn-ea"/>
              </a:rPr>
              <a:t>Squeeze operator</a:t>
            </a:r>
            <a:endParaRPr lang="en-MY" altLang="zh-CN" sz="1800" dirty="0"/>
          </a:p>
          <a:p>
            <a:pPr lvl="1"/>
            <a:r>
              <a:rPr lang="en-MY" altLang="zh-CN" sz="1800" dirty="0">
                <a:sym typeface="+mn-ea"/>
              </a:rPr>
              <a:t>Excitation operator</a:t>
            </a:r>
            <a:endParaRPr lang="en-MY" altLang="zh-CN" sz="1800" dirty="0"/>
          </a:p>
          <a:p>
            <a:pPr lvl="1"/>
            <a:r>
              <a:rPr lang="en-MY" altLang="zh-CN" sz="1800" dirty="0">
                <a:sym typeface="+mn-ea"/>
              </a:rPr>
              <a:t>Different stages</a:t>
            </a:r>
            <a:endParaRPr lang="en-MY" altLang="zh-CN" sz="1800" dirty="0"/>
          </a:p>
          <a:p>
            <a:pPr lvl="1"/>
            <a:endParaRPr lang="en-MY" altLang="zh-CN" sz="1800" dirty="0"/>
          </a:p>
          <a:p>
            <a:pPr lvl="0"/>
            <a:r>
              <a:rPr lang="en-MY" altLang="zh-CN" sz="1800" dirty="0">
                <a:sym typeface="+mn-ea"/>
              </a:rPr>
              <a:t>Besides, the authors also examined the importance of SE blocks.</a:t>
            </a:r>
            <a:endParaRPr lang="en-MY" altLang="zh-CN" sz="1800" dirty="0"/>
          </a:p>
          <a:p>
            <a:pPr lvl="1"/>
            <a:r>
              <a:rPr lang="en-MY" altLang="zh-CN" sz="1800" dirty="0">
                <a:sym typeface="+mn-ea"/>
              </a:rPr>
              <a:t>Squeeze – global information has significant influence on model performance.</a:t>
            </a:r>
            <a:endParaRPr lang="en-MY" altLang="zh-CN" sz="1800" dirty="0"/>
          </a:p>
          <a:p>
            <a:pPr lvl="1"/>
            <a:r>
              <a:rPr lang="en-MY" altLang="zh-CN" sz="1800" dirty="0">
                <a:sym typeface="+mn-ea"/>
              </a:rPr>
              <a:t>Excitation – Earlier layer has similar distribution, then become class specific at later stages, and last stage has activation of one.</a:t>
            </a:r>
            <a:endParaRPr kumimoji="1" lang="en-US" altLang="zh-CN" sz="1800" dirty="0"/>
          </a:p>
          <a:p>
            <a:endParaRPr kumimoji="1" lang="en-US" altLang="zh-CN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0235" y="2071370"/>
            <a:ext cx="5130165" cy="15678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清华简约主题-顶边-4:3">
  <a:themeElements>
    <a:clrScheme name="自定义 4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5C2F7D"/>
      </a:accent1>
      <a:accent2>
        <a:srgbClr val="5C2F7D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红利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清华简约主题-顶边-4:3">
  <a:themeElements>
    <a:clrScheme name="自定义 4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5C2F7D"/>
      </a:accent1>
      <a:accent2>
        <a:srgbClr val="5C2F7D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红利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1878</Words>
  <Application>WPS Presentation</Application>
  <PresentationFormat>On-screen Show (4:3)</PresentationFormat>
  <Paragraphs>70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SimSun</vt:lpstr>
      <vt:lpstr>Wingdings</vt:lpstr>
      <vt:lpstr>Wingdings 2</vt:lpstr>
      <vt:lpstr>Cambria Math</vt:lpstr>
      <vt:lpstr>Gill Sans MT</vt:lpstr>
      <vt:lpstr>华文中宋</vt:lpstr>
      <vt:lpstr>苹方-简</vt:lpstr>
      <vt:lpstr>微软雅黑</vt:lpstr>
      <vt:lpstr>汉仪旗黑</vt:lpstr>
      <vt:lpstr>Arial Unicode MS</vt:lpstr>
      <vt:lpstr>Calibri</vt:lpstr>
      <vt:lpstr>清华简约主题-顶边-4:3</vt:lpstr>
      <vt:lpstr>1_清华简约主题-顶边-4:3</vt:lpstr>
      <vt:lpstr>Squeeze-and-excitation networks</vt:lpstr>
      <vt:lpstr>Introduction</vt:lpstr>
      <vt:lpstr>Squeeze-and-excitation</vt:lpstr>
      <vt:lpstr>Squeeze-and-excitation</vt:lpstr>
      <vt:lpstr>Squeeze</vt:lpstr>
      <vt:lpstr>Excitation</vt:lpstr>
      <vt:lpstr>Results on imagenet</vt:lpstr>
      <vt:lpstr>Results on imagenet</vt:lpstr>
      <vt:lpstr>Ablation study &amp; Role of SE blocks</vt:lpstr>
      <vt:lpstr>Thank you for listening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sahandsabour</cp:lastModifiedBy>
  <cp:revision>1259</cp:revision>
  <cp:lastPrinted>2021-03-31T04:53:13Z</cp:lastPrinted>
  <dcterms:created xsi:type="dcterms:W3CDTF">2021-03-31T04:53:13Z</dcterms:created>
  <dcterms:modified xsi:type="dcterms:W3CDTF">2021-03-31T04:53:13Z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1033-2.7.0.4476</vt:lpwstr>
  </property>
</Properties>
</file>