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08" r:id="rId1"/>
  </p:sldMasterIdLst>
  <p:sldIdLst>
    <p:sldId id="256" r:id="rId2"/>
    <p:sldId id="374" r:id="rId3"/>
    <p:sldId id="375" r:id="rId4"/>
    <p:sldId id="382" r:id="rId5"/>
    <p:sldId id="383" r:id="rId6"/>
    <p:sldId id="384" r:id="rId7"/>
    <p:sldId id="385" r:id="rId8"/>
    <p:sldId id="386" r:id="rId9"/>
    <p:sldId id="269" r:id="rId10"/>
    <p:sldId id="387" r:id="rId11"/>
    <p:sldId id="389" r:id="rId12"/>
    <p:sldId id="277" r:id="rId13"/>
    <p:sldId id="376" r:id="rId14"/>
    <p:sldId id="377" r:id="rId15"/>
    <p:sldId id="378" r:id="rId16"/>
    <p:sldId id="379" r:id="rId17"/>
    <p:sldId id="296" r:id="rId18"/>
    <p:sldId id="270" r:id="rId19"/>
    <p:sldId id="278" r:id="rId20"/>
    <p:sldId id="380" r:id="rId21"/>
    <p:sldId id="381" r:id="rId22"/>
    <p:sldId id="279" r:id="rId23"/>
    <p:sldId id="297" r:id="rId24"/>
    <p:sldId id="298" r:id="rId25"/>
    <p:sldId id="299" r:id="rId26"/>
    <p:sldId id="300" r:id="rId27"/>
    <p:sldId id="271" r:id="rId28"/>
    <p:sldId id="390" r:id="rId29"/>
    <p:sldId id="285" r:id="rId30"/>
    <p:sldId id="280" r:id="rId31"/>
    <p:sldId id="391" r:id="rId32"/>
    <p:sldId id="257" r:id="rId33"/>
    <p:sldId id="349" r:id="rId34"/>
    <p:sldId id="3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5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5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1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1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" Type="http://schemas.openxmlformats.org/officeDocument/2006/relationships/tags" Target="../tags/tag173.xml"/><Relationship Id="rId21" Type="http://schemas.openxmlformats.org/officeDocument/2006/relationships/image" Target="../media/image1.tmp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19" Type="http://schemas.openxmlformats.org/officeDocument/2006/relationships/image" Target="../media/image1.tmp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19" Type="http://schemas.openxmlformats.org/officeDocument/2006/relationships/image" Target="../media/image1.tmp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image" Target="../media/image1.tmp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BC5D-FF9F-B444-9984-9C6DF1C0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第三课 闲话北京人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46D2F-083F-E34E-BB43-A81170D3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高级汉语第三课</a:t>
            </a:r>
          </a:p>
        </p:txBody>
      </p:sp>
    </p:spTree>
    <p:extLst>
      <p:ext uri="{BB962C8B-B14F-4D97-AF65-F5344CB8AC3E}">
        <p14:creationId xmlns:p14="http://schemas.microsoft.com/office/powerpoint/2010/main" val="17325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825DC-FEF5-470F-A74E-C5FAE584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表示“看”，有哪些词语？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32133-518D-47E1-8211-23449CE2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看、望、瞧、瞅、眺、瞪、瞄、瞥、阅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注视、凝视、窥视</a:t>
            </a:r>
            <a:endParaRPr lang="en-US" altLang="zh-CN" dirty="0"/>
          </a:p>
          <a:p>
            <a:r>
              <a:rPr lang="zh-CN" altLang="en-US" dirty="0"/>
              <a:t>仰望、遥望、眺望、瞭望、张望、盼望</a:t>
            </a:r>
            <a:endParaRPr lang="en-US" altLang="zh-CN" dirty="0"/>
          </a:p>
          <a:p>
            <a:r>
              <a:rPr lang="zh-CN" altLang="en-US" dirty="0"/>
              <a:t>小看、看望、照看、看家、看门、看孩子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64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B9DC87-D8E5-45F3-BAFB-2156C8CF5F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初升的太阳（    ）着大地，清清的湖水（     ）着朝阳的霞光。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3FF92F-616C-4771-8CEA-C8A9630EB8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映照     照耀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1A2C4B-9FA0-4599-B949-97A7000EFAD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照耀    照耀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22930B-40CC-439B-A9D9-9DD2B46D72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映照    映照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875172-829C-4811-9373-F174E0627ED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照耀    映照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0ADD69-0252-4DFF-B1B0-714F851EE45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CD7428-4347-4112-9448-3A1433E341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39C175-7ABC-4E38-BE4B-AD95FC904F9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FD2BEB-A178-4F87-A604-017F1DFD32B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8949C7C-E952-4EB4-ACA9-4D9A80D69A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5E2547-EF90-4641-9323-28068D83E60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CFC120B-A818-454C-8AAB-91BCE178950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C894DC4-5C85-486F-AF33-08245287FC7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4925D93-2289-4EE6-9B31-DCAC3D8B9C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ECDE712-9C70-477B-8E2B-AA8B4EACA97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2517830-9AD4-4096-A23C-FD06C7678C2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14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依旧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  <a:highlight>
                  <a:srgbClr val="FFFF00"/>
                </a:highlight>
              </a:rPr>
              <a:t>照旧。跟原来一样。书面语</a:t>
            </a:r>
            <a:r>
              <a:rPr lang="zh-CN" altLang="en-US" sz="3600" dirty="0">
                <a:solidFill>
                  <a:srgbClr val="002060"/>
                </a:solidFill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659835"/>
            <a:ext cx="10455965" cy="45885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、只要这盏灯依旧亮着，父亲就一定会再回到家中。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、那个伤员吃了药，可病情依旧没有什么好转。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、人事改革之后，公司依旧是老样子。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、经历了那么多困难和失败，他依旧相信自己会成功。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、滚滚长江东逝水，浪花淘尽英雄。是非成败转头空，青山依旧在，几度夕阳红。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highlight>
                  <a:srgbClr val="FFFF00"/>
                </a:highlight>
              </a:rPr>
              <a:t>还可以作动词，跟原来一样。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、二十年后回到故乡，景色依旧，物是人非。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917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2C70C2-D2A9-4AF0-A5EB-19C9AA1F3D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、就在那一（    ），我们似乎真的觉得父亲就坐在自己的身边。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1F2657-AB9B-4EC3-A43D-F89C8EBBD5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2294C1-CD51-484F-8C8A-A5364ED046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AEB79-18AC-4020-A0E5-BD153A8BA4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DA9CC2-1973-4E69-8C3B-72BC93DF7B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刻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CC6DA0-90DF-455B-B44A-95E4310303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A4FAA9-9707-4F4D-9EF3-AACD8300AB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E7E634-F36C-4716-A99E-4EE96F1469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D1FB286-6930-4F08-8FE4-F09E88EB88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0F96644-4BB3-41E4-89F4-C4627017E1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B2780B9-6714-4422-A181-D539A0DF64E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8AA7959-8C6D-4CB2-98BF-6DBAEEA2F0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E0A9D22-BC68-438A-8EF9-9ED299B636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CF70125-5CF7-44DA-8E03-7220BB3D0F8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19DA865-032A-4627-B9F7-FAFDB58D8E2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DFF06B9-0D3D-4207-8BC6-940D938C5F7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981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960328-D54C-4456-9249-F9B81B8A9D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、作者觉得那一刻父亲坐在灯光下，亲切而充满怜爱地（    ）着孩子们。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8AC0F-D24B-4D03-844E-CBFE5E2315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33A916-A252-4AFD-8B1A-0284E18C88F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瞧瞧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23475-088B-4735-A458-D027F749818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F5132C-184C-4109-99F4-3DCF421B5A5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凝视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97F1E22-0FC1-4226-9527-33BCD0235F3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34C821-8969-4ADF-8C97-B3B919020CD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4CA564-B1B7-4B4C-A8A7-122D7FC39EA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D85E28-047B-479D-9EA7-06EB62617EF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1321E7-6E79-43A4-9BF8-147A89DACF7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78A19E-FDEB-4D09-9288-5B251801A34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02C1D17-BB45-4D0F-B5EF-D313AC206A5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27F9609-B99D-4779-86B2-4C65407EA45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347AAE2-D9B0-463E-A5CD-55A5A2F64BC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F985DB8-B6A1-42F7-8424-3368576641C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A72D1E-7158-40D9-93E2-CB0136925BB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66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827A4-36A9-412E-B546-3D0DE1F7D1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、作者一家人都不想再让带着一生的（    ）和牵挂离开的父亲再为儿女们伤心。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0FC84-44C7-4FA9-8059-8D57981F28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遗憾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20BFAD-0BFD-4A93-B11E-22B54E9CFF7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缺憾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9F9684-3EE7-412A-B7BB-57959FDDEB1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抱歉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488F88-EC77-468A-97EF-2B606B5180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痛苦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C2363EC-9680-4653-9D2F-E0A587C78C2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E0C403F-00F2-4317-AD36-9CE3A57829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A2E613-ED93-4602-910E-804B9A2CB15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1BE7AA-6AE4-460B-AE92-9F80F180713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1E2A39-1BDE-4E56-9002-C5ECD56410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0537C4-E4BB-46F5-887F-E54FB303781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1B7AF43C-37E6-4A80-AE0A-728FE70D6F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7A99568-FD1F-4378-97F7-45991E6149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A0B80DA-A3D9-4CE5-89D6-DC85637CD58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F400DE9-8FA4-4574-AD46-61888C48C8F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E983CB-643C-46BC-BFD7-F1069B356AB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45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1208E8-895E-41A2-A02C-DBD19BBF3C4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、文中的父亲已在（     ），孩子们都在（      ）。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295BA4-A71A-47BD-837D-8049EDC802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阴间        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D2A07A-1195-437F-9983-D0E8BF0C34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地下        世界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62776C-7088-4E7A-B1D9-ECE7C1F5EF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阳世         世上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AFEFF-8CA4-4D9A-92D8-6E82CA01D2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死             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A0240F-80B1-49BB-A611-C7C740A90A6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725EDF-E3C0-4EE6-9770-38D85F7DBA9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34CEDB-A5B9-49A3-AC66-5B849291E48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3AC5B0-9595-4421-A282-123FA39678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13ED0D-3310-4273-AD13-E4B425F8892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D7C73D-8E68-4C58-A73F-1E8A4F5F9A9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F5BEE8C-17D6-433D-8548-76F5C4C56D9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83B2050-B5F7-48F9-99BE-04C58609516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06EDACE-96A3-44E6-AD25-4781364C710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35858F0-3809-466E-92BA-A15AACD3D55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EC1149A-1950-4784-8D23-EB9239DF9C3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77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0E057F-5CCE-4C9A-8818-524DDA930D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、那晚作者一家在灯下谈了什么？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F1D54-AF74-4A47-AEF0-512F765269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明年的打算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ABCB1-4127-4B70-A60C-861853F82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以后的道路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257372-3A48-49CF-B106-5945B99BC51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一年的收获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0F9D8-299D-4233-B78A-E65AE140A84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对父亲的痛苦思念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4F70A6-687E-4226-ABBD-676C0327DCF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6FEDB4-5158-41F1-933A-6F5FEE411E3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4E39C9-BA4B-4B67-9A96-2C15AFF955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4FD6A-0BE2-46B5-9A81-114E7BBED03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FDDDC20-910E-40B9-B2D2-B23E907C63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4C719A-2F7C-405A-9961-F8CBBE83B81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659BB358-CD90-47CD-AECA-A49A1F58358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2BAA4BA-092E-4AB3-BD08-A37445EE96A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ADA70DF-A779-4615-926D-A9BA7294897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4CC2709C-A26B-4EA4-A8E3-2B70EFA9238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7311641-5243-45D0-B788-721490E43F6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040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580" y="498948"/>
            <a:ext cx="9404723" cy="774365"/>
          </a:xfrm>
        </p:spPr>
        <p:txBody>
          <a:bodyPr/>
          <a:lstStyle/>
          <a:p>
            <a:r>
              <a:rPr lang="zh-CN" altLang="en-US" dirty="0"/>
              <a:t>第七段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76400"/>
            <a:ext cx="9402349" cy="48933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每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、无论</a:t>
            </a:r>
            <a:r>
              <a:rPr lang="en-US" altLang="zh-CN" sz="2400" dirty="0"/>
              <a:t>~~~</a:t>
            </a:r>
            <a:r>
              <a:rPr lang="zh-CN" altLang="en-US" sz="2400" dirty="0"/>
              <a:t>都</a:t>
            </a:r>
            <a:r>
              <a:rPr lang="en-US" altLang="zh-CN" sz="2400" dirty="0"/>
              <a:t>~~~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、赶回家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、交谈：谈话、聊天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077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00"/>
                </a:highlight>
              </a:rPr>
              <a:t>每</a:t>
            </a:r>
            <a:r>
              <a:rPr lang="en-US" altLang="zh-CN" dirty="0">
                <a:highlight>
                  <a:srgbClr val="00FF00"/>
                </a:highlight>
              </a:rPr>
              <a:t>+V</a:t>
            </a:r>
            <a:r>
              <a:rPr lang="zh-CN" altLang="en-US" dirty="0"/>
              <a:t>：</a:t>
            </a:r>
            <a:r>
              <a:rPr lang="zh-CN" altLang="en-US" sz="3200" dirty="0"/>
              <a:t>同一动作或情况反复出现，有规律。书面语。</a:t>
            </a:r>
            <a:r>
              <a:rPr lang="en-US" altLang="zh-CN" sz="3200" dirty="0"/>
              <a:t>+</a:t>
            </a:r>
            <a:r>
              <a:rPr lang="zh-CN" altLang="en-US" sz="3200" dirty="0"/>
              <a:t>就</a:t>
            </a:r>
            <a:r>
              <a:rPr lang="en-US" altLang="zh-CN" sz="3200" dirty="0"/>
              <a:t>/</a:t>
            </a:r>
            <a:r>
              <a:rPr lang="zh-CN" altLang="en-US" sz="3200" dirty="0"/>
              <a:t>都</a:t>
            </a:r>
            <a:r>
              <a:rPr lang="en-US" altLang="zh-CN" sz="3200" dirty="0"/>
              <a:t>/</a:t>
            </a:r>
            <a:r>
              <a:rPr lang="zh-CN" altLang="en-US" sz="3200" dirty="0"/>
              <a:t>总。每当、每逢、每到。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32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、每到这一天，这盏灯就会被我们兄妹点燃。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、我们每学习一个单元，就有一次考试。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、研究生每取得一点儿进展，都付出了很大的努力。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、每当寺里的钟声响起，他的内心就会出奇地平静。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、“独在异乡为异客，每逢佳节倍思亲。遥知兄弟登高处，遍插茱萸少一人。”（王维：</a:t>
            </a:r>
            <a:r>
              <a:rPr lang="en-US" altLang="zh-CN" sz="2400" dirty="0"/>
              <a:t>《</a:t>
            </a:r>
            <a:r>
              <a:rPr lang="zh-CN" altLang="en-US" sz="2400" dirty="0"/>
              <a:t>九月九日忆山东兄弟</a:t>
            </a:r>
            <a:r>
              <a:rPr lang="en-US" altLang="zh-CN" sz="2400" dirty="0"/>
              <a:t>》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、每到黄昏，他总一个人在湖边散步。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15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DA20B-4FFB-4BEF-B1CB-88E45E6A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第二课</a:t>
            </a:r>
            <a:r>
              <a:rPr lang="en-US" altLang="zh-CN" dirty="0"/>
              <a:t>《</a:t>
            </a:r>
            <a:r>
              <a:rPr lang="zh-CN" altLang="en-US" dirty="0"/>
              <a:t>一盏灯</a:t>
            </a:r>
            <a:r>
              <a:rPr lang="en-US" altLang="zh-CN" dirty="0"/>
              <a:t>》</a:t>
            </a:r>
            <a:r>
              <a:rPr lang="zh-CN" altLang="en-US" dirty="0"/>
              <a:t>第二部分复习与检查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C08D7-DDD1-4A68-81F1-2A92C77E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88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E8E1-F33E-466E-ADE6-DBF5EF39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第八九段：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224AF-1305-4625-8B84-4283FAA6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、多年后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、各自</a:t>
            </a:r>
            <a:endParaRPr lang="en-US" altLang="zh-CN" sz="2800" dirty="0"/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、肩负起一份责任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00FFFF"/>
                </a:highlight>
              </a:rPr>
              <a:t>猛然</a:t>
            </a:r>
            <a:r>
              <a:rPr lang="zh-CN" altLang="en-US" sz="2800" dirty="0"/>
              <a:t>醒悟</a:t>
            </a:r>
            <a:r>
              <a:rPr lang="en-US" altLang="zh-CN" sz="2800" dirty="0"/>
              <a:t>/</a:t>
            </a:r>
            <a:r>
              <a:rPr lang="zh-CN" altLang="en-US" sz="2800" dirty="0"/>
              <a:t>领悟</a:t>
            </a:r>
            <a:r>
              <a:rPr lang="en-US" altLang="zh-CN" sz="2800" dirty="0"/>
              <a:t>/</a:t>
            </a:r>
            <a:r>
              <a:rPr lang="zh-CN" altLang="en-US" sz="2800" dirty="0"/>
              <a:t>顿悟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、不是</a:t>
            </a:r>
            <a:r>
              <a:rPr lang="en-US" altLang="zh-CN" sz="2800" dirty="0"/>
              <a:t>~~~</a:t>
            </a:r>
            <a:r>
              <a:rPr lang="zh-CN" altLang="en-US" sz="2800" dirty="0"/>
              <a:t>，其实</a:t>
            </a:r>
            <a:r>
              <a:rPr lang="en-US" altLang="zh-CN" sz="2800" dirty="0"/>
              <a:t>/</a:t>
            </a:r>
            <a:r>
              <a:rPr lang="zh-CN" altLang="en-US" sz="2800" dirty="0"/>
              <a:t>而是</a:t>
            </a:r>
            <a:r>
              <a:rPr lang="en-US" altLang="zh-CN" sz="2800" dirty="0"/>
              <a:t>~~~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因</a:t>
            </a:r>
            <a:r>
              <a:rPr lang="en-US" altLang="zh-CN" sz="2800" dirty="0">
                <a:highlight>
                  <a:srgbClr val="FFFF00"/>
                </a:highlight>
              </a:rPr>
              <a:t>~~</a:t>
            </a:r>
            <a:r>
              <a:rPr lang="zh-CN" altLang="en-US" sz="2800" dirty="0">
                <a:highlight>
                  <a:srgbClr val="FFFF00"/>
                </a:highlight>
              </a:rPr>
              <a:t>而</a:t>
            </a:r>
            <a:r>
              <a:rPr lang="en-US" altLang="zh-CN" sz="2800" dirty="0">
                <a:highlight>
                  <a:srgbClr val="FFFF00"/>
                </a:highlight>
              </a:rPr>
              <a:t>~~</a:t>
            </a:r>
          </a:p>
          <a:p>
            <a:endParaRPr lang="en-US" altLang="zh-CN" sz="2800" dirty="0"/>
          </a:p>
          <a:p>
            <a:r>
              <a:rPr lang="en-US" altLang="zh-CN" sz="2800" dirty="0"/>
              <a:t>11</a:t>
            </a:r>
            <a:r>
              <a:rPr lang="zh-CN" altLang="en-US" sz="2800" dirty="0"/>
              <a:t>、一生中又有多少个</a:t>
            </a:r>
            <a:r>
              <a:rPr lang="en-US" altLang="zh-CN" sz="2800" dirty="0"/>
              <a:t>~~~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92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9629-B0E7-4F02-948A-9C2131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~</a:t>
            </a:r>
            <a:r>
              <a:rPr lang="zh-CN" altLang="en-US" dirty="0"/>
              <a:t>然：</a:t>
            </a:r>
            <a:r>
              <a:rPr lang="en-US" altLang="zh-CN" dirty="0"/>
              <a:t>~~</a:t>
            </a:r>
            <a:r>
              <a:rPr lang="zh-CN" altLang="en-US" dirty="0"/>
              <a:t>的样子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87666-BBF4-473B-B8ED-14B8EEF2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忽然、突然</a:t>
            </a:r>
            <a:endParaRPr lang="en-US" altLang="zh-CN" dirty="0"/>
          </a:p>
          <a:p>
            <a:r>
              <a:rPr lang="zh-CN" altLang="en-US" dirty="0"/>
              <a:t>猛然</a:t>
            </a:r>
            <a:endParaRPr lang="en-US" altLang="zh-CN" dirty="0"/>
          </a:p>
          <a:p>
            <a:r>
              <a:rPr lang="zh-CN" altLang="en-US" dirty="0"/>
              <a:t>冷然</a:t>
            </a:r>
            <a:endParaRPr lang="en-US" altLang="zh-CN" dirty="0"/>
          </a:p>
          <a:p>
            <a:r>
              <a:rPr lang="zh-CN" altLang="en-US" dirty="0"/>
              <a:t>释然</a:t>
            </a:r>
            <a:endParaRPr lang="en-US" altLang="zh-CN" dirty="0"/>
          </a:p>
          <a:p>
            <a:r>
              <a:rPr lang="zh-CN" altLang="en-US" dirty="0"/>
              <a:t>居然</a:t>
            </a:r>
            <a:endParaRPr lang="en-US" altLang="zh-CN" dirty="0"/>
          </a:p>
          <a:p>
            <a:r>
              <a:rPr lang="zh-CN" altLang="en-US" dirty="0"/>
              <a:t>偶然</a:t>
            </a:r>
            <a:r>
              <a:rPr lang="en-US" altLang="zh-CN" dirty="0"/>
              <a:t>——</a:t>
            </a:r>
            <a:r>
              <a:rPr lang="zh-CN" altLang="en-US" dirty="0"/>
              <a:t>必然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2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因</a:t>
            </a:r>
            <a:r>
              <a:rPr lang="en-US" altLang="zh-CN" dirty="0">
                <a:highlight>
                  <a:srgbClr val="00FF00"/>
                </a:highlight>
              </a:rPr>
              <a:t>/</a:t>
            </a:r>
            <a:r>
              <a:rPr lang="zh-CN" altLang="en-US" dirty="0">
                <a:highlight>
                  <a:srgbClr val="00FF00"/>
                </a:highlight>
              </a:rPr>
              <a:t>因为</a:t>
            </a:r>
            <a:r>
              <a:rPr lang="en-US" altLang="zh-CN" dirty="0">
                <a:highlight>
                  <a:srgbClr val="00FF00"/>
                </a:highlight>
              </a:rPr>
              <a:t>A</a:t>
            </a:r>
            <a:r>
              <a:rPr lang="zh-CN" altLang="en-US" dirty="0">
                <a:highlight>
                  <a:srgbClr val="00FF00"/>
                </a:highlight>
              </a:rPr>
              <a:t>而</a:t>
            </a:r>
            <a:r>
              <a:rPr lang="en-US" altLang="zh-CN" dirty="0">
                <a:highlight>
                  <a:srgbClr val="00FF00"/>
                </a:highlight>
              </a:rPr>
              <a:t>B</a:t>
            </a:r>
            <a:r>
              <a:rPr lang="zh-CN" altLang="en-US" dirty="0">
                <a:highlight>
                  <a:srgbClr val="00FF00"/>
                </a:highlight>
              </a:rPr>
              <a:t>：</a:t>
            </a:r>
            <a:endParaRPr lang="zh-CN" altLang="en-US" sz="3600" dirty="0">
              <a:solidFill>
                <a:srgbClr val="FFC000"/>
              </a:solidFill>
              <a:highlight>
                <a:srgbClr val="00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49001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那家沃尔玛超市因为经营不善而停业了。</a:t>
            </a:r>
            <a:endParaRPr lang="en-US" altLang="zh-CN" sz="2800" dirty="0"/>
          </a:p>
          <a:p>
            <a:r>
              <a:rPr lang="zh-CN" altLang="en-US" sz="2800" dirty="0"/>
              <a:t>他的朋友因一次工作失误而离开了工作了二十年的公司。</a:t>
            </a:r>
            <a:endParaRPr lang="en-US" altLang="zh-CN" sz="2800" dirty="0"/>
          </a:p>
          <a:p>
            <a:r>
              <a:rPr lang="zh-CN" altLang="en-US" sz="2800" dirty="0"/>
              <a:t>乔布斯曾因理念而离开苹果公司。</a:t>
            </a:r>
            <a:endParaRPr lang="en-US" altLang="zh-CN" sz="2800" dirty="0"/>
          </a:p>
          <a:p>
            <a:r>
              <a:rPr lang="zh-CN" altLang="en-US" sz="2800" dirty="0"/>
              <a:t>这是一起因酒后驾驶而引发的重大交通事故。</a:t>
            </a:r>
          </a:p>
        </p:txBody>
      </p:sp>
    </p:spTree>
    <p:extLst>
      <p:ext uri="{BB962C8B-B14F-4D97-AF65-F5344CB8AC3E}">
        <p14:creationId xmlns:p14="http://schemas.microsoft.com/office/powerpoint/2010/main" val="378531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304FE84-1CAE-4886-A2B1-47B08F2BEA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、每到父亲的忌日，作者一家都会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8D1CA-C16D-4A00-B4A6-C6CAEB33CA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赶回家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4CF09-2D19-43C1-84D3-BFA17558572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点燃一盏灯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F2A22B-9FBC-4488-87D2-AF94E7B03F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围在一起交谈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70181B-2D51-4AFD-8015-9A194AA4126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谈谈开心的事，谈谈一年的成绩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60E33-F11D-4D80-8026-76B6F068EC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CA7F2-BBB3-49F0-B713-A444B50ECB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F2CF89-8F12-4692-BFCE-70ED25832D8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0FCD2-E222-4D8C-9EF2-4F4F93464D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85EE97-3DEC-4D6F-93AB-A7466C7491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E4255B-F418-470B-8E57-13353E4D00E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很痛苦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4BA049-D3F3-4BA6-A016-0295CFF7BA50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08BEBB-6523-4308-AD15-D0ACBD35756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CDC0C14-3999-4484-91F1-C4DE8E3BCE3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56FF71E-ECE7-4611-A236-3FC39A434A0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16CA39A-74FD-4FED-BAC2-2E97293E8CB8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20B3ACCE-C7B3-441F-8ADA-BB901DDD9E07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CC9485F-F944-4688-8D46-244F52D10A7C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939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0E0403-2177-4744-B8A3-7BD6F098BE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、作者相信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CE90A-9253-4FA4-8429-0F4CDD3212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世界上有鬼魂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E9F37-ED8E-4CFD-86D6-2881172A73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父亲已在另一个世界上生活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97C2F-3392-4F5C-A89D-F790EA5E4D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父亲在那一天会回到世上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99B86C-4094-44F5-BB5F-6494005667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父亲的精神仍然和家人在一起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EF13A7-EFEE-4A57-BBED-0FF74321269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4964BD-9C60-43F1-8985-4FDEBDE1EB4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F59634-FD01-4985-85EF-2C705E41026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DF61A2-CB2A-4611-A4DE-9011E7A057F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36BFB2-CC43-4C98-8FF7-C0CE094AB41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4B813-8434-4D82-93B6-9FB33B05498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6F379BD-318F-43F4-B20D-1F944FB1658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0969A24-AF8C-43E6-999F-7376CCC033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E08D1A7-FED5-46D3-A000-E54E973F27F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CD30E8C-586A-4985-9EB3-D944E770A5E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EA6882-F3E0-4B77-886D-09BECE4A705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955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0E7CBB-1F7E-49F3-9FB4-0F1C364538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、多年后，作者长大后，才明白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F20044-2AD7-4789-A10D-5A63399FB4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为父亲点亮的灯照耀了父亲的在天之灵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01636D-7015-4707-95E6-7F39AB12DC4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那一盏灯更大的意义在于照亮自己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BDE0D1-533C-4308-A008-AFA934A30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不要害怕爱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501360-C3E7-4D20-ADF2-49957AD4537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家庭和责任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8CEA40-6BD0-459A-97F9-84C50506810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9A25CE-8CC2-468E-B84A-92A16F6A66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8BE2BC-E59A-4538-90B3-101F1F86C3D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E22F6E-C7FB-4099-8220-5AFC0E0F6A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12E091-5466-47A5-9644-F8E4F01E218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8616F4-A502-429C-BA18-09DBA469251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6049755-7CAA-42F4-B0D9-D78F9BED7B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D5CEB67-7FB2-4A41-A3AF-7A23407DA01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750E4A1-25A3-4064-99E4-E4CF2C6A0E4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EAF2764-1FAE-4191-BB1A-F593F57AA7D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E66FC5-9FF7-4E12-892B-FB2D410C09C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58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1B7D2-3440-4FEB-A7BA-A47AB51084B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、作者说的这盏灯，其实就是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11C10-19D6-43E3-A7DD-20A2C24768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一份孤独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A6BF28-2E76-4DEB-B114-965D5F3402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一种寂寞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C9D794-8575-4461-A1ED-0FB1347B18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一个信念，一份爱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80DDB7-F586-4F33-BA49-5BC7697E717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一种彷徨，和踟蹰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3B3A15-B4A2-4805-8659-C2C44D468A8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26CEB1-1F3A-41BF-91D6-8A361A11ED5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B85F3-7E45-4152-9117-EBAC6C04AC7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4115EB7-1910-4343-9406-8A0C20F2B3B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FF00BCA-0461-47EB-B874-D6B26CC5AC6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DBCA5C-14C6-4666-84F8-266CF522159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3A55674-1289-4178-AE84-B6D5D7D07CD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8438671-FB4C-495C-AC83-199B1C8CDA0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EAB34AD-7ED8-45C1-BC8E-5423422216F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2048405-A71E-4589-A2D8-362E07E6606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B939FD-2C2C-4B9E-865F-0D17E71E25F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44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926" y="365125"/>
            <a:ext cx="11708089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词语总结：单音节动词：</a:t>
            </a:r>
            <a:r>
              <a:rPr lang="zh-CN" altLang="en-US" dirty="0">
                <a:highlight>
                  <a:srgbClr val="FF00FF"/>
                </a:highlight>
              </a:rPr>
              <a:t>古汉语的色彩</a:t>
            </a:r>
            <a:r>
              <a:rPr lang="en-US" altLang="zh-CN" dirty="0">
                <a:highlight>
                  <a:srgbClr val="FF00FF"/>
                </a:highlight>
              </a:rPr>
              <a:t>+</a:t>
            </a:r>
            <a:r>
              <a:rPr lang="zh-CN" altLang="en-US" dirty="0">
                <a:highlight>
                  <a:srgbClr val="FF00FF"/>
                </a:highlight>
              </a:rPr>
              <a:t>口语特点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zh-CN" altLang="en-US" dirty="0"/>
              <a:t>找出文章中的十个单音节动词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想 、令、 闪、逝、</a:t>
            </a:r>
            <a:r>
              <a:rPr lang="en-US" altLang="zh-CN" sz="3200" dirty="0"/>
              <a:t> </a:t>
            </a:r>
            <a:r>
              <a:rPr lang="zh-CN" altLang="en-US" sz="3200" dirty="0"/>
              <a:t>给</a:t>
            </a:r>
            <a:endParaRPr lang="en-US" altLang="zh-CN" sz="3200" dirty="0"/>
          </a:p>
          <a:p>
            <a:r>
              <a:rPr lang="zh-CN" altLang="en-US" sz="3200" dirty="0"/>
              <a:t>处 、 抱、问、过、缩 </a:t>
            </a:r>
            <a:endParaRPr lang="en-US" altLang="zh-CN" sz="3200" dirty="0"/>
          </a:p>
          <a:p>
            <a:r>
              <a:rPr lang="zh-CN" altLang="en-US" sz="3200" dirty="0"/>
              <a:t>和、挨、笑 、坐、探</a:t>
            </a:r>
            <a:endParaRPr lang="en-US" altLang="zh-CN" sz="3200" dirty="0"/>
          </a:p>
          <a:p>
            <a:r>
              <a:rPr lang="zh-CN" altLang="en-US" sz="3200" dirty="0"/>
              <a:t>谈 、听 、亮 、回、围 </a:t>
            </a:r>
            <a:endParaRPr lang="en-US" altLang="zh-CN" sz="3200" dirty="0"/>
          </a:p>
          <a:p>
            <a:r>
              <a:rPr lang="zh-CN" altLang="en-US" sz="3200" dirty="0"/>
              <a:t>照、点、瞧、丢、擦、</a:t>
            </a:r>
            <a:endParaRPr lang="en-US" altLang="zh-CN" sz="3200" dirty="0"/>
          </a:p>
          <a:p>
            <a:r>
              <a:rPr lang="zh-CN" altLang="en-US" sz="3200" dirty="0"/>
              <a:t>赶  </a:t>
            </a:r>
            <a:endParaRPr lang="en-US" altLang="zh-CN" sz="3200" dirty="0"/>
          </a:p>
          <a:p>
            <a:endParaRPr lang="en-US" altLang="zh-CN" sz="2800" dirty="0"/>
          </a:p>
          <a:p>
            <a:r>
              <a:rPr lang="en-US" altLang="zh-CN" sz="2800" dirty="0"/>
              <a:t>P29</a:t>
            </a:r>
            <a:r>
              <a:rPr lang="zh-CN" altLang="en-US" sz="2800" dirty="0"/>
              <a:t>，练习二、三  </a:t>
            </a:r>
          </a:p>
        </p:txBody>
      </p:sp>
    </p:spTree>
    <p:extLst>
      <p:ext uri="{BB962C8B-B14F-4D97-AF65-F5344CB8AC3E}">
        <p14:creationId xmlns:p14="http://schemas.microsoft.com/office/powerpoint/2010/main" val="400439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6523-E395-4871-A134-62B54F4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P29</a:t>
            </a:r>
            <a:r>
              <a:rPr lang="zh-CN" altLang="en-US" sz="4400" dirty="0"/>
              <a:t>，练习二、三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03205-C7FC-4842-89B3-D5E5EBCE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、赶     </a:t>
            </a:r>
            <a:r>
              <a:rPr lang="en-US" altLang="zh-CN" dirty="0"/>
              <a:t>2</a:t>
            </a:r>
            <a:r>
              <a:rPr lang="zh-CN" altLang="en-US" dirty="0"/>
              <a:t>、缩    </a:t>
            </a:r>
            <a:r>
              <a:rPr lang="en-US" altLang="zh-CN" dirty="0"/>
              <a:t>3</a:t>
            </a:r>
            <a:r>
              <a:rPr lang="zh-CN" altLang="en-US" dirty="0"/>
              <a:t>、掩   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、抱     </a:t>
            </a:r>
            <a:r>
              <a:rPr lang="en-US" altLang="zh-CN" dirty="0"/>
              <a:t>5</a:t>
            </a:r>
            <a:r>
              <a:rPr lang="zh-CN" altLang="en-US" dirty="0"/>
              <a:t>、瞧     </a:t>
            </a:r>
            <a:r>
              <a:rPr lang="en-US" altLang="zh-CN" dirty="0"/>
              <a:t>6</a:t>
            </a:r>
            <a:r>
              <a:rPr lang="zh-CN" altLang="en-US" dirty="0"/>
              <a:t>、闪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、擦     </a:t>
            </a:r>
            <a:r>
              <a:rPr lang="en-US" altLang="zh-CN" dirty="0"/>
              <a:t>8</a:t>
            </a:r>
            <a:r>
              <a:rPr lang="zh-CN" altLang="en-US" dirty="0"/>
              <a:t>、点     </a:t>
            </a:r>
            <a:r>
              <a:rPr lang="en-US" altLang="zh-CN" dirty="0"/>
              <a:t>9</a:t>
            </a:r>
            <a:r>
              <a:rPr lang="zh-CN" altLang="en-US" dirty="0"/>
              <a:t>、围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、丢    </a:t>
            </a:r>
            <a:r>
              <a:rPr lang="en-US" altLang="zh-CN" dirty="0"/>
              <a:t>11</a:t>
            </a:r>
            <a:r>
              <a:rPr lang="zh-CN" altLang="en-US" dirty="0"/>
              <a:t>、探   </a:t>
            </a:r>
            <a:r>
              <a:rPr lang="en-US" altLang="zh-CN" dirty="0"/>
              <a:t>12</a:t>
            </a:r>
            <a:r>
              <a:rPr lang="zh-CN" altLang="en-US" dirty="0"/>
              <a:t>、过</a:t>
            </a:r>
            <a:endParaRPr lang="en-US" altLang="zh-CN" dirty="0"/>
          </a:p>
          <a:p>
            <a:r>
              <a:rPr lang="en-US" altLang="zh-CN" dirty="0"/>
              <a:t>13</a:t>
            </a:r>
            <a:r>
              <a:rPr lang="zh-CN" altLang="en-US" dirty="0"/>
              <a:t>、挨</a:t>
            </a:r>
          </a:p>
        </p:txBody>
      </p:sp>
    </p:spTree>
    <p:extLst>
      <p:ext uri="{BB962C8B-B14F-4D97-AF65-F5344CB8AC3E}">
        <p14:creationId xmlns:p14="http://schemas.microsoft.com/office/powerpoint/2010/main" val="29640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4A56-20E8-4A9A-AC26-1E7CCFBD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语言点练习，作业讲评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F011B-24D4-4974-B760-2D4B0C58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ighlight>
                  <a:srgbClr val="FFFF00"/>
                </a:highlight>
              </a:rPr>
              <a:t>P27-28</a:t>
            </a:r>
            <a:r>
              <a:rPr lang="zh-CN" altLang="en-US" b="1" dirty="0">
                <a:highlight>
                  <a:srgbClr val="FFFF00"/>
                </a:highlight>
              </a:rPr>
              <a:t>，语言点练习一、二；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0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5E0DE-FAED-4C2B-A07E-89323CA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课文后半部分阅读理解：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AC3E9E-BDC1-4E10-87D6-312C952A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、母亲的话，让孩子们有什么感觉？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、那天晚上，他们做了什么？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、以后，他们一家有了一种什么约定？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、作者兄妹在多年后醒悟了什么？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、对课文的最后一段，你怎么理解？</a:t>
            </a:r>
          </a:p>
        </p:txBody>
      </p:sp>
    </p:spTree>
    <p:extLst>
      <p:ext uri="{BB962C8B-B14F-4D97-AF65-F5344CB8AC3E}">
        <p14:creationId xmlns:p14="http://schemas.microsoft.com/office/powerpoint/2010/main" val="1137723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语言点小结：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431235"/>
            <a:ext cx="4396339" cy="482510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并非</a:t>
            </a:r>
            <a:endParaRPr lang="en-US" altLang="zh-CN" sz="2800" dirty="0"/>
          </a:p>
          <a:p>
            <a:r>
              <a:rPr lang="zh-CN" altLang="en-US" sz="2800" dirty="0"/>
              <a:t>偶然</a:t>
            </a:r>
            <a:endParaRPr lang="en-US" altLang="zh-CN" sz="2800" dirty="0"/>
          </a:p>
          <a:p>
            <a:r>
              <a:rPr lang="zh-CN" altLang="en-US" sz="2800" dirty="0"/>
              <a:t>懒得</a:t>
            </a:r>
            <a:r>
              <a:rPr lang="en-US" altLang="zh-CN" sz="2800" dirty="0"/>
              <a:t>+</a:t>
            </a:r>
            <a:r>
              <a:rPr lang="zh-CN" altLang="en-US" sz="2800" dirty="0"/>
              <a:t>动词结构</a:t>
            </a:r>
            <a:endParaRPr lang="en-US" altLang="zh-CN" sz="2800" dirty="0"/>
          </a:p>
          <a:p>
            <a:r>
              <a:rPr lang="en-US" altLang="zh-CN" sz="2800" dirty="0"/>
              <a:t>~~~</a:t>
            </a:r>
            <a:r>
              <a:rPr lang="zh-CN" altLang="en-US" sz="2800" dirty="0"/>
              <a:t>，而</a:t>
            </a:r>
            <a:r>
              <a:rPr lang="en-US" altLang="zh-CN" sz="2800" dirty="0"/>
              <a:t>~~</a:t>
            </a:r>
            <a:r>
              <a:rPr lang="zh-CN" altLang="en-US" sz="2800" dirty="0"/>
              <a:t>则</a:t>
            </a:r>
            <a:r>
              <a:rPr lang="en-US" altLang="zh-CN" sz="2800" dirty="0"/>
              <a:t>~~</a:t>
            </a:r>
          </a:p>
          <a:p>
            <a:r>
              <a:rPr lang="zh-CN" altLang="en-US" sz="2800" dirty="0"/>
              <a:t>从未</a:t>
            </a:r>
            <a:r>
              <a:rPr lang="en-US" altLang="zh-CN" sz="2800" dirty="0"/>
              <a:t>+</a:t>
            </a:r>
            <a:r>
              <a:rPr lang="zh-CN" altLang="en-US" sz="2800" dirty="0"/>
              <a:t>动词</a:t>
            </a:r>
            <a:r>
              <a:rPr lang="en-US" altLang="zh-CN" sz="2800" dirty="0"/>
              <a:t>/</a:t>
            </a:r>
            <a:r>
              <a:rPr lang="zh-CN" altLang="en-US" sz="2800" dirty="0"/>
              <a:t>形容词</a:t>
            </a:r>
            <a:r>
              <a:rPr lang="en-US" altLang="zh-CN" sz="2800" dirty="0"/>
              <a:t>+</a:t>
            </a:r>
            <a:r>
              <a:rPr lang="zh-CN" altLang="en-US" sz="2800" dirty="0"/>
              <a:t>过</a:t>
            </a:r>
            <a:endParaRPr lang="en-US" altLang="zh-CN" sz="2800" dirty="0"/>
          </a:p>
          <a:p>
            <a:r>
              <a:rPr lang="zh-CN" altLang="en-US" sz="2800" dirty="0"/>
              <a:t>依旧</a:t>
            </a:r>
            <a:endParaRPr lang="en-US" altLang="zh-CN" sz="2800" dirty="0"/>
          </a:p>
          <a:p>
            <a:r>
              <a:rPr lang="zh-CN" altLang="en-US" sz="2800" dirty="0"/>
              <a:t>每</a:t>
            </a:r>
            <a:r>
              <a:rPr lang="en-US" altLang="zh-CN" sz="2800" dirty="0"/>
              <a:t>+</a:t>
            </a:r>
            <a:r>
              <a:rPr lang="zh-CN" altLang="en-US" sz="2800" dirty="0"/>
              <a:t>动词（当</a:t>
            </a:r>
            <a:r>
              <a:rPr lang="en-US" altLang="zh-CN" sz="2800" dirty="0"/>
              <a:t>/</a:t>
            </a:r>
            <a:r>
              <a:rPr lang="zh-CN" altLang="en-US" sz="2800" dirty="0"/>
              <a:t>逢</a:t>
            </a:r>
            <a:r>
              <a:rPr lang="en-US" altLang="zh-CN" sz="2800" dirty="0"/>
              <a:t>/</a:t>
            </a:r>
            <a:r>
              <a:rPr lang="zh-CN" altLang="en-US" sz="2800" dirty="0"/>
              <a:t>到）</a:t>
            </a:r>
            <a:r>
              <a:rPr lang="en-US" altLang="zh-CN" sz="2800" dirty="0"/>
              <a:t>+</a:t>
            </a:r>
            <a:r>
              <a:rPr lang="zh-CN" altLang="en-US" sz="2800" dirty="0"/>
              <a:t>就</a:t>
            </a:r>
            <a:r>
              <a:rPr lang="en-US" altLang="zh-CN" sz="2800" dirty="0"/>
              <a:t>/</a:t>
            </a:r>
            <a:r>
              <a:rPr lang="zh-CN" altLang="en-US" sz="2800" dirty="0"/>
              <a:t>都</a:t>
            </a:r>
            <a:r>
              <a:rPr lang="en-US" altLang="zh-CN" sz="2800" dirty="0"/>
              <a:t>/</a:t>
            </a:r>
            <a:r>
              <a:rPr lang="zh-CN" altLang="en-US" sz="2800" dirty="0"/>
              <a:t>总</a:t>
            </a:r>
            <a:endParaRPr lang="en-US" altLang="zh-CN" sz="2800" dirty="0"/>
          </a:p>
          <a:p>
            <a:r>
              <a:rPr lang="zh-CN" altLang="en-US" sz="2800" dirty="0"/>
              <a:t>因</a:t>
            </a:r>
            <a:r>
              <a:rPr lang="en-US" altLang="zh-CN" sz="2800" dirty="0"/>
              <a:t>/</a:t>
            </a:r>
            <a:r>
              <a:rPr lang="zh-CN" altLang="en-US" sz="2800" dirty="0"/>
              <a:t>因为</a:t>
            </a:r>
            <a:r>
              <a:rPr lang="en-US" altLang="zh-CN" sz="2800" dirty="0"/>
              <a:t>A</a:t>
            </a:r>
            <a:r>
              <a:rPr lang="zh-CN" altLang="en-US" sz="2800" dirty="0"/>
              <a:t>而</a:t>
            </a:r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highlight>
                  <a:srgbClr val="FFFF00"/>
                </a:highlight>
              </a:rPr>
              <a:t>  </a:t>
            </a:r>
            <a:endParaRPr lang="zh-CN" altLang="en-US" sz="4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79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BC5D-FF9F-B444-9984-9C6DF1C0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第三课 闲话北京人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46D2F-083F-E34E-BB43-A81170D3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高级汉语第三课</a:t>
            </a:r>
          </a:p>
        </p:txBody>
      </p:sp>
    </p:spTree>
    <p:extLst>
      <p:ext uri="{BB962C8B-B14F-4D97-AF65-F5344CB8AC3E}">
        <p14:creationId xmlns:p14="http://schemas.microsoft.com/office/powerpoint/2010/main" val="25726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E7DE-9428-9B4B-BD77-D1E97E1D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课前讨论</a:t>
            </a:r>
            <a:r>
              <a:rPr kumimoji="1" lang="zh-CN" altLang="en-US" dirty="0">
                <a:sym typeface="Wingdings" panose="05000000000000000000" pitchFamily="2" charset="2"/>
              </a:rPr>
              <a:t>（随机点名）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CEA-4EC0-6148-A514-6E6DFFCC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1</a:t>
            </a:r>
            <a:r>
              <a:rPr kumimoji="1" lang="zh-CN" altLang="en-US" sz="3600" dirty="0"/>
              <a:t>、你认识的中国朋友都是哪里人？</a:t>
            </a:r>
          </a:p>
        </p:txBody>
      </p:sp>
    </p:spTree>
    <p:extLst>
      <p:ext uri="{BB962C8B-B14F-4D97-AF65-F5344CB8AC3E}">
        <p14:creationId xmlns:p14="http://schemas.microsoft.com/office/powerpoint/2010/main" val="39589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F56D-FE00-44DE-B954-D75D0C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讨论</a:t>
            </a:r>
            <a:r>
              <a:rPr lang="en-US" altLang="zh-CN" dirty="0"/>
              <a:t>+</a:t>
            </a:r>
            <a:r>
              <a:rPr lang="zh-CN" altLang="en-US" dirty="0"/>
              <a:t>弹幕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20698-7C82-4E25-B4DC-C5AC65E9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、你觉得中国南方人和北方人有哪些不同？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你的国家有类似的地域区别吗？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61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C0032-1DA9-4461-A03A-12A9E477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3F8C-C2EF-4D98-BCAA-3FEC0402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预习第三课</a:t>
            </a:r>
          </a:p>
        </p:txBody>
      </p:sp>
    </p:spTree>
    <p:extLst>
      <p:ext uri="{BB962C8B-B14F-4D97-AF65-F5344CB8AC3E}">
        <p14:creationId xmlns:p14="http://schemas.microsoft.com/office/powerpoint/2010/main" val="108827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6A468C-8CC6-40A5-8429-9ACF4A6A7D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4000" dirty="0"/>
              <a:t>母亲的话，让孩子们有什么感觉？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02977-587E-4DF3-A8F4-9B9AEEC517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伤心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E3DF2B-BC24-428A-89CB-D0514C322B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痛苦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C3FC5F-E51A-4A57-A354-A3E4E44540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孤独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08A7F-FDE2-4BBA-AA9D-9BA3602BF75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37A82A-9A28-4293-9547-75AA4B23A72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041840-B777-4F89-94A4-D78BA8AFDB2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B46CEA-1564-4F10-B3E6-1C641B6AB8C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667263-B67E-415D-BB35-E385893322C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C043E4-DB43-4A49-9D56-05554B5A44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39DAC5-ADFD-4273-80FD-103EE795325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F8224E04-8A7E-458B-B68C-2F48F20F128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A1F9D8B-8CEC-4751-A8A9-D87F4991D24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2726D6E-9B8B-4CA2-844D-338EBE2D66E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4283A91-E530-41E0-A52B-168930720C8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7AAC47-D696-4351-BFA5-F974862FA49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91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F195A-C7EF-4BD2-9A04-B673433656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4000" dirty="0"/>
              <a:t>那天晚上，他们做了什么？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BDCCCA-0873-40FB-A888-278CE08828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通宵点亮一盏灯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B5DDB-A703-4591-BC91-DB691F7FEF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一家人坐在灯下畅谈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6CD83-780F-41EB-952D-C73C2A26E4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想念父亲的音容笑貌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A6296-5632-49F7-96BA-B155C015891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互相安慰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53170C-18BE-4301-A389-4F293B24E11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D57D6A-CD80-4F60-8341-9CE7DC5B81E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28AA1F-1CA3-4B33-8C39-DE642E576A6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EE645D-C788-4A7F-A7E2-12E481A591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1888FF-6641-45CB-AEC6-A39ED6FF71A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7ED6DE-D755-4725-AF1E-E89F5899B9E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6B3F20C-DFDA-4463-9A17-1A645E4BB76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4DFFE66-4385-409A-A674-A950321D90A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2A845BD-304B-475C-BC8D-E9850B14747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49BB446-3EE3-4C67-B05F-69554195539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630369D-A3EB-4749-BFC6-366AE9BBC66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7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2C5518-D6A8-4ABA-BFE8-1606442A67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4000" dirty="0"/>
              <a:t>以后，他们一家有了一种什么约定？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6822F-FEF3-4B79-8F39-9218EDB1FB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各自点一盏灯纪念父亲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3B6A40-605E-4FDA-8CF7-62E4DA42E82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在这一天赶回家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F9065E-99E8-41E5-A8CD-86A0CA36BD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一家人在灯下吃团圆饭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A338EA-C5DB-4B32-89BA-3D53D575EB4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只谈成绩，不谈悲伤。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320E7F-8DDA-4F7E-A7AE-3B82E64B599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2A05AAD-349E-4780-9A42-EB6E5389EDF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423269-C210-4D84-9134-11EA01B7ECA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FB2B5D-BE44-4BEC-9158-58DBA257CCB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B23FCB-A1E5-4735-B808-FC8457D72A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90E624-372E-4E85-BF5D-5B3608CF580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55C038A-7D88-4DF5-B4B9-890AD67BDD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CC4562B-9BE0-428C-AD49-F1A2F286E21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6D02999-23EA-4780-8B7A-FFEA636775E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9985D070-FBF1-40BF-B8AF-8B0F1139EC5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FA78120-424D-4DF1-B6E6-BFD7BE1ADFF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029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A159A8-211D-4975-B42A-2C9432EB14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4000"/>
              <a:t>作者兄妹在多年后醒悟了什么？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125B55-6FF6-4876-B92C-70C226D99B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那盏灯是为母亲点亮的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3D72E3-DA27-4632-A50B-82CAAD8B6B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那是为纪念父亲点亮的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A63C41-5B5B-4BC2-AE4D-D738FE3B7FB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那是为家庭点亮的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55F41F-1F4D-408D-908A-B30DC44AB04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为纪念父亲点亮的灯照亮了孩子们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9F771F-6C47-4F9B-8114-32410EC61FC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15ADFD4-FE8B-446D-B434-B4334D4B95D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269690-A678-4D53-9ED3-0F08501AE05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9F9D0A-F3AC-4C44-982C-42D0089863E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60F40C-3201-4C38-BD92-B88D51DDBE4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7FCF08-E73D-495B-A152-B48DE24568B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C1656C9-D718-4687-B6EA-A2F339892A2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F47E259-0511-41DB-B6A6-C6E77B42DFD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42A63B5-1419-499F-A443-F658E676262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744CE84-D19E-4536-A8E6-3411C27720F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7E5C2DE-F502-4C5A-9C3A-BD6E5364B46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2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A3481-0C20-443B-9583-B141D2A9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听写第二部分生词：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F0965-3AF9-4342-A257-992ACA7F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怜爱</a:t>
            </a:r>
            <a:endParaRPr lang="en-US" altLang="zh-CN" dirty="0"/>
          </a:p>
          <a:p>
            <a:r>
              <a:rPr lang="zh-CN" altLang="en-US" dirty="0"/>
              <a:t>遗憾</a:t>
            </a:r>
            <a:endParaRPr lang="en-US" altLang="zh-CN" dirty="0"/>
          </a:p>
          <a:p>
            <a:r>
              <a:rPr lang="zh-CN" altLang="en-US" dirty="0"/>
              <a:t>责问</a:t>
            </a:r>
            <a:endParaRPr lang="en-US" altLang="zh-CN" dirty="0"/>
          </a:p>
          <a:p>
            <a:r>
              <a:rPr lang="zh-CN" altLang="en-US" dirty="0"/>
              <a:t>点燃</a:t>
            </a:r>
            <a:endParaRPr lang="en-US" altLang="zh-CN" dirty="0"/>
          </a:p>
          <a:p>
            <a:r>
              <a:rPr lang="zh-CN" altLang="en-US" dirty="0"/>
              <a:t>肩负</a:t>
            </a:r>
            <a:endParaRPr lang="en-US" altLang="zh-CN" dirty="0"/>
          </a:p>
          <a:p>
            <a:r>
              <a:rPr lang="zh-CN" altLang="en-US" dirty="0"/>
              <a:t>猛然</a:t>
            </a:r>
            <a:endParaRPr lang="en-US" altLang="zh-CN" dirty="0"/>
          </a:p>
          <a:p>
            <a:r>
              <a:rPr lang="zh-CN" altLang="en-US" dirty="0"/>
              <a:t>醒悟</a:t>
            </a:r>
            <a:endParaRPr lang="en-US" altLang="zh-CN" dirty="0"/>
          </a:p>
          <a:p>
            <a:r>
              <a:rPr lang="zh-CN" altLang="en-US" dirty="0"/>
              <a:t>彷徨</a:t>
            </a:r>
            <a:endParaRPr lang="en-US" altLang="zh-CN" dirty="0"/>
          </a:p>
          <a:p>
            <a:r>
              <a:rPr lang="zh-CN" altLang="en-US" dirty="0"/>
              <a:t>踟蹰</a:t>
            </a:r>
            <a:endParaRPr lang="en-US" altLang="zh-CN" dirty="0"/>
          </a:p>
          <a:p>
            <a:r>
              <a:rPr lang="zh-CN" altLang="en-US" dirty="0"/>
              <a:t>心灵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课文串讲：第五六段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00810"/>
            <a:ext cx="10100307" cy="47475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、就在那一刻，</a:t>
            </a:r>
            <a:r>
              <a:rPr lang="en-US" altLang="zh-CN" sz="2400" dirty="0"/>
              <a:t>~~·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、打量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、半掩的门</a:t>
            </a:r>
            <a:r>
              <a:rPr lang="en-US" altLang="zh-CN" sz="2400" dirty="0"/>
              <a:t>/</a:t>
            </a:r>
            <a:r>
              <a:rPr lang="zh-CN" altLang="en-US" sz="2400" dirty="0"/>
              <a:t>窗</a:t>
            </a:r>
            <a:r>
              <a:rPr lang="en-US" altLang="zh-CN" sz="2400" dirty="0"/>
              <a:t>/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、照耀</a:t>
            </a:r>
            <a:r>
              <a:rPr lang="en-US" altLang="zh-CN" sz="2400" dirty="0"/>
              <a:t>/</a:t>
            </a:r>
            <a:r>
              <a:rPr lang="zh-CN" altLang="en-US" sz="2400" dirty="0"/>
              <a:t>映照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、再</a:t>
            </a:r>
            <a:r>
              <a:rPr lang="en-US" altLang="zh-CN" sz="2400" dirty="0"/>
              <a:t>~~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、一直</a:t>
            </a:r>
            <a:r>
              <a:rPr lang="en-US" altLang="zh-CN" sz="2400" dirty="0"/>
              <a:t>V</a:t>
            </a:r>
            <a:r>
              <a:rPr lang="zh-CN" altLang="en-US" sz="2400" dirty="0"/>
              <a:t>到</a:t>
            </a:r>
            <a:r>
              <a:rPr lang="en-US" altLang="zh-CN" sz="2400" dirty="0"/>
              <a:t>~~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依旧</a:t>
            </a:r>
            <a:endParaRPr lang="en-US" altLang="zh-CN" sz="2400" dirty="0">
              <a:highlight>
                <a:srgbClr val="FFFF00"/>
              </a:highlight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84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1384</Words>
  <Application>Microsoft Office PowerPoint</Application>
  <PresentationFormat>宽屏</PresentationFormat>
  <Paragraphs>290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微软雅黑</vt:lpstr>
      <vt:lpstr>Arial</vt:lpstr>
      <vt:lpstr>Office 主题​​</vt:lpstr>
      <vt:lpstr>第三课 闲话北京人-1</vt:lpstr>
      <vt:lpstr>第二课《一盏灯》第二部分复习与检查</vt:lpstr>
      <vt:lpstr>课文后半部分阅读理解：</vt:lpstr>
      <vt:lpstr>PowerPoint 演示文稿</vt:lpstr>
      <vt:lpstr>PowerPoint 演示文稿</vt:lpstr>
      <vt:lpstr>PowerPoint 演示文稿</vt:lpstr>
      <vt:lpstr>PowerPoint 演示文稿</vt:lpstr>
      <vt:lpstr>听写第二部分生词：</vt:lpstr>
      <vt:lpstr>课文串讲：第五六段</vt:lpstr>
      <vt:lpstr>表示“看”，有哪些词语？</vt:lpstr>
      <vt:lpstr>PowerPoint 演示文稿</vt:lpstr>
      <vt:lpstr>语言点6：依旧：照旧。跟原来一样。书面语。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第七段</vt:lpstr>
      <vt:lpstr>语言点7、每+V：同一动作或情况反复出现，有规律。书面语。+就/都/总。每当、每逢、每到。</vt:lpstr>
      <vt:lpstr>第八九段：</vt:lpstr>
      <vt:lpstr>补充：~然：~~的样子</vt:lpstr>
      <vt:lpstr>语言点8：因/因为A而B：</vt:lpstr>
      <vt:lpstr>PowerPoint 演示文稿</vt:lpstr>
      <vt:lpstr>PowerPoint 演示文稿</vt:lpstr>
      <vt:lpstr>PowerPoint 演示文稿</vt:lpstr>
      <vt:lpstr>PowerPoint 演示文稿</vt:lpstr>
      <vt:lpstr>词语总结：单音节动词：古汉语的色彩+口语特点                   找出文章中的十个单音节动词</vt:lpstr>
      <vt:lpstr>P29，练习二、三  </vt:lpstr>
      <vt:lpstr>语言点练习，作业讲评</vt:lpstr>
      <vt:lpstr>语言点小结：</vt:lpstr>
      <vt:lpstr>第三课 闲话北京人</vt:lpstr>
      <vt:lpstr>课前讨论（随机点名）</vt:lpstr>
      <vt:lpstr> 讨论+弹幕</vt:lpstr>
      <vt:lpstr>作业：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 那年那月那狗</dc:title>
  <dc:creator>Dulingling</dc:creator>
  <cp:lastModifiedBy>Du lingling</cp:lastModifiedBy>
  <cp:revision>77</cp:revision>
  <dcterms:created xsi:type="dcterms:W3CDTF">2019-09-19T14:04:49Z</dcterms:created>
  <dcterms:modified xsi:type="dcterms:W3CDTF">2020-10-19T14:20:57Z</dcterms:modified>
</cp:coreProperties>
</file>