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2"/>
  </p:notesMasterIdLst>
  <p:sldIdLst>
    <p:sldId id="256" r:id="rId2"/>
    <p:sldId id="296" r:id="rId3"/>
    <p:sldId id="291" r:id="rId4"/>
    <p:sldId id="299" r:id="rId5"/>
    <p:sldId id="301" r:id="rId6"/>
    <p:sldId id="294" r:id="rId7"/>
    <p:sldId id="297" r:id="rId8"/>
    <p:sldId id="264" r:id="rId9"/>
    <p:sldId id="292" r:id="rId10"/>
    <p:sldId id="293" r:id="rId11"/>
    <p:sldId id="257" r:id="rId12"/>
    <p:sldId id="298" r:id="rId13"/>
    <p:sldId id="259" r:id="rId14"/>
    <p:sldId id="261" r:id="rId15"/>
    <p:sldId id="282" r:id="rId16"/>
    <p:sldId id="265" r:id="rId17"/>
    <p:sldId id="267" r:id="rId18"/>
    <p:sldId id="285" r:id="rId19"/>
    <p:sldId id="286" r:id="rId20"/>
    <p:sldId id="288" r:id="rId21"/>
    <p:sldId id="290" r:id="rId22"/>
    <p:sldId id="266" r:id="rId23"/>
    <p:sldId id="268" r:id="rId24"/>
    <p:sldId id="271" r:id="rId25"/>
    <p:sldId id="272" r:id="rId26"/>
    <p:sldId id="273" r:id="rId27"/>
    <p:sldId id="274" r:id="rId28"/>
    <p:sldId id="275" r:id="rId29"/>
    <p:sldId id="276" r:id="rId30"/>
    <p:sldId id="28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03T05:40:44.1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4621 6738 0,'0'0'0,"-35"-18"0,17 1 15,1 17-15,-1 0 78,1 0-46,-1 0-17,0 0 1,1 0 0,-1 0-16,18 17 15,-18-17 1,-17 36-16,17-36 15,-17 0-15,0 17 0,17-17 16,-17 18 0,0 0-16,-18 35 15,17-36 1,1 18-16,-35 1 16,-107 34-1,89-17-15,18-18 16,34-17-16,-17 17 15,0-17-15,0 17 16,36-17-16,-18 17 16,-1 0-16,-17 1 15,18-19-15,0 36 16,-36-17-16,18-1 16,18 18-16,0 0 15,0-36-15,17 19 16,-17 17-16,-1 17 15,1 36-15,-18-18 16,18 18-16,0-53 16,-1 35-16,1 18 15,-18 17-15,18 1 16,0-1-16,-18 18 16,17 1-16,-17 16 15,18 19-15,-18 17 16,0-18-16,18 36 15,0-1-15,17 54 16,0-89-16,18 1 16,0-18-16,0-18 15,18 35-15,17 18 16,1-53-16,17 53 16,-36-53-16,19 18 15,16 0-15,-16-36 16,17 1-16,-18 35 15,18-36-15,-18-17 16,0 17-16,18 1 16,-17 17-16,34-53 15,-52 18-15,17 0 16,0-36-16,1-34 16,-1 16-16,0 1 15,0 0-15,1 0 16,-1 0-16,18-18 15,0 18-15,0-17 16,0-1-16,-36 0 16,19 0-16,-1-17 15,0 17-15,0 1 16,1-1-16,17 18 16,0-18-16,70 18 15,-35-18-15,36 18 16,-19-17-16,19-1 15,-1-18-15,36 36 16,18-17-16,17-1 16,-53-17-16,17-18 15,-52 0-15,18 0 16,70-53-16,-18 17 16,-17 1-16,17 17 15,-52 1-15,-1-18 16,-35 35-16,18-36 15,-18 19-15,-35-1 16,0 18-16,-35-18 16,35-35-16,-18 18 15,18 0-15,0 0 16,-35 17-16,35-35 16,-18 0-16,35-17 15,-17-72-15,-17 19 16,16-36-16,-16 18 15,17-18-15,17 1 16,-34-1-16,34 0 16,-35 36-16,18-54 15,18 36-15,-36 18 16,0-1-16,18-35 16,-17 1-1,16-19-15,1 19 16,-17-19-16,17 18 0,-36-17 15,1 53 1,0-54-16,17-17 16,-18 53-16,19-18 15,17 36-15,-53-1 16,17-34-16,-17 34 16,-53 1-16,18-1 15,0 1-15,-18-1 16,18 18-16,17-17 15,0-1-15,-17 54 16,0 17-16,-1-35 16,1 35-16,0-35 15,0 35-15,-1-35 16,1-1-16,-18 19 16,18-1-16,17 36 15,-17 0-15,0-18 16,-1 0-16,1 0 15,0 0-15,17 35 16,-17-35-16,0 18 16,-1 0-16,1 17 15,17-17-15,-17 17 16,0-17-16,0 0 16,-1 17-16,19 1 15,-19-1-15,19 0 16,-1 1-16,-17-1 15,0 0-15,35 1 16,-36 17-16,1-36 16,17 19-16,-17 17 15,0-18-15,17 18 16,-17-18-16,0 1 16,-1-1-16,19 18 15,-19-17-15,1-1 16,18 18-16,-19-18 15,1 1-15,17-1 16,-17 0-16,0 1 16,0-1-16,17 0 15,-17 1-15,-1 17 16,19-18-16,-19 1 16,1 17-16,18-18 15,-19 18-15,19 0 16,-1-18-16,-17 18 15,17 0 1,0 0 0,1 0-1,17-17 1,0-1 140,0 0-140,17 1-16,19-19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03T05:41:22.9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14587 11060 0,'18'0'203,"0"0"-203,-1 17 16,1 1-1,17-1-15,-17 1 16,-1-18-16,1 0 0,0 0 15,-1 0 1,1 0-16,0 0 16,17-35-16,0 17 0,-17 18 15,17-35 1,0 17-16,1 1 16,-19-19-16,1 19 15,0-19-15,-1 19 16,-17-1-1,-17 18 79,-19 0-78,19 0-16,-1 0 15,0 18-15,1-1 16,-19 1-16,1 17 16,0 18-16,17-17 15,18-19-15,0 18 16,0-17-16,0 17 16,0 1-16,18-36 15,0 0 32,-1 0-31,18 0-16,18-18 15,-35 0-15,17-17 16,-17 0-16,0 35 16,-1-35-16,1 17 15,-18 0-15,18-17 16,-18 17-16,0 1 31,-18 17 0,-17 0-15,-1 0-16,19 0 16,-19 17-16,19-17 15,17 18-15,-18 0 16,18-1-16,0-34 140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03T05:41:34.8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14499 10918 0,'0'0'0,"-17"-17"0,17-1 15,0 1-15,0-1 16,0 0-16,0 1 15,0-1-15,0 0 16,-18 1 0,18-1-1,0 0-15,0 1 16,-18 17 0,18-18-16,0 1 15,0-1-15,0-17 16,0 17-1,0-17 1,0-1 0,0 1-16,0 17 15,0 1-15,0-1 16,0 1-16,0-1 16,-17 0-16,17-17 15,0 17-15,-18-17 16,18 17-1,0 1 1,0-1 0,0 1-16,0-1 15,0 0-15,0 1 16,0-1 0,0 0-16,0-17 15,0 17-15,0 1 16,0-18-16,0 17 15,0 0-15,0 1 16,-18-1-16,18-17 16,0 17-16,-17-35 15,17 18-15,0 17 16,0-17-16,-18 0 16,18 17-16,0 0 15,0-17-15,0 17 16,0 1-1,0-1 64,0 1-64,0-1-15,0 0 16,0 1-16,0-1 15,0 0-15,0 1 16,0-1-16,0-17 16,0 17-16,0-17 15,0 0-15,0 17 16,0 0-16,0 1 16,0-19-16,0 1 15,0 17 1,0-17-16,0 18 15,0-19-15,0 1 0,0 17 32,0-17-32,0 17 15,0 1-15,0-1 16,0 1 0,0-19-16,0 19 15,0-1 1,0 0-16,0 1 15,0-19-15,0 19 16,0-18-16,0-1 16,0 1-1,0 0 1,0 17-16,0 0 16,0 1-16,0-1 15,0 0 1,0 1-1,0-18 1,0 17 0,18-17-16,-18 17 15,17 0-15,-17 1 16,0-1 0,0 0-16,0 1 0,0-18 15,0-1 1,0 19-16,18 17 15,-18-18-15,0 0 16,18 18-16,-18-17 16,0-1 15,0 0-15,17 18-1,-17-17 1,0-1-16,0 1 31,18-19-15,-18 19-16,18-1 15,-18 0-15,0 1 16,17-19 0,-17 19-16,0-1 15,0 0 1,0 1-16,18 17 15,-18-18-15,17 1 16,-17-1-16,0 0 16,0 1-1,0-1-15,0 0 32,18 18-17,-18-17 1,0-1-16,18 18 15,-18-18 1,0 1 15,17-1-15,1 1 0,0 17 46,-18-18-46,17 18 46,1 0-46,-18-18-16,0 1 15,18 17-15,-1 0 47,1-18-31,-1 18 31,1 0-47,-18-18 0,18 18 78,-1 0-78,1 0 16,0 0-16,-1 0 15,1 0-15,0 0 16,-1 0-16,-17 18 15,18-18-15,-1 0 16,1 0 15,17 0-15,-17 0 0,-18 18-16,18-18 15,-1 0 1,1 17-1,17-17 1,-17 0 0,0 18-16,-1 0 15,1-18 1,-18 17 0,17-17-16,1 18 15,0-18 1,-1 17-16,-17 1 15,18-18-15,0 0 16,-18 18-16,17-1 16,1-17-16,0 0 15,-18 18-15,17-18 16,1 18-16,-18-1 16,35-17-16,0 18 15,-35 17-15,18-35 16,17 18-16,-17-1 15,17 19 1,-17-36 0,-1 17-16,1 1 15,0 0 1,17-18-16,-17 0 16,-18 17-16,35-17 0,-35 18 15,35 0 1,-17-18-16,0 17 15,-18 1-15,17 0 16,1-18-16,-1 17 16,1 1-16,17-1 15,-17 19-15,0-1 16,17 0-16,0-35 16,-17 36-16,-1-19 15,19 1-15,-19-1 16,1-17-16,17 18 15,-35 0-15,18-1 16,0 1-16,-1 17 16,18-17-1,-17 0-15,-18-1 16,18-17-16,-1 18 16,-17-1-16,18-17 15,-18 18-15,18 0 16,-1-1-16,-17 1 15,36 17-15,-19-17 16,19 0-16,-36 17 16,17 0-16,1-17 15,17-1-15,-17 19 16,-1-1-16,19 0 16,-36-17-16,35 17 15,-17-17-15,-1-1 16,18 19-16,-17-19 15,0 1-15,-18 0 16,17-1-16,-17 1 16,36 0-16,-36-1 15,17 1-15,1-1 16,0 1-16,-1 0 16,1 17-1,-1-35 1,1 35-16,0-35 0,-1 18 15,1 0-15,17 17 16,1 0 0,-19-17-16,1-1 15,17 19-15,0-1 16,1 0-16,-19 1 16,19-19-16,-1 18 15,0 1-15,-17-1 16,-1-17-16,-17 17 15,18 0-15,17 0 16,-17-17-16,0 17 16,-1 1-16,1-36 15,0 35-15,-1-17 16,1 17 0,-1 0-16,1-17 15,0 17-15,17 0 16,-35 1-16,35-19 15,1 19-15,-19-1 16,1 0-16,0-17 16,-1 17-16,1 0 15,-1 1-15,1-36 16,-18 35-16,18-18 16,-1 1-16,-17 0 15,18-1-15,0 1 16,-1 17-16,-17-17 15,0 0-15,18-1 16,-18 1-16,18-18 16,-1 35-16,-17-17 15,18-18-15,-18 17 16,17 19-16,1-19 16,-18 19-16,0-1 15,18-17-15,-1 17 16,-17 0-16,18-35 15,-18 35 1,35 1-16,-35-19 0,18 19 16,0-1-1,-1-18-15,-17 1 16,18 0-16,-18-1 16,0 1-16,0 17 0,17-17 15,1 17 1,-18 1-16,18-36 15,-18 35-15,17-18 16,-17 19 0,0-19-16,0 1 15,0 0-15,18-1 16,-18 19-16,0-19 16,0 1-16,18-1 15,-18 1-15,0 0 16,0-1-16,0 1 15,0 0-15,17 17 16,-17-17-16,0 17 16,0 0-16,0-17 15,0 17-15,0-17 16,0 17-16,0-17 16,0-1-16,0 1 15,0 0-15,0 17 16,0 0-16,0 0 15,0-17 1,0 17 0,0-17-1,0 0-15,0-1 16,0 1 15,0-1-31,0 19 16,0-19-1,0 1 1,0 0 0,0-1-16,0 1 15,0 0-15,0-1 16,0 18-16,-17-17 16,-1 17-1,18 1 1,-18-19-16,1 1 15,17 0 1,-18-1-16,0 1 16,18 0-16,-17 17 0,-1 0 15,1-17 1,-1 17-16,0 0 16,1 1-16,-1-19 15,-17 18-15,17 1 16,18-1-16,-35-35 15,17 35-15,-17 1 16,0-1-16,17-18 16,-17 19-16,-1-1 15,1 0-15,0 1 16,17-19-16,-17 19 16,0-1-16,-1 0 15,19-17-15,-19 35 16,1 0-16,0-1 15,0-16-15,-1-19 16,19 19-16,-19-1 16,1 0-16,0 0 15,17-17-15,-17 17 16,0 1-16,-1-1 16,1-17-16,18 17 15,-1 0-15,-17-17 16,17 17-16,-17-35 15,35 35-15,-18 1 16,-17-1-16,17-17 16,18-1-1,0 1 95,0-1-79,0 1-31,-18-18 0,18 18 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03T05:42:11.7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23442 10054 0,'0'18'172,"0"-1"-156,18-17 46,-1-17-46,19-1-1,-36-17-15,35-18 16,-17 35-16,-1-17 16,1 0-16,-18-1 15,17 19-15,-17-1 16,0 1 0,0 52 77,-17-18-93,-1 19 16,1-1-16,17-17 16,0 17-16,0-17 15,0-36 110,0-17-109,17-1-16,-17 19 15,0-1-15,0 0 16,0 36 62,0 17-78,-17 1 16,-1-19-16,18 19 15,0-1-15,0-17 16,0 17-16,0-18 16,0-34 93,0-18-93,0 17-1,0 0-15,0 36 125,-18 17-125,18 0 16,0-17 0,0-36 109,0 1-125,0-1 265,0 1-265,18 17 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D7017-E54D-4EFB-8B1B-BED3B2CE05BB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5645E-9B6E-4D8B-B860-22A782C8E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76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645E-9B6E-4D8B-B860-22A782C8E1B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7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645E-9B6E-4D8B-B860-22A782C8E1B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8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3A7DF-34D4-4412-9517-4ABA16C88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E0EE1-D1EC-4F16-AEF5-56CFAC35E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0470D-DB01-43A8-B6F0-28EA9181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8F05-609C-46D7-BA93-9D0A836A17A6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8C5A6-F5F1-42B7-B9D4-F9BC51C5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B5012-8D38-42C4-AE8E-E0BBB031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D4CF-6D30-4AFE-A5E7-C63169E46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1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AF910-E9C3-4AEF-8C8F-7DCA8DD9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894957-A30D-490E-8319-558DD7DD3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71F0A-9A5C-4C94-8827-B1BEBA7C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8F05-609C-46D7-BA93-9D0A836A17A6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B10A1-E600-4FB6-84D0-6D139883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06A00-995F-484E-9D35-DE3902B1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D4CF-6D30-4AFE-A5E7-C63169E46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4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363891-8CB7-4082-BA6C-5E5116706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36F8B5-B970-4EE0-B458-B56CA622C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B9050-6831-4DBD-A013-AD77D915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8F05-609C-46D7-BA93-9D0A836A17A6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085DD-9752-4634-8F5C-ADF97A92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F25E1-A4C3-4284-8857-4FA68B7A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D4CF-6D30-4AFE-A5E7-C63169E46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44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629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D2C1B-B5D5-4E33-A7DD-C9BD74C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A9E4B-6E36-474A-A503-A016C1BEA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1506E-4586-491D-8066-B52BA05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8F05-609C-46D7-BA93-9D0A836A17A6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BC31A-71C9-48CB-83FD-D1D84FD2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AAB85-274D-48F9-8E5E-FB0DE089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D4CF-6D30-4AFE-A5E7-C63169E46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27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B9CA3-033B-484D-B011-C881D6FF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2585FB-78E0-44B8-B275-DFB02E77F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EBD27-C030-41B3-B358-C621BBB6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8F05-609C-46D7-BA93-9D0A836A17A6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12EF1-204C-4236-A238-2A1F6866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F3950-86CA-4361-A13C-5D089C7F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D4CF-6D30-4AFE-A5E7-C63169E46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27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E16D9-4749-4C4E-8C22-010649B5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78E03-E374-4BAC-9914-6E177C21B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806960-0B03-4AF3-BB59-6A0DEEA2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2B5FA5-8EB1-4F58-A556-DEB151CD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8F05-609C-46D7-BA93-9D0A836A17A6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67A7E-F522-4CDA-88CF-85BD6CD8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14397A-7764-468B-A3A5-B2ED3B10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D4CF-6D30-4AFE-A5E7-C63169E46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5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19423-86D1-4F93-93D2-77F3B538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CA868-8CE3-4161-9E24-37D2FECE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00678B-629A-422B-A6A1-7887C774A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8E694D-B793-4B29-870D-9B59D6503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B3DFFF-FC95-40DF-AF34-6D25AD334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FC3AC0-005F-4DCF-9E4E-33C26237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8F05-609C-46D7-BA93-9D0A836A17A6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48D2B4-0AB8-4E3C-97CD-037CE6D6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CCC8AC-8468-4ECB-85F0-471962BE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D4CF-6D30-4AFE-A5E7-C63169E46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3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3860E-DA83-4E4B-B833-8646B359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3B49FB-57B2-4FB3-B1DE-9EC41943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8F05-609C-46D7-BA93-9D0A836A17A6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2EC78C-302E-4058-94FB-29064754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01AAF8-5B91-4556-B4A9-11164E15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D4CF-6D30-4AFE-A5E7-C63169E46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9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F92102-14F6-49CD-BDA2-C8AE984E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8F05-609C-46D7-BA93-9D0A836A17A6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ECF827-7802-463F-8F3E-4F393C41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C01BEA-A5BD-44D1-9216-40D32E82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D4CF-6D30-4AFE-A5E7-C63169E46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28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A06BE-99A3-4B10-BF0E-6CCC9E03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B7107-37CE-4B63-9FB1-D0E04748B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CAA658-D70C-4E3E-8E2E-D3FA6B8E7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41821C-583E-4355-9756-CC972269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8F05-609C-46D7-BA93-9D0A836A17A6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49545-BC95-4CC4-BDF6-E102E683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AFC8B0-10E1-429D-915D-11453D09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D4CF-6D30-4AFE-A5E7-C63169E46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6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6CB08-54E9-4837-BCAA-6584159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D5ACCE-8E80-4E36-8EF9-3EAF85615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40E003-892C-4A24-9131-3A9E2931D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6347D-9DD1-4C48-9372-2D8D7278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8F05-609C-46D7-BA93-9D0A836A17A6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5AA497-E4F1-48A8-B463-8FBE4192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EA1364-5B03-4A6B-BF15-D7B4C93B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D4CF-6D30-4AFE-A5E7-C63169E46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95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3461FD-2083-468E-B23D-3E84F075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DFB418-24FD-49A7-A065-4A32F48DE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A8D7E-22BD-4490-8F87-33E59ADF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8F05-609C-46D7-BA93-9D0A836A17A6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EDA29-B92D-4BC1-B5F3-709BBCD5C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0906B-D502-4068-A358-1098D884F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4D4CF-6D30-4AFE-A5E7-C63169E461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2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hanyu.baidu.com/zici/s?wd=%E7%9B%8A&amp;query=%E5%B8%A6%E7%9A%BF%E5%AD%97%E5%BA%95%E7%9A%84%E6%B1%89%E5%AD%97&amp;srcid=28238&amp;from=kg0" TargetMode="External"/><Relationship Id="rId13" Type="http://schemas.openxmlformats.org/officeDocument/2006/relationships/hyperlink" Target="https://hanyu.baidu.com/zici/s?wd=%E5%AD%9F&amp;query=%E5%B8%A6%E7%9A%BF%E5%AD%97%E5%BA%95%E7%9A%84%E6%B1%89%E5%AD%97&amp;srcid=28238&amp;from=kg0" TargetMode="External"/><Relationship Id="rId3" Type="http://schemas.openxmlformats.org/officeDocument/2006/relationships/hyperlink" Target="https://hanyu.baidu.com/zici/s?wd=%E7%9B%92&amp;query=%E5%B8%A6%E7%9A%BF%E5%AD%97%E5%BA%95%E7%9A%84%E6%B1%89%E5%AD%97&amp;srcid=28238&amp;from=kg0" TargetMode="External"/><Relationship Id="rId7" Type="http://schemas.openxmlformats.org/officeDocument/2006/relationships/hyperlink" Target="https://hanyu.baidu.com/zici/s?wd=%E7%9B%96&amp;query=%E5%B8%A6%E7%9A%BF%E5%AD%97%E5%BA%95%E7%9A%84%E6%B1%89%E5%AD%97&amp;srcid=28238&amp;from=kg0" TargetMode="External"/><Relationship Id="rId12" Type="http://schemas.openxmlformats.org/officeDocument/2006/relationships/hyperlink" Target="https://hanyu.baidu.com/zici/s?wd=%E7%9B%97&amp;query=%E5%B8%A6%E7%9A%BF%E5%AD%97%E5%BA%95%E7%9A%84%E6%B1%89%E5%AD%97&amp;srcid=28238&amp;from=kg0" TargetMode="External"/><Relationship Id="rId2" Type="http://schemas.openxmlformats.org/officeDocument/2006/relationships/hyperlink" Target="https://hanyu.baidu.com/zici/s?wd=%E7%9B%86&amp;query=%E5%B8%A6%E7%9A%BF%E5%AD%97%E5%BA%95%E7%9A%84%E6%B1%89%E5%AD%97&amp;srcid=28238&amp;from=kg0" TargetMode="External"/><Relationship Id="rId16" Type="http://schemas.openxmlformats.org/officeDocument/2006/relationships/hyperlink" Target="https://hanyu.baidu.com/zici/s?wd=%E7%9B%91&amp;query=%E5%B8%A6%E7%9A%BF%E5%AD%97%E5%BA%95%E7%9A%84%E6%B1%89%E5%AD%97&amp;srcid=28238&amp;from=kg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hanyu.baidu.com/zici/s?wd=%E7%9B%9B&amp;query=%E5%B8%A6%E7%9A%BF%E5%AD%97%E5%BA%95%E7%9A%84%E6%B1%89%E5%AD%97&amp;srcid=28238&amp;from=kg0" TargetMode="External"/><Relationship Id="rId11" Type="http://schemas.openxmlformats.org/officeDocument/2006/relationships/hyperlink" Target="https://hanyu.baidu.com/zici/s?wd=%E7%9B%90&amp;query=%E5%B8%A6%E7%9A%BF%E5%AD%97%E5%BA%95%E7%9A%84%E6%B1%89%E5%AD%97&amp;srcid=28238&amp;from=kg0" TargetMode="External"/><Relationship Id="rId5" Type="http://schemas.openxmlformats.org/officeDocument/2006/relationships/hyperlink" Target="https://hanyu.baidu.com/zici/s?wd=%E7%9B%8F&amp;query=%E5%B8%A6%E7%9A%BF%E5%AD%97%E5%BA%95%E7%9A%84%E6%B1%89%E5%AD%97&amp;srcid=28238&amp;from=kg0" TargetMode="External"/><Relationship Id="rId15" Type="http://schemas.openxmlformats.org/officeDocument/2006/relationships/hyperlink" Target="https://hanyu.baidu.com/zici/s?wd=%E7%9B%94&amp;query=%E5%B8%A6%E7%9A%BF%E5%AD%97%E5%BA%95%E7%9A%84%E6%B1%89%E5%AD%97&amp;srcid=28238&amp;from=kg0" TargetMode="External"/><Relationship Id="rId10" Type="http://schemas.openxmlformats.org/officeDocument/2006/relationships/hyperlink" Target="https://hanyu.baidu.com/zici/s?wd=%E7%9B%9F&amp;query=%E5%B8%A6%E7%9A%BF%E5%AD%97%E5%BA%95%E7%9A%84%E6%B1%89%E5%AD%97&amp;srcid=28238&amp;from=kg0" TargetMode="External"/><Relationship Id="rId4" Type="http://schemas.openxmlformats.org/officeDocument/2006/relationships/hyperlink" Target="https://hanyu.baidu.com/zici/s?wd=%E7%9B%98&amp;query=%E5%B8%A6%E7%9A%BF%E5%AD%97%E5%BA%95%E7%9A%84%E6%B1%89%E5%AD%97&amp;srcid=28238&amp;from=kg0" TargetMode="External"/><Relationship Id="rId9" Type="http://schemas.openxmlformats.org/officeDocument/2006/relationships/hyperlink" Target="https://hanyu.baidu.com/zici/s?wd=%E8%A1%80&amp;query=%E5%B8%A6%E7%9A%BF%E5%AD%97%E5%BA%95%E7%9A%84%E6%B1%89%E5%AD%97&amp;srcid=28238&amp;from=kg0" TargetMode="External"/><Relationship Id="rId14" Type="http://schemas.openxmlformats.org/officeDocument/2006/relationships/hyperlink" Target="https://hanyu.baidu.com/zici/s?wd=%E7%9B%88&amp;query=%E5%B8%A6%E7%9A%BF%E5%AD%97%E5%BA%95%E7%9A%84%E6%B1%89%E5%AD%97&amp;srcid=28238&amp;from=kg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8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3" Type="http://schemas.openxmlformats.org/officeDocument/2006/relationships/tags" Target="../tags/tag20.xml"/><Relationship Id="rId21" Type="http://schemas.openxmlformats.org/officeDocument/2006/relationships/image" Target="../media/image8.tmp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10" Type="http://schemas.openxmlformats.org/officeDocument/2006/relationships/tags" Target="../tags/tag46.xml"/><Relationship Id="rId19" Type="http://schemas.openxmlformats.org/officeDocument/2006/relationships/image" Target="../media/image8.tmp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jpg"/><Relationship Id="rId7" Type="http://schemas.openxmlformats.org/officeDocument/2006/relationships/customXml" Target="../ink/ink2.xml"/><Relationship Id="rId12" Type="http://schemas.openxmlformats.org/officeDocument/2006/relationships/image" Target="../media/image12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emf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1.emf"/><Relationship Id="rId4" Type="http://schemas.openxmlformats.org/officeDocument/2006/relationships/image" Target="../media/image7.jp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第二课 一盏灯（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中高级汉语，</a:t>
            </a:r>
            <a:r>
              <a:rPr lang="en-US" altLang="zh-CN" dirty="0"/>
              <a:t>2020</a:t>
            </a:r>
            <a:r>
              <a:rPr lang="zh-CN" altLang="en-US" dirty="0"/>
              <a:t>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756EA7-F6C4-487A-8AC9-5A3345C3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425" y="3723588"/>
            <a:ext cx="4562575" cy="28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19513DE-16B1-47C2-8290-C58DFEE0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7DB718F-67E4-47B1-A7AF-9AB9E89E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839060"/>
            <a:ext cx="5157787" cy="515282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带火字旁的汉字：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6F8C3-61D0-48F1-9FF1-62CA05438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28277"/>
            <a:ext cx="5157787" cy="436138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highlight>
                  <a:srgbClr val="00FF00"/>
                </a:highlight>
              </a:rPr>
              <a:t>“火</a:t>
            </a:r>
            <a:r>
              <a:rPr lang="en-US" altLang="zh-CN" dirty="0">
                <a:highlight>
                  <a:srgbClr val="00FF00"/>
                </a:highlight>
              </a:rPr>
              <a:t>”</a:t>
            </a:r>
            <a:r>
              <a:rPr lang="zh-CN" altLang="en-US" dirty="0">
                <a:highlight>
                  <a:srgbClr val="00FF00"/>
                </a:highlight>
              </a:rPr>
              <a:t>字在左边</a:t>
            </a:r>
            <a:r>
              <a:rPr lang="zh-CN" altLang="en-US" dirty="0">
                <a:highlight>
                  <a:srgbClr val="00FF00"/>
                </a:highlight>
                <a:sym typeface="Wingdings" panose="05000000000000000000" pitchFamily="2" charset="2"/>
              </a:rPr>
              <a:t>：</a:t>
            </a:r>
            <a:r>
              <a:rPr lang="zh-CN" altLang="en-US" dirty="0">
                <a:sym typeface="Wingdings" panose="05000000000000000000" pitchFamily="2" charset="2"/>
              </a:rPr>
              <a:t>和火焰燃烧有关的名词、动词</a:t>
            </a:r>
            <a:endParaRPr lang="en-US" altLang="zh-CN" dirty="0"/>
          </a:p>
          <a:p>
            <a:r>
              <a:rPr lang="zh-CN" altLang="en-US" dirty="0"/>
              <a:t>烟、焰、燃、烧、烘、烤、炮、炒、炸、烙、炖、</a:t>
            </a:r>
            <a:endParaRPr lang="en-US" altLang="zh-CN" dirty="0"/>
          </a:p>
          <a:p>
            <a:r>
              <a:rPr lang="zh-CN" altLang="en-US" dirty="0"/>
              <a:t>灯、煤、灶、炉</a:t>
            </a:r>
            <a:endParaRPr lang="en-US" altLang="zh-CN" dirty="0"/>
          </a:p>
          <a:p>
            <a:r>
              <a:rPr lang="zh-CN" altLang="en-US" dirty="0"/>
              <a:t>燎、烂、灿、烁、炯、炫、煌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ighlight>
                  <a:srgbClr val="00FF00"/>
                </a:highlight>
              </a:rPr>
              <a:t>“火”字在右边：</a:t>
            </a:r>
            <a:endParaRPr lang="en-US" altLang="zh-CN" dirty="0">
              <a:highlight>
                <a:srgbClr val="00FF00"/>
              </a:highlight>
            </a:endParaRPr>
          </a:p>
          <a:p>
            <a:r>
              <a:rPr lang="zh-CN" altLang="en-US" dirty="0"/>
              <a:t>秋、伙</a:t>
            </a:r>
            <a:endParaRPr lang="en-US" altLang="zh-CN" dirty="0"/>
          </a:p>
          <a:p>
            <a:r>
              <a:rPr lang="zh-CN" altLang="en-US" dirty="0">
                <a:highlight>
                  <a:srgbClr val="00FF00"/>
                </a:highlight>
              </a:rPr>
              <a:t>“火”字在下边：</a:t>
            </a:r>
            <a:endParaRPr lang="en-US" altLang="zh-CN" dirty="0">
              <a:highlight>
                <a:srgbClr val="00FF00"/>
              </a:highlight>
            </a:endParaRPr>
          </a:p>
          <a:p>
            <a:r>
              <a:rPr lang="zh-CN" altLang="en-US" dirty="0"/>
              <a:t>炎、灰 、灭、灵、灾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7EE4374-E43A-4FC7-ACEF-931B5DA51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160" y="769881"/>
            <a:ext cx="5183188" cy="515282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带皿字底的汉字：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4676E94-E401-4D0C-BE15-0ECB379AE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9919"/>
            <a:ext cx="5183188" cy="449974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>
                <a:hlinkClick r:id="rId2" tooltip="盆"/>
              </a:rPr>
              <a:t>盆</a:t>
            </a:r>
            <a:r>
              <a:rPr lang="zh-CN" altLang="en-US" dirty="0"/>
              <a:t>、</a:t>
            </a:r>
            <a:r>
              <a:rPr lang="zh-CN" altLang="en-US" dirty="0">
                <a:hlinkClick r:id="rId3" tooltip="盒"/>
              </a:rPr>
              <a:t>盒</a:t>
            </a:r>
            <a:r>
              <a:rPr lang="zh-CN" altLang="en-US" dirty="0"/>
              <a:t>、</a:t>
            </a:r>
            <a:r>
              <a:rPr lang="zh-CN" altLang="en-US" dirty="0">
                <a:hlinkClick r:id="rId4" tooltip="盘"/>
              </a:rPr>
              <a:t>盘</a:t>
            </a:r>
            <a:r>
              <a:rPr lang="zh-CN" altLang="en-US" dirty="0"/>
              <a:t>、</a:t>
            </a:r>
            <a:r>
              <a:rPr lang="zh-CN" altLang="en-US" dirty="0">
                <a:hlinkClick r:id="rId5" tooltip="盏"/>
              </a:rPr>
              <a:t>盏</a:t>
            </a:r>
            <a:r>
              <a:rPr lang="zh-CN" altLang="en-US" dirty="0"/>
              <a:t>、盂、</a:t>
            </a:r>
            <a:r>
              <a:rPr lang="zh-CN" altLang="en-US" dirty="0">
                <a:hlinkClick r:id="rId6" tooltip="盛"/>
              </a:rPr>
              <a:t>盛</a:t>
            </a:r>
            <a:r>
              <a:rPr lang="zh-CN" altLang="en-US" dirty="0"/>
              <a:t>、</a:t>
            </a:r>
            <a:r>
              <a:rPr lang="zh-CN" altLang="en-US" dirty="0">
                <a:hlinkClick r:id="rId7" tooltip="盖"/>
              </a:rPr>
              <a:t>盖</a:t>
            </a:r>
            <a:r>
              <a:rPr lang="zh-CN" altLang="en-US" dirty="0"/>
              <a:t>、</a:t>
            </a:r>
            <a:endParaRPr lang="en-US" altLang="zh-CN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>
                <a:hlinkClick r:id="rId8" tooltip="益"/>
              </a:rPr>
              <a:t>益</a:t>
            </a:r>
            <a:r>
              <a:rPr lang="zh-CN" altLang="en-US" dirty="0"/>
              <a:t>、</a:t>
            </a:r>
            <a:r>
              <a:rPr lang="zh-CN" altLang="en-US" dirty="0">
                <a:hlinkClick r:id="rId9" tooltip="血"/>
              </a:rPr>
              <a:t>血</a:t>
            </a:r>
            <a:r>
              <a:rPr lang="zh-CN" altLang="en-US" dirty="0"/>
              <a:t>、</a:t>
            </a:r>
            <a:r>
              <a:rPr lang="zh-CN" altLang="en-US" dirty="0">
                <a:hlinkClick r:id="rId10" tooltip="盟"/>
              </a:rPr>
              <a:t>盟</a:t>
            </a:r>
            <a:r>
              <a:rPr lang="zh-CN" altLang="en-US" dirty="0"/>
              <a:t>、</a:t>
            </a:r>
            <a:r>
              <a:rPr lang="zh-CN" altLang="en-US" dirty="0">
                <a:hlinkClick r:id="rId11" tooltip="盐"/>
              </a:rPr>
              <a:t>盐</a:t>
            </a:r>
            <a:r>
              <a:rPr lang="zh-CN" altLang="en-US" dirty="0"/>
              <a:t>、</a:t>
            </a:r>
            <a:r>
              <a:rPr lang="zh-CN" altLang="en-US" dirty="0">
                <a:hlinkClick r:id="rId12" tooltip="盗"/>
              </a:rPr>
              <a:t>盗</a:t>
            </a:r>
            <a:r>
              <a:rPr lang="zh-CN" altLang="en-US" dirty="0"/>
              <a:t>、</a:t>
            </a:r>
            <a:r>
              <a:rPr lang="zh-CN" altLang="en-US" dirty="0">
                <a:hlinkClick r:id="rId13" tooltip="孟"/>
              </a:rPr>
              <a:t>孟</a:t>
            </a:r>
            <a:r>
              <a:rPr lang="zh-CN" altLang="en-US" dirty="0"/>
              <a:t>、</a:t>
            </a:r>
            <a:r>
              <a:rPr lang="zh-CN" altLang="en-US" dirty="0">
                <a:hlinkClick r:id="rId14" tooltip="盈"/>
              </a:rPr>
              <a:t>盈</a:t>
            </a:r>
            <a:r>
              <a:rPr lang="zh-CN" altLang="en-US" dirty="0"/>
              <a:t>、</a:t>
            </a:r>
            <a:r>
              <a:rPr lang="zh-CN" altLang="en-US" dirty="0">
                <a:hlinkClick r:id="rId15" tooltip="盔"/>
              </a:rPr>
              <a:t>盔</a:t>
            </a:r>
            <a:r>
              <a:rPr lang="zh-CN" altLang="en-US" dirty="0"/>
              <a:t>、</a:t>
            </a:r>
            <a:endParaRPr lang="en-US" altLang="zh-CN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u="sng" dirty="0">
                <a:hlinkClick r:id="rId16" tooltip="监"/>
              </a:rPr>
              <a:t>监</a:t>
            </a:r>
            <a:r>
              <a:rPr lang="zh-CN" altLang="en-US" dirty="0"/>
              <a:t>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80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7389" y="0"/>
            <a:ext cx="10465837" cy="1053548"/>
          </a:xfrm>
        </p:spPr>
        <p:txBody>
          <a:bodyPr/>
          <a:lstStyle/>
          <a:p>
            <a:r>
              <a:rPr lang="zh-CN" altLang="en-US" dirty="0"/>
              <a:t>生词</a:t>
            </a:r>
            <a:r>
              <a:rPr lang="en-US" altLang="zh-CN" dirty="0"/>
              <a:t>1</a:t>
            </a:r>
            <a:r>
              <a:rPr lang="zh-CN" altLang="en-US" dirty="0"/>
              <a:t>（课文去前半部分，前四段）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8158" y="1253765"/>
            <a:ext cx="11161336" cy="481709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、并非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b="1" dirty="0">
                <a:highlight>
                  <a:srgbClr val="FFFF00"/>
                </a:highlight>
              </a:rPr>
              <a:t>泰然处之</a:t>
            </a:r>
            <a:r>
              <a:rPr lang="zh-CN" altLang="en-US" dirty="0"/>
              <a:t>：淡然处之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、恐惧：害怕、惧怕、恐惧、恐怖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、奔腾：</a:t>
            </a:r>
            <a:r>
              <a:rPr lang="en-US" altLang="zh-CN" dirty="0"/>
              <a:t>==</a:t>
            </a:r>
            <a:r>
              <a:rPr lang="zh-CN" altLang="en-US" dirty="0"/>
              <a:t>跳跃奔跑</a:t>
            </a:r>
            <a:endParaRPr lang="en-US" altLang="zh-CN" dirty="0"/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奔腾的河水。奔腾的生活。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/>
              <a:t>           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万马奔腾、奔腾不息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/>
              <a:t>6</a:t>
            </a:r>
            <a:r>
              <a:rPr lang="zh-CN" altLang="en-US" dirty="0"/>
              <a:t>、覆盖：</a:t>
            </a:r>
            <a:r>
              <a:rPr lang="en-US" altLang="zh-CN" dirty="0"/>
              <a:t>==</a:t>
            </a:r>
            <a:r>
              <a:rPr lang="zh-CN" altLang="en-US" dirty="0"/>
              <a:t>遮盖</a:t>
            </a:r>
            <a:endParaRPr lang="en-US" altLang="zh-CN" dirty="0"/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白雪覆盖了大地。鲜花覆盖着草原。青草覆盖着山坡。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/>
              <a:t>7</a:t>
            </a:r>
            <a:r>
              <a:rPr lang="zh-CN" altLang="en-US" dirty="0"/>
              <a:t>、单薄：</a:t>
            </a:r>
            <a:r>
              <a:rPr lang="en-US" altLang="zh-CN" dirty="0"/>
              <a:t>==</a:t>
            </a:r>
            <a:r>
              <a:rPr lang="zh-CN" altLang="en-US" dirty="0"/>
              <a:t>瘦弱</a:t>
            </a:r>
            <a:endParaRPr lang="en-US" altLang="zh-CN" dirty="0"/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大病一场之后，她显得更单薄了。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你身子单薄，不能连着熬夜。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这篇文章内容很单薄，需要修改。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+mn-ea"/>
              </a:rPr>
              <a:t>8</a:t>
            </a:r>
            <a:r>
              <a:rPr lang="zh-CN" altLang="en-US" dirty="0">
                <a:latin typeface="+mn-ea"/>
              </a:rPr>
              <a:t>、身影：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远去的身影、难以忘怀他在站台上挥手的身影。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78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E756D-E157-41BF-ABCD-828C3578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41" y="0"/>
            <a:ext cx="10515600" cy="954628"/>
          </a:xfrm>
        </p:spPr>
        <p:txBody>
          <a:bodyPr/>
          <a:lstStyle/>
          <a:p>
            <a:r>
              <a:rPr lang="zh-CN" altLang="en-US" dirty="0"/>
              <a:t>生词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40DDB-7F0C-4DC7-89DB-6FEAD23E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082"/>
            <a:ext cx="10515600" cy="547697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、心思：心情、想法。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费心思、花心思、用心思、没心思。巧心思。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没心思学习。没心思收拾房间。没心思做饭。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/>
              <a:t>10</a:t>
            </a:r>
            <a:r>
              <a:rPr lang="zh-CN" altLang="en-US" dirty="0"/>
              <a:t>、吞噬：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洪水吞噬了村庄。痛苦吞噬了他的心。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zh-CN" altLang="en-US" b="1" dirty="0">
                <a:highlight>
                  <a:srgbClr val="FFFF00"/>
                </a:highlight>
              </a:rPr>
              <a:t>束手无策</a:t>
            </a:r>
            <a:r>
              <a:rPr lang="zh-CN" altLang="en-US" dirty="0"/>
              <a:t>：</a:t>
            </a:r>
            <a:r>
              <a:rPr lang="en-US" altLang="zh-CN" dirty="0"/>
              <a:t>==</a:t>
            </a:r>
            <a:r>
              <a:rPr lang="zh-CN" altLang="en-US" dirty="0"/>
              <a:t>束手无措。</a:t>
            </a:r>
            <a:r>
              <a:rPr lang="en-US" altLang="zh-CN" dirty="0"/>
              <a:t>——</a:t>
            </a:r>
            <a:r>
              <a:rPr lang="zh-CN" altLang="en-US" dirty="0"/>
              <a:t>惊慌失措。反义词：应对自如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病人高烧不退，医生束手无策。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/>
              <a:t>12</a:t>
            </a:r>
            <a:r>
              <a:rPr lang="zh-CN" altLang="en-US" dirty="0"/>
              <a:t>、窒息：</a:t>
            </a:r>
            <a:endParaRPr lang="en-US" altLang="zh-CN" dirty="0"/>
          </a:p>
          <a:p>
            <a:r>
              <a:rPr lang="en-US" altLang="zh-CN" dirty="0"/>
              <a:t>13</a:t>
            </a:r>
            <a:r>
              <a:rPr lang="zh-CN" altLang="en-US" dirty="0"/>
              <a:t>、深重：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罪恶深重、灾难深重、苦难深重。深重的危机感。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/>
              <a:t>14</a:t>
            </a:r>
            <a:r>
              <a:rPr lang="zh-CN" altLang="en-US" dirty="0"/>
              <a:t>、孤独：</a:t>
            </a:r>
            <a:r>
              <a:rPr lang="zh-CN" altLang="en-US" dirty="0">
                <a:latin typeface="+mn-ea"/>
              </a:rPr>
              <a:t>孤单、单独</a:t>
            </a:r>
            <a:r>
              <a:rPr lang="zh-CN" altLang="en-US" dirty="0"/>
              <a:t>。孤独</a:t>
            </a:r>
            <a:r>
              <a:rPr lang="en-US" altLang="zh-CN" dirty="0"/>
              <a:t>——</a:t>
            </a:r>
            <a:r>
              <a:rPr lang="zh-CN" altLang="en-US" dirty="0"/>
              <a:t>寂寞</a:t>
            </a:r>
            <a:endParaRPr lang="en-US" altLang="zh-CN" dirty="0"/>
          </a:p>
          <a:p>
            <a:r>
              <a:rPr lang="zh-CN" altLang="en-US" dirty="0"/>
              <a:t>            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孤独地度过了一个人的圣诞节。感觉非常孤独。</a:t>
            </a:r>
          </a:p>
          <a:p>
            <a:r>
              <a:rPr lang="en-US" altLang="zh-CN" dirty="0"/>
              <a:t>15</a:t>
            </a:r>
            <a:r>
              <a:rPr lang="zh-CN" altLang="en-US" dirty="0"/>
              <a:t>、闪烁：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星星在天边闪烁。她眼里闪烁着泪珠。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/>
              <a:t>16</a:t>
            </a:r>
            <a:r>
              <a:rPr lang="zh-CN" altLang="en-US" dirty="0"/>
              <a:t>、企盼：</a:t>
            </a:r>
            <a:r>
              <a:rPr lang="zh-CN" altLang="en-US" dirty="0">
                <a:latin typeface="+mn-ea"/>
              </a:rPr>
              <a:t>期盼、祈盼</a:t>
            </a:r>
            <a:r>
              <a:rPr lang="zh-CN" altLang="en-US" dirty="0"/>
              <a:t>。盼望、</a:t>
            </a:r>
            <a:r>
              <a:rPr lang="zh-CN" altLang="en-US" b="1" dirty="0"/>
              <a:t>渴望、</a:t>
            </a:r>
            <a:r>
              <a:rPr lang="zh-CN" altLang="en-US" dirty="0"/>
              <a:t>期待</a:t>
            </a:r>
            <a:endParaRPr lang="en-US" altLang="zh-CN" dirty="0"/>
          </a:p>
          <a:p>
            <a:r>
              <a:rPr lang="en-US" altLang="zh-CN" dirty="0"/>
              <a:t>             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企盼世界和平。企盼合家团聚。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年轻人企盼去北上广这样的大都市闯荡。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84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7389" y="0"/>
            <a:ext cx="10465837" cy="1053548"/>
          </a:xfrm>
        </p:spPr>
        <p:txBody>
          <a:bodyPr/>
          <a:lstStyle/>
          <a:p>
            <a:r>
              <a:rPr lang="zh-CN" altLang="en-US" dirty="0"/>
              <a:t>生词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496" y="697584"/>
            <a:ext cx="10887753" cy="592945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                   </a:t>
            </a:r>
          </a:p>
          <a:p>
            <a:r>
              <a:rPr lang="en-US" altLang="zh-CN" dirty="0"/>
              <a:t>17</a:t>
            </a:r>
            <a:r>
              <a:rPr lang="zh-CN" altLang="en-US" dirty="0"/>
              <a:t>、信念：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我的信念。坚定的信念。对未来的信念。理想信念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18</a:t>
            </a:r>
            <a:r>
              <a:rPr lang="zh-CN" altLang="en-US" dirty="0"/>
              <a:t>、偶然：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一个偶然的机会。偶然相遇。这个是偶然，不是必然。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/>
              <a:t>19</a:t>
            </a:r>
            <a:r>
              <a:rPr lang="zh-CN" altLang="en-US" dirty="0"/>
              <a:t>、变故：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在那场偶然变故中，他是惟一的幸运儿。</a:t>
            </a:r>
            <a:endParaRPr lang="en-US" altLang="zh-CN" dirty="0"/>
          </a:p>
          <a:p>
            <a:r>
              <a:rPr lang="en-US" altLang="zh-CN" dirty="0"/>
              <a:t>20</a:t>
            </a:r>
            <a:r>
              <a:rPr lang="zh-CN" altLang="en-US" dirty="0"/>
              <a:t>、猝然：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猝然一惊、猝然发病、猝然离世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/>
              <a:t>21</a:t>
            </a:r>
            <a:r>
              <a:rPr lang="zh-CN" altLang="en-US" dirty="0"/>
              <a:t>、牵挂：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父母牵挂远方的孩子。最令他牵挂的是他的小狗。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/>
              <a:t>22</a:t>
            </a:r>
            <a:r>
              <a:rPr lang="zh-CN" altLang="en-US" dirty="0"/>
              <a:t>、下葬：埋葬、葬礼</a:t>
            </a:r>
            <a:endParaRPr lang="en-US" altLang="zh-CN" dirty="0"/>
          </a:p>
          <a:p>
            <a:r>
              <a:rPr lang="en-US" altLang="zh-CN" dirty="0"/>
              <a:t>23</a:t>
            </a:r>
            <a:r>
              <a:rPr lang="zh-CN" altLang="en-US" dirty="0"/>
              <a:t>、哭泣：抽泣、呜咽、失声痛哭</a:t>
            </a:r>
            <a:endParaRPr lang="en-US" altLang="zh-CN" dirty="0"/>
          </a:p>
          <a:p>
            <a:r>
              <a:rPr lang="en-US" altLang="zh-CN" dirty="0"/>
              <a:t>24</a:t>
            </a:r>
            <a:r>
              <a:rPr lang="zh-CN" altLang="en-US" dirty="0"/>
              <a:t>、整整：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我整整等了他五个小时。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--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等了他整整五个小时。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她整整睡了一天。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--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她睡了整整一天。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他的书整整装了五大箱。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--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他的书装了整整五大箱。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/>
              <a:t>25</a:t>
            </a:r>
            <a:r>
              <a:rPr lang="zh-CN" altLang="en-US" dirty="0"/>
              <a:t>、懒得</a:t>
            </a:r>
            <a:endParaRPr lang="en-US" altLang="zh-CN" dirty="0"/>
          </a:p>
          <a:p>
            <a:r>
              <a:rPr lang="en-US" altLang="zh-CN" dirty="0"/>
              <a:t>26</a:t>
            </a:r>
            <a:r>
              <a:rPr lang="zh-CN" altLang="en-US" dirty="0"/>
              <a:t>、破旧：陈旧</a:t>
            </a:r>
            <a:endParaRPr lang="en-US" altLang="zh-CN" dirty="0"/>
          </a:p>
          <a:p>
            <a:r>
              <a:rPr lang="en-US" altLang="zh-CN" dirty="0"/>
              <a:t>27</a:t>
            </a:r>
            <a:r>
              <a:rPr lang="zh-CN" altLang="en-US" dirty="0"/>
              <a:t>、苍老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636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207" y="0"/>
            <a:ext cx="10465837" cy="735496"/>
          </a:xfrm>
        </p:spPr>
        <p:txBody>
          <a:bodyPr/>
          <a:lstStyle/>
          <a:p>
            <a:r>
              <a:rPr lang="zh-CN" altLang="en-US" dirty="0"/>
              <a:t>生词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991" y="725557"/>
            <a:ext cx="11539331" cy="595804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28</a:t>
            </a:r>
            <a:r>
              <a:rPr lang="zh-CN" altLang="en-US" dirty="0"/>
              <a:t>、黯淡：暗淡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光线暗淡的房间。表情暗淡。前途黯淡。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/>
              <a:t>29</a:t>
            </a:r>
            <a:r>
              <a:rPr lang="zh-CN" altLang="en-US" dirty="0"/>
              <a:t>、挨：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他好不容易才挨过面试的半小时。看牙的日子真难挨。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/>
              <a:t>30</a:t>
            </a:r>
            <a:r>
              <a:rPr lang="zh-CN" altLang="en-US" dirty="0"/>
              <a:t>、</a:t>
            </a:r>
            <a:r>
              <a:rPr lang="zh-CN" altLang="en-US" b="1" dirty="0">
                <a:highlight>
                  <a:srgbClr val="FFFF00"/>
                </a:highlight>
              </a:rPr>
              <a:t>断断续续</a:t>
            </a:r>
            <a:r>
              <a:rPr lang="zh-CN" altLang="en-US" dirty="0"/>
              <a:t>：继续、连续、断续、陆续、</a:t>
            </a:r>
            <a:endParaRPr lang="en-US" altLang="zh-CN" dirty="0"/>
          </a:p>
          <a:p>
            <a:r>
              <a:rPr lang="en-US" altLang="zh-CN" dirty="0"/>
              <a:t>                  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同学们，我们继续上课。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今天上午我连续上了四节课。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她断断续续上了半年学。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上课铃响了，同学们陆续走进教室。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/>
              <a:t>31</a:t>
            </a:r>
            <a:r>
              <a:rPr lang="zh-CN" altLang="en-US" dirty="0"/>
              <a:t>、去世：逝世、离世</a:t>
            </a:r>
            <a:endParaRPr lang="en-US" altLang="zh-CN" dirty="0"/>
          </a:p>
          <a:p>
            <a:r>
              <a:rPr lang="en-US" altLang="zh-CN" dirty="0"/>
              <a:t>32</a:t>
            </a:r>
            <a:r>
              <a:rPr lang="zh-CN" altLang="en-US" dirty="0"/>
              <a:t>、</a:t>
            </a:r>
            <a:r>
              <a:rPr lang="zh-CN" altLang="en-US" dirty="0">
                <a:latin typeface="+mj-ea"/>
              </a:rPr>
              <a:t>忌日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33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C00000"/>
                </a:solidFill>
              </a:rPr>
              <a:t>召集</a:t>
            </a:r>
            <a:r>
              <a:rPr lang="zh-CN" altLang="en-US" dirty="0"/>
              <a:t>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+mj-ea"/>
              </a:rPr>
              <a:t>34</a:t>
            </a:r>
            <a:r>
              <a:rPr lang="zh-CN" altLang="en-US" dirty="0">
                <a:latin typeface="+mj-ea"/>
              </a:rPr>
              <a:t>：从未：未曾</a:t>
            </a:r>
            <a:endParaRPr lang="en-US" altLang="zh-CN" dirty="0">
              <a:latin typeface="+mj-ea"/>
            </a:endParaRPr>
          </a:p>
          <a:p>
            <a:r>
              <a:rPr lang="en-US" altLang="zh-CN" dirty="0">
                <a:latin typeface="+mj-ea"/>
              </a:rPr>
              <a:t>35</a:t>
            </a:r>
            <a:r>
              <a:rPr lang="zh-CN" altLang="en-US" dirty="0">
                <a:latin typeface="+mj-ea"/>
              </a:rPr>
              <a:t>、从容：镇定、淡定</a:t>
            </a:r>
            <a:endParaRPr lang="en-US" altLang="zh-CN" dirty="0">
              <a:latin typeface="+mj-ea"/>
            </a:endParaRPr>
          </a:p>
          <a:p>
            <a:r>
              <a:rPr lang="en-US" altLang="zh-CN" dirty="0">
                <a:latin typeface="+mj-ea"/>
              </a:rPr>
              <a:t>36</a:t>
            </a:r>
            <a:r>
              <a:rPr lang="zh-CN" altLang="en-US" dirty="0">
                <a:latin typeface="+mj-ea"/>
              </a:rPr>
              <a:t>、阴间</a:t>
            </a:r>
            <a:r>
              <a:rPr lang="en-US" altLang="zh-CN" dirty="0">
                <a:latin typeface="+mj-ea"/>
              </a:rPr>
              <a:t>——</a:t>
            </a:r>
            <a:r>
              <a:rPr lang="zh-CN" altLang="en-US" dirty="0">
                <a:latin typeface="+mj-ea"/>
              </a:rPr>
              <a:t>阳间、阳世、人间</a:t>
            </a:r>
            <a:endParaRPr lang="en-US" altLang="zh-CN" dirty="0">
              <a:latin typeface="+mj-ea"/>
            </a:endParaRPr>
          </a:p>
          <a:p>
            <a:r>
              <a:rPr lang="en-US" altLang="zh-CN" dirty="0">
                <a:latin typeface="+mj-ea"/>
              </a:rPr>
              <a:t>37</a:t>
            </a:r>
            <a:r>
              <a:rPr lang="zh-CN" altLang="en-US" dirty="0">
                <a:latin typeface="+mj-ea"/>
              </a:rPr>
              <a:t>、照耀。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阳光照耀大地。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《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红星照耀中国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307646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D2AC0-513D-4972-967C-AE567394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召集和招集的区别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5FCE36-B782-4C35-BE6C-6EF3C9BF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召集：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zhào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jí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，“召”：意为聚合；通知人们聚集在一起。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招集：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zhāo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jí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，“招”：既有招呼人们聚集、招募集结之意，也有招抚的意思。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dirty="0">
                <a:highlight>
                  <a:srgbClr val="00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召集：主要用于招集、聚合某一组织或集体中的人员。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如：村干部在广播中召集村民，要求每家必须出一人。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招集：除可用于聚集集体人员之外，也可以用于招募集结集体外的人，现通常用于公司招聘新员工时使用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。如：公司刚刚创立，需要从各地招集人才，使公司发展壮大。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906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词语练习，课后作业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 P23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82515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课文</a:t>
            </a:r>
            <a:r>
              <a:rPr lang="en-US" altLang="zh-CN" dirty="0"/>
              <a:t>1-4</a:t>
            </a:r>
            <a:r>
              <a:rPr lang="zh-CN" altLang="en-US" dirty="0"/>
              <a:t>段阅读，回答问题：准备</a:t>
            </a:r>
            <a:r>
              <a:rPr lang="en-US" altLang="zh-CN" dirty="0"/>
              <a:t>5</a:t>
            </a:r>
            <a:r>
              <a:rPr lang="zh-CN" altLang="en-US" dirty="0"/>
              <a:t>分钟，随机点名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781666"/>
            <a:ext cx="8946541" cy="4466733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、作者害怕什么？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、面对黑夜，作者希望能有什么？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、父亲去世时家里人的情况怎么样？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dirty="0"/>
              <a:t>4</a:t>
            </a:r>
            <a:r>
              <a:rPr lang="zh-CN" altLang="en-US" sz="2800" dirty="0"/>
              <a:t>、父亲的第一个忌日母亲做了什么？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42147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591C064-9442-481F-A396-EAEFBA919F9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、父亲去世时家里人的情况怎么样？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E15133-1884-435B-B404-A52FF872C52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作者和弟弟连学也懒得上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5811DE-EFD3-4B43-8BD7-11780533947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母亲迅速苍老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96DC3D-AD8E-4281-94F1-779F38A0633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我们每天都哭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78569C-5B8F-4CEA-9EE9-F44F1B384DF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我们兄妹都没成年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C4E382-E9A7-4CCE-99EF-BA02706391F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385883-780E-42CC-A12B-F995ECA247F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2DEF29-42E7-4EE6-9A7B-88F393AB186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61B545-9047-4FC5-B6D1-049E2484AEB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99442EF-37A4-4424-8513-E3B1371DFF2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DC20056-656D-422E-A3BB-8623ED03EB9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30615210-F65A-4293-A641-E8AF3AF7F52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ADD4D0C4-546B-49DD-87AC-F7EF75DA367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461D5599-0D30-499E-8D8B-3648E4777AF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3" name="TipText">
              <a:extLst>
                <a:ext uri="{FF2B5EF4-FFF2-40B4-BE49-F238E27FC236}">
                  <a16:creationId xmlns:a16="http://schemas.microsoft.com/office/drawing/2014/main" id="{D7AC40A0-6AF4-4294-A649-244CF19C4E7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48E7A38-A201-41CB-B514-40701E9D58DE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5915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E817FD-A168-4F36-AB54-3F789CF1D2A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、第一个忌日母亲做了什么？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C760F3-E481-47CE-A51E-36C4D3940A6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把大家召集回家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41A62B-AA04-4B58-AC18-F3C70A1AA5F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4718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问我们是不是很想念父亲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36C242-4175-45F5-9C72-F91F9EC44BF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1576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点亮一盏灯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881D92-C3A1-4459-881C-C6F447FB73F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8434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开导大家往前看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7F7F604-04CC-4E6F-A054-85280382A0E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20310C1-83F8-4749-BC43-C5DACB49904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5361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CCF4B21-33FE-44DC-8E56-FF215F34A5D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2219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B63BB2A-AC57-4437-9142-0D18C685B07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9077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C680F12-CB49-4408-A4DE-6EB71AA8CC0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C220C1C-64EF-480B-91B1-26F3DF58343D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438400" y="55292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以上都有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C0B9AE1-E48C-49F4-B152-94A2E8EC2EB1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5935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F9CF612-C3F5-4B66-925A-89D6A2F02A7C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C3C14B1F-B082-4D96-A4B4-140A22194D7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53671F5B-79D2-45E9-A410-FB5231BBFDAD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6F95AB23-F97B-4CE2-B8BB-96D4CED1F4DC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5" name="TipText">
              <a:extLst>
                <a:ext uri="{FF2B5EF4-FFF2-40B4-BE49-F238E27FC236}">
                  <a16:creationId xmlns:a16="http://schemas.microsoft.com/office/drawing/2014/main" id="{1B523D54-0759-4C77-8A02-07F0565C6177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0BC6B18-F22E-40C1-96A6-68AAFA851564}"/>
              </a:ext>
            </a:extLst>
          </p:cNvPr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620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275" y="14924"/>
            <a:ext cx="9404723" cy="80342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复习：第一课</a:t>
            </a:r>
            <a:r>
              <a:rPr lang="en-US" altLang="zh-CN" dirty="0"/>
              <a:t>《</a:t>
            </a:r>
            <a:r>
              <a:rPr lang="zh-CN" altLang="en-US" dirty="0"/>
              <a:t>中国公学十八年级毕业赠言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type="body" idx="1"/>
          </p:nvPr>
        </p:nvSpPr>
        <p:spPr>
          <a:xfrm>
            <a:off x="688302" y="768193"/>
            <a:ext cx="2933702" cy="635734"/>
          </a:xfrm>
        </p:spPr>
        <p:txBody>
          <a:bodyPr>
            <a:normAutofit fontScale="32500" lnSpcReduction="20000"/>
          </a:bodyPr>
          <a:lstStyle/>
          <a:p>
            <a:endParaRPr lang="en-US" altLang="zh-CN" sz="2000" dirty="0"/>
          </a:p>
          <a:p>
            <a:r>
              <a:rPr lang="zh-CN" altLang="en-US" sz="7400" dirty="0">
                <a:solidFill>
                  <a:schemeClr val="tx1"/>
                </a:solidFill>
              </a:rPr>
              <a:t>生词     成语和词组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half" idx="15"/>
          </p:nvPr>
        </p:nvSpPr>
        <p:spPr>
          <a:xfrm>
            <a:off x="652463" y="1498758"/>
            <a:ext cx="1364873" cy="475758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2000" dirty="0"/>
              <a:t>赠言</a:t>
            </a:r>
            <a:endParaRPr lang="en-US" altLang="zh-CN" sz="2000" dirty="0"/>
          </a:p>
          <a:p>
            <a:r>
              <a:rPr lang="zh-CN" altLang="en-US" sz="2000" dirty="0"/>
              <a:t>光阴</a:t>
            </a:r>
            <a:endParaRPr lang="en-US" altLang="zh-CN" sz="2000" dirty="0"/>
          </a:p>
          <a:p>
            <a:r>
              <a:rPr lang="zh-CN" altLang="en-US" sz="2000" dirty="0"/>
              <a:t>文凭</a:t>
            </a:r>
            <a:endParaRPr lang="en-US" altLang="zh-CN" sz="2000" dirty="0"/>
          </a:p>
          <a:p>
            <a:r>
              <a:rPr lang="zh-CN" altLang="en-US" sz="2000" dirty="0"/>
              <a:t>心愿</a:t>
            </a:r>
            <a:endParaRPr lang="en-US" altLang="zh-CN" sz="2000" dirty="0"/>
          </a:p>
          <a:p>
            <a:r>
              <a:rPr lang="zh-CN" altLang="en-US" sz="2000" dirty="0"/>
              <a:t>抛弃</a:t>
            </a:r>
            <a:endParaRPr lang="en-US" altLang="zh-CN" sz="2000" dirty="0"/>
          </a:p>
          <a:p>
            <a:r>
              <a:rPr lang="zh-CN" altLang="en-US" sz="2000" dirty="0"/>
              <a:t>衰退</a:t>
            </a:r>
            <a:endParaRPr lang="en-US" altLang="zh-CN" sz="2000" dirty="0"/>
          </a:p>
          <a:p>
            <a:r>
              <a:rPr lang="zh-CN" altLang="en-US" sz="2000" dirty="0"/>
              <a:t>辜负</a:t>
            </a:r>
            <a:endParaRPr lang="en-US" altLang="zh-CN" sz="2000" dirty="0"/>
          </a:p>
          <a:p>
            <a:r>
              <a:rPr lang="zh-CN" altLang="en-US" sz="2000" dirty="0"/>
              <a:t>后进</a:t>
            </a:r>
            <a:endParaRPr lang="en-US" altLang="zh-CN" sz="2000" dirty="0"/>
          </a:p>
          <a:p>
            <a:r>
              <a:rPr lang="zh-CN" altLang="en-US" sz="2000" dirty="0"/>
              <a:t>淘汰</a:t>
            </a:r>
            <a:endParaRPr lang="en-US" altLang="zh-CN" sz="2000" dirty="0"/>
          </a:p>
          <a:p>
            <a:r>
              <a:rPr lang="zh-CN" altLang="en-US" sz="2000" dirty="0"/>
              <a:t>置备</a:t>
            </a:r>
            <a:endParaRPr lang="en-US" altLang="zh-CN" sz="2000" dirty="0"/>
          </a:p>
          <a:p>
            <a:r>
              <a:rPr lang="zh-CN" altLang="en-US" sz="2000" dirty="0"/>
              <a:t>铸造</a:t>
            </a:r>
            <a:endParaRPr lang="en-US" altLang="zh-CN" sz="2000" dirty="0"/>
          </a:p>
          <a:p>
            <a:r>
              <a:rPr lang="zh-CN" altLang="en-US" sz="2000" dirty="0"/>
              <a:t>成器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3"/>
          </p:nvPr>
        </p:nvSpPr>
        <p:spPr>
          <a:xfrm>
            <a:off x="3782486" y="695331"/>
            <a:ext cx="2936241" cy="576262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语言点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half" idx="16"/>
          </p:nvPr>
        </p:nvSpPr>
        <p:spPr>
          <a:xfrm>
            <a:off x="4177906" y="1555437"/>
            <a:ext cx="2081492" cy="475758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不得已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依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为</a:t>
            </a:r>
            <a:r>
              <a:rPr lang="en-US" altLang="zh-CN" sz="2400" dirty="0"/>
              <a:t>~~</a:t>
            </a:r>
            <a:r>
              <a:rPr lang="zh-CN" altLang="en-US" sz="2400" dirty="0"/>
              <a:t>计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自然</a:t>
            </a:r>
          </a:p>
          <a:p>
            <a:endParaRPr lang="zh-CN" altLang="en-US" sz="2000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7088126" y="695331"/>
            <a:ext cx="2932113" cy="576262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写作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half" idx="17"/>
          </p:nvPr>
        </p:nvSpPr>
        <p:spPr>
          <a:xfrm>
            <a:off x="6449766" y="1328272"/>
            <a:ext cx="4414837" cy="498474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、段落中标识时间：</a:t>
            </a:r>
            <a:endParaRPr lang="en-US" altLang="zh-CN" sz="2800" dirty="0"/>
          </a:p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以前、从今以后、</a:t>
            </a:r>
            <a:endParaRPr lang="en-US" altLang="zh-CN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~~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的时候、等到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~~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时、</a:t>
            </a:r>
            <a:endParaRPr lang="en-US" altLang="zh-CN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三年五年之后、到那时</a:t>
            </a:r>
            <a:endParaRPr lang="en-US" altLang="zh-CN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、连接两个动词小句的“来”和“去”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、演讲的写作特点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F60C8BA-CB8E-4A4C-8509-DC455CD60DA5}"/>
              </a:ext>
            </a:extLst>
          </p:cNvPr>
          <p:cNvSpPr/>
          <p:nvPr/>
        </p:nvSpPr>
        <p:spPr>
          <a:xfrm>
            <a:off x="2017336" y="1582023"/>
            <a:ext cx="1970202" cy="459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年富力强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节衣缩食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一去不复返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不得已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眼睁睁</a:t>
            </a:r>
          </a:p>
        </p:txBody>
      </p:sp>
    </p:spTree>
    <p:extLst>
      <p:ext uri="{BB962C8B-B14F-4D97-AF65-F5344CB8AC3E}">
        <p14:creationId xmlns:p14="http://schemas.microsoft.com/office/powerpoint/2010/main" val="393743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6532C0-5B53-48AE-B804-2F5A76DEBC5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、母亲的话产，可能会生了什么影响？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B4BA91-C5A1-4A63-B1EB-3DF34CCA372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安慰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738D46-B582-4596-BC61-B646FA3B735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安心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941996-79D4-44BA-97D6-89B7C61BFD1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激励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D82378-62D8-44D1-AAA9-0E3A508EE24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刺激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73FD8A2-3E37-417A-819A-B7F5E4F0BF3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B0EDDD8-E454-4BF2-98C0-13EDF048831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7F8546E-A45E-4EFC-B7C4-2ECCFCA07AE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87EF7F2-9BC7-4788-B51F-1069218EA70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5B5A6FE-1AF3-4DFF-B0B8-2B054B1C8C3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FA01CEB-63D0-4D56-A022-E79D44B57C5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03D895BC-CE1F-498D-BF65-FA6F18562A4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B5F11A69-C518-4212-8D2F-69DD597881C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E10CF719-A59D-403D-9649-629E40EEB100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D97DD9EE-3B44-40D9-8837-5FFE1E916E0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29B82BC-20BD-4EFC-B3D2-8CFEE36FA5F7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9422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C916F-E0A8-4089-899B-C830AD06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2CAD5-EE95-498E-9369-03F88B24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课文的题目有什么意义？</a:t>
            </a:r>
          </a:p>
        </p:txBody>
      </p:sp>
    </p:spTree>
    <p:extLst>
      <p:ext uri="{BB962C8B-B14F-4D97-AF65-F5344CB8AC3E}">
        <p14:creationId xmlns:p14="http://schemas.microsoft.com/office/powerpoint/2010/main" val="3895343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课文串讲：第一二段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90688"/>
            <a:ext cx="8946541" cy="455771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、并非：并不是。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、泰然处之：淡然处之、坦然处之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、莫名：莫明。莫名的忧伤。莫名的烦恼。莫名其妙。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、寂寞：孤单。寂寞。孤独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、一闪即逝：一闪而过、转瞬即逝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87544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第三四段：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302026"/>
            <a:ext cx="8946541" cy="494637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、偶然：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、辞世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、懒得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、而</a:t>
            </a:r>
            <a:r>
              <a:rPr lang="en-US" altLang="zh-CN" sz="2400" dirty="0"/>
              <a:t>~~</a:t>
            </a:r>
            <a:r>
              <a:rPr lang="zh-CN" altLang="en-US" sz="2400" dirty="0"/>
              <a:t>则</a:t>
            </a:r>
            <a:r>
              <a:rPr lang="en-US" altLang="zh-CN" sz="2400" dirty="0"/>
              <a:t>~~</a:t>
            </a:r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、和</a:t>
            </a:r>
            <a:endParaRPr lang="en-US" altLang="zh-CN" sz="2400" dirty="0"/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、挨</a:t>
            </a:r>
          </a:p>
          <a:p>
            <a:endParaRPr lang="en-US" altLang="zh-CN" sz="2400" dirty="0"/>
          </a:p>
          <a:p>
            <a:r>
              <a:rPr lang="en-US" altLang="zh-CN" sz="2400" dirty="0"/>
              <a:t>7</a:t>
            </a:r>
            <a:r>
              <a:rPr lang="zh-CN" altLang="en-US" sz="2400" dirty="0"/>
              <a:t>、低矮</a:t>
            </a:r>
            <a:endParaRPr lang="en-US" altLang="zh-CN" sz="2400" dirty="0"/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、从未</a:t>
            </a:r>
            <a:endParaRPr lang="en-US" altLang="zh-CN" sz="2400" dirty="0"/>
          </a:p>
          <a:p>
            <a:r>
              <a:rPr lang="en-US" altLang="zh-CN" sz="2400" dirty="0"/>
              <a:t>9</a:t>
            </a:r>
            <a:r>
              <a:rPr lang="zh-CN" altLang="en-US" sz="2400" dirty="0"/>
              <a:t>、别再</a:t>
            </a:r>
            <a:r>
              <a:rPr lang="en-US" altLang="zh-CN" sz="2400" dirty="0"/>
              <a:t>~~~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57255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单音节动词：找出文章中的十个单音节动词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200" dirty="0"/>
              <a:t>想 、令、 闪、逝、</a:t>
            </a:r>
            <a:r>
              <a:rPr lang="en-US" altLang="zh-CN" sz="3200" dirty="0"/>
              <a:t> </a:t>
            </a:r>
            <a:r>
              <a:rPr lang="zh-CN" altLang="en-US" sz="3200" dirty="0"/>
              <a:t>给</a:t>
            </a:r>
            <a:endParaRPr lang="en-US" altLang="zh-CN" sz="3200" dirty="0"/>
          </a:p>
          <a:p>
            <a:r>
              <a:rPr lang="zh-CN" altLang="en-US" sz="3200" dirty="0"/>
              <a:t>处 、 抱、问、过、缩 </a:t>
            </a:r>
            <a:endParaRPr lang="en-US" altLang="zh-CN" sz="3200" dirty="0"/>
          </a:p>
          <a:p>
            <a:r>
              <a:rPr lang="zh-CN" altLang="en-US" sz="3200" dirty="0"/>
              <a:t>和、挨、笑 、坐、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探、谈 、听 、亮 、回、围 </a:t>
            </a:r>
            <a:endParaRPr lang="en-US" altLang="zh-CN" sz="3200" dirty="0"/>
          </a:p>
          <a:p>
            <a:r>
              <a:rPr lang="zh-CN" altLang="en-US" sz="3200" dirty="0"/>
              <a:t>照、点、瞧、丢、擦、</a:t>
            </a:r>
            <a:endParaRPr lang="en-US" altLang="zh-CN" sz="3200" dirty="0"/>
          </a:p>
          <a:p>
            <a:r>
              <a:rPr lang="zh-CN" altLang="en-US" sz="3200" dirty="0"/>
              <a:t>赶  </a:t>
            </a:r>
            <a:endParaRPr lang="en-US" altLang="zh-CN" sz="3200" dirty="0"/>
          </a:p>
          <a:p>
            <a:endParaRPr lang="en-US" altLang="zh-CN" sz="2800" dirty="0"/>
          </a:p>
          <a:p>
            <a:r>
              <a:rPr lang="en-US" altLang="zh-CN" sz="2800" dirty="0"/>
              <a:t>P29</a:t>
            </a:r>
            <a:r>
              <a:rPr lang="zh-CN" altLang="en-US" sz="2800" dirty="0"/>
              <a:t>，练习三  </a:t>
            </a:r>
          </a:p>
        </p:txBody>
      </p:sp>
    </p:spTree>
    <p:extLst>
      <p:ext uri="{BB962C8B-B14F-4D97-AF65-F5344CB8AC3E}">
        <p14:creationId xmlns:p14="http://schemas.microsoft.com/office/powerpoint/2010/main" val="400439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highlight>
                  <a:srgbClr val="00FF00"/>
                </a:highlight>
              </a:rPr>
              <a:t>并非</a:t>
            </a:r>
            <a:r>
              <a:rPr lang="zh-CN" altLang="en-US" dirty="0"/>
              <a:t>：</a:t>
            </a:r>
            <a:r>
              <a:rPr lang="zh-CN" altLang="en-US" sz="3200" dirty="0">
                <a:solidFill>
                  <a:srgbClr val="002060"/>
                </a:solidFill>
              </a:rPr>
              <a:t>并不是。强调真实情况。反驳语气。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我并非是什么都能泰然处之的人</a:t>
            </a:r>
            <a:endParaRPr lang="en-US" altLang="zh-CN" sz="2400" dirty="0"/>
          </a:p>
          <a:p>
            <a:r>
              <a:rPr lang="zh-CN" altLang="en-US" sz="2400" dirty="0"/>
              <a:t>这并非是我个人的意见，是大家一起讨论的结果。</a:t>
            </a:r>
            <a:endParaRPr lang="en-US" altLang="zh-CN" sz="2400" dirty="0"/>
          </a:p>
          <a:p>
            <a:r>
              <a:rPr lang="zh-CN" altLang="en-US" sz="2400" dirty="0"/>
              <a:t>这本书的作者并非是那位知名教授，而是跟他同名同姓的记者。</a:t>
            </a:r>
            <a:endParaRPr lang="en-US" altLang="zh-CN" sz="2400" dirty="0"/>
          </a:p>
          <a:p>
            <a:r>
              <a:rPr lang="zh-CN" altLang="en-US" sz="2400" dirty="0"/>
              <a:t>我买这条打折的裙子并非贪图便宜，而是看中了颜色和样式。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316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dirty="0">
                <a:highlight>
                  <a:srgbClr val="00FF00"/>
                </a:highlight>
              </a:rPr>
              <a:t>偶然</a:t>
            </a:r>
            <a:r>
              <a:rPr lang="zh-CN" altLang="en-US" dirty="0"/>
              <a:t>：</a:t>
            </a:r>
            <a:r>
              <a:rPr lang="zh-CN" altLang="en-US" sz="3600" dirty="0">
                <a:solidFill>
                  <a:srgbClr val="002060"/>
                </a:solidFill>
              </a:rPr>
              <a:t>偶尔，不一定发生却发生的。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949001" cy="419548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十年前，父亲忧郁一个偶然的变故而猝然辞世。</a:t>
            </a:r>
            <a:endParaRPr lang="en-US" altLang="zh-CN" sz="2800" dirty="0"/>
          </a:p>
          <a:p>
            <a:r>
              <a:rPr lang="zh-CN" altLang="en-US" sz="2800" dirty="0"/>
              <a:t>警方认定这是一起偶然事故。</a:t>
            </a:r>
            <a:endParaRPr lang="en-US" altLang="zh-CN" sz="2800" dirty="0"/>
          </a:p>
          <a:p>
            <a:r>
              <a:rPr lang="zh-CN" altLang="en-US" sz="2800" dirty="0"/>
              <a:t>他因为一个偶然的机会出名了，成了一个“网红”。</a:t>
            </a:r>
            <a:endParaRPr lang="en-US" altLang="zh-CN" sz="2800" dirty="0"/>
          </a:p>
          <a:p>
            <a:r>
              <a:rPr lang="zh-CN" altLang="en-US" sz="2800" dirty="0"/>
              <a:t>这个路段发生交通事故并非偶然，这里的拐弯设计得有问题。</a:t>
            </a:r>
          </a:p>
        </p:txBody>
      </p:sp>
    </p:spTree>
    <p:extLst>
      <p:ext uri="{BB962C8B-B14F-4D97-AF65-F5344CB8AC3E}">
        <p14:creationId xmlns:p14="http://schemas.microsoft.com/office/powerpoint/2010/main" val="1646169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8334"/>
          </a:xfrm>
        </p:spPr>
        <p:txBody>
          <a:bodyPr/>
          <a:lstStyle/>
          <a:p>
            <a:r>
              <a:rPr lang="zh-CN" altLang="en-US" dirty="0"/>
              <a:t>语言点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dirty="0">
                <a:highlight>
                  <a:srgbClr val="00FF00"/>
                </a:highlight>
              </a:rPr>
              <a:t>懒得</a:t>
            </a:r>
            <a:r>
              <a:rPr lang="en-US" altLang="zh-CN" dirty="0">
                <a:highlight>
                  <a:srgbClr val="00FF00"/>
                </a:highlight>
              </a:rPr>
              <a:t>+V</a:t>
            </a:r>
            <a:r>
              <a:rPr lang="zh-CN" altLang="en-US" dirty="0"/>
              <a:t>：</a:t>
            </a:r>
            <a:r>
              <a:rPr lang="zh-CN" altLang="en-US" sz="3600" dirty="0">
                <a:solidFill>
                  <a:srgbClr val="002060"/>
                </a:solidFill>
              </a:rPr>
              <a:t>不愿意做某件事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252" y="1461052"/>
            <a:ext cx="10455965" cy="4787347"/>
          </a:xfrm>
        </p:spPr>
        <p:txBody>
          <a:bodyPr/>
          <a:lstStyle/>
          <a:p>
            <a:r>
              <a:rPr lang="zh-CN" altLang="en-US" sz="2800" dirty="0"/>
              <a:t>我和妹妹连学都懒得上。</a:t>
            </a:r>
            <a:endParaRPr lang="en-US" altLang="zh-CN" sz="2800" dirty="0"/>
          </a:p>
          <a:p>
            <a:r>
              <a:rPr lang="zh-CN" altLang="en-US" sz="2800" dirty="0"/>
              <a:t>这个电影很无聊，我懒得看。</a:t>
            </a:r>
            <a:endParaRPr lang="en-US" altLang="zh-CN" sz="2800" dirty="0"/>
          </a:p>
          <a:p>
            <a:r>
              <a:rPr lang="zh-CN" altLang="en-US" sz="2800" dirty="0"/>
              <a:t>宿舍虽然有厨房，但是他们都懒得做饭。</a:t>
            </a:r>
            <a:endParaRPr lang="en-US" altLang="zh-CN" sz="2800" dirty="0"/>
          </a:p>
          <a:p>
            <a:r>
              <a:rPr lang="zh-CN" altLang="en-US" sz="2800" dirty="0"/>
              <a:t>这个人不讲道理，我懒得跟他争论。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975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269369" cy="100833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语言点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>
                <a:highlight>
                  <a:srgbClr val="00FF00"/>
                </a:highlight>
              </a:rPr>
              <a:t>~~~</a:t>
            </a:r>
            <a:r>
              <a:rPr lang="zh-CN" altLang="en-US" dirty="0">
                <a:highlight>
                  <a:srgbClr val="00FF00"/>
                </a:highlight>
              </a:rPr>
              <a:t>，而</a:t>
            </a:r>
            <a:r>
              <a:rPr lang="en-US" altLang="zh-CN" dirty="0">
                <a:highlight>
                  <a:srgbClr val="00FF00"/>
                </a:highlight>
              </a:rPr>
              <a:t>~~</a:t>
            </a:r>
            <a:r>
              <a:rPr lang="zh-CN" altLang="en-US" dirty="0">
                <a:highlight>
                  <a:srgbClr val="00FF00"/>
                </a:highlight>
              </a:rPr>
              <a:t>则</a:t>
            </a:r>
            <a:r>
              <a:rPr lang="en-US" altLang="zh-CN" dirty="0">
                <a:highlight>
                  <a:srgbClr val="00FF00"/>
                </a:highlight>
              </a:rPr>
              <a:t>~~</a:t>
            </a:r>
            <a:r>
              <a:rPr lang="zh-CN" altLang="en-US" dirty="0"/>
              <a:t>：</a:t>
            </a:r>
            <a:r>
              <a:rPr lang="zh-CN" altLang="en-US" sz="3600" dirty="0">
                <a:solidFill>
                  <a:srgbClr val="002060"/>
                </a:solidFill>
              </a:rPr>
              <a:t>前后相反或相对。书面语句式。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252" y="1997765"/>
            <a:ext cx="10455965" cy="4250634"/>
          </a:xfrm>
        </p:spPr>
        <p:txBody>
          <a:bodyPr/>
          <a:lstStyle/>
          <a:p>
            <a:r>
              <a:rPr lang="zh-CN" altLang="en-US" sz="2800" dirty="0"/>
              <a:t>我们缩在破旧的老屋里拼命地想父亲，而母亲则在一个短短的季节里苍老了几岁。</a:t>
            </a:r>
            <a:endParaRPr lang="en-US" altLang="zh-CN" sz="2800" dirty="0"/>
          </a:p>
          <a:p>
            <a:r>
              <a:rPr lang="zh-CN" altLang="en-US" sz="2800" dirty="0"/>
              <a:t>南方气候温和湿润，而北方则寒冷干燥。</a:t>
            </a:r>
            <a:endParaRPr lang="en-US" altLang="zh-CN" sz="2800" dirty="0"/>
          </a:p>
          <a:p>
            <a:r>
              <a:rPr lang="zh-CN" altLang="en-US" sz="2800" dirty="0"/>
              <a:t>老王工作能力超强，同样的工作，我紧紧张张干了一上午，而老王则只用了一个小时就轻松完成了。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919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833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语言点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zh-CN" altLang="en-US" dirty="0">
                <a:highlight>
                  <a:srgbClr val="00FF00"/>
                </a:highlight>
              </a:rPr>
              <a:t>从未</a:t>
            </a:r>
            <a:r>
              <a:rPr lang="en-US" altLang="zh-CN" dirty="0">
                <a:highlight>
                  <a:srgbClr val="00FF00"/>
                </a:highlight>
              </a:rPr>
              <a:t>+</a:t>
            </a:r>
            <a:r>
              <a:rPr lang="zh-CN" altLang="en-US" dirty="0">
                <a:highlight>
                  <a:srgbClr val="00FF00"/>
                </a:highlight>
              </a:rPr>
              <a:t>动词</a:t>
            </a:r>
            <a:r>
              <a:rPr lang="en-US" altLang="zh-CN" dirty="0">
                <a:highlight>
                  <a:srgbClr val="00FF00"/>
                </a:highlight>
              </a:rPr>
              <a:t>/</a:t>
            </a:r>
            <a:r>
              <a:rPr lang="zh-CN" altLang="en-US" dirty="0">
                <a:highlight>
                  <a:srgbClr val="00FF00"/>
                </a:highlight>
              </a:rPr>
              <a:t>形容词</a:t>
            </a:r>
            <a:r>
              <a:rPr lang="en-US" altLang="zh-CN" dirty="0">
                <a:highlight>
                  <a:srgbClr val="00FF00"/>
                </a:highlight>
              </a:rPr>
              <a:t>+</a:t>
            </a:r>
            <a:r>
              <a:rPr lang="zh-CN" altLang="en-US" dirty="0">
                <a:highlight>
                  <a:srgbClr val="00FF00"/>
                </a:highlight>
              </a:rPr>
              <a:t>过</a:t>
            </a:r>
            <a:r>
              <a:rPr lang="zh-CN" altLang="en-US" dirty="0"/>
              <a:t>：</a:t>
            </a:r>
            <a:r>
              <a:rPr lang="zh-CN" altLang="en-US" sz="3600" dirty="0">
                <a:solidFill>
                  <a:srgbClr val="002060"/>
                </a:solidFill>
              </a:rPr>
              <a:t>从没有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252" y="1798983"/>
            <a:ext cx="10455965" cy="4449416"/>
          </a:xfrm>
        </p:spPr>
        <p:txBody>
          <a:bodyPr/>
          <a:lstStyle/>
          <a:p>
            <a:r>
              <a:rPr lang="zh-CN" altLang="en-US" sz="2800" dirty="0"/>
              <a:t>用她从未有过的从容的声音问我们是不是很想念父亲。</a:t>
            </a:r>
            <a:endParaRPr lang="en-US" altLang="zh-CN" sz="2800" dirty="0"/>
          </a:p>
          <a:p>
            <a:r>
              <a:rPr lang="zh-CN" altLang="en-US" sz="2800" dirty="0"/>
              <a:t>她是个时间观念很强的人，从未迟到过。</a:t>
            </a:r>
            <a:endParaRPr lang="en-US" altLang="zh-CN" sz="2800" dirty="0"/>
          </a:p>
          <a:p>
            <a:r>
              <a:rPr lang="zh-CN" altLang="en-US" sz="2800" dirty="0"/>
              <a:t>来北京以前，我从未见过熊猫。</a:t>
            </a:r>
            <a:endParaRPr lang="en-US" altLang="zh-CN" sz="2800" dirty="0"/>
          </a:p>
          <a:p>
            <a:r>
              <a:rPr lang="zh-CN" altLang="en-US" sz="2800" dirty="0"/>
              <a:t>我们交往很久了，但是我从未问过他的家庭情况。</a:t>
            </a:r>
          </a:p>
        </p:txBody>
      </p:sp>
    </p:spTree>
    <p:extLst>
      <p:ext uri="{BB962C8B-B14F-4D97-AF65-F5344CB8AC3E}">
        <p14:creationId xmlns:p14="http://schemas.microsoft.com/office/powerpoint/2010/main" val="67615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0001B-148C-4C62-91F0-83E59DB1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933"/>
          </a:xfrm>
        </p:spPr>
        <p:txBody>
          <a:bodyPr/>
          <a:lstStyle/>
          <a:p>
            <a:r>
              <a:rPr lang="zh-CN" altLang="en-US" dirty="0"/>
              <a:t>讲评上节课的书面作业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92063-F2F5-4BDC-863C-C9318EC8E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225485"/>
            <a:ext cx="11349872" cy="5276817"/>
          </a:xfrm>
        </p:spPr>
        <p:txBody>
          <a:bodyPr>
            <a:normAutofit/>
          </a:bodyPr>
          <a:lstStyle/>
          <a:p>
            <a:r>
              <a:rPr lang="en-US" altLang="zh-CN" dirty="0"/>
              <a:t>P8</a:t>
            </a:r>
            <a:r>
              <a:rPr lang="zh-CN" altLang="en-US" dirty="0"/>
              <a:t>，一、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、父亲身体不好，母亲又下岗了，我是出于</a:t>
            </a:r>
            <a:r>
              <a:rPr lang="zh-CN" altLang="en-US" dirty="0">
                <a:highlight>
                  <a:srgbClr val="FFFF00"/>
                </a:highlight>
              </a:rPr>
              <a:t>不得已</a:t>
            </a:r>
            <a:r>
              <a:rPr lang="zh-CN" altLang="en-US" dirty="0"/>
              <a:t>才一边读书一边打工的。</a:t>
            </a:r>
            <a:endParaRPr lang="en-US" altLang="zh-CN" dirty="0"/>
          </a:p>
          <a:p>
            <a:r>
              <a:rPr lang="en-US" altLang="zh-CN" dirty="0">
                <a:highlight>
                  <a:srgbClr val="00FFFF"/>
                </a:highlight>
              </a:rPr>
              <a:t>2</a:t>
            </a:r>
            <a:r>
              <a:rPr lang="zh-CN" altLang="en-US" dirty="0">
                <a:highlight>
                  <a:srgbClr val="00FFFF"/>
                </a:highlight>
              </a:rPr>
              <a:t>、哥哥是个很自立的人，除非万不得已，他不会开口求人。</a:t>
            </a:r>
            <a:endParaRPr lang="en-US" altLang="zh-CN" dirty="0">
              <a:highlight>
                <a:srgbClr val="00FFFF"/>
              </a:highlight>
            </a:endParaRP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highlight>
                  <a:srgbClr val="FFFF00"/>
                </a:highlight>
              </a:rPr>
              <a:t>依我看</a:t>
            </a:r>
            <a:r>
              <a:rPr lang="zh-CN" altLang="en-US" dirty="0"/>
              <a:t>，春节去拜年，带水果最合适了。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dirty="0">
                <a:highlight>
                  <a:srgbClr val="FFFF00"/>
                </a:highlight>
              </a:rPr>
              <a:t>依报纸上</a:t>
            </a:r>
            <a:r>
              <a:rPr lang="en-US" altLang="zh-CN" dirty="0">
                <a:highlight>
                  <a:srgbClr val="FFFF00"/>
                </a:highlight>
              </a:rPr>
              <a:t>/</a:t>
            </a:r>
            <a:r>
              <a:rPr lang="zh-CN" altLang="en-US" dirty="0">
                <a:highlight>
                  <a:srgbClr val="FFFF00"/>
                </a:highlight>
              </a:rPr>
              <a:t>新闻里的说法</a:t>
            </a:r>
            <a:r>
              <a:rPr lang="zh-CN" altLang="en-US" dirty="0"/>
              <a:t>，今年大学生就业形势不乐观。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en-US" dirty="0">
                <a:highlight>
                  <a:srgbClr val="FFFF00"/>
                </a:highlight>
              </a:rPr>
              <a:t>为交通安全计</a:t>
            </a:r>
            <a:r>
              <a:rPr lang="zh-CN" altLang="en-US" dirty="0"/>
              <a:t>，开车绝对不能打电话。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zh-CN" altLang="en-US" dirty="0">
                <a:highlight>
                  <a:srgbClr val="FFFF00"/>
                </a:highlight>
              </a:rPr>
              <a:t>为提高工作效率计</a:t>
            </a:r>
            <a:r>
              <a:rPr lang="zh-CN" altLang="en-US" dirty="0"/>
              <a:t>，公司给每个员工都更换了电脑。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、导演和摄影都是电影界的新人，</a:t>
            </a:r>
            <a:r>
              <a:rPr lang="zh-CN" altLang="en-US" dirty="0">
                <a:highlight>
                  <a:srgbClr val="FFFF00"/>
                </a:highlight>
              </a:rPr>
              <a:t>自然</a:t>
            </a:r>
            <a:r>
              <a:rPr lang="zh-CN" altLang="en-US" dirty="0"/>
              <a:t>有大家不熟悉的风格。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、反复读一一本书，</a:t>
            </a:r>
            <a:r>
              <a:rPr lang="zh-CN" altLang="en-US" dirty="0">
                <a:highlight>
                  <a:srgbClr val="FFFF00"/>
                </a:highlight>
              </a:rPr>
              <a:t>自然</a:t>
            </a:r>
            <a:r>
              <a:rPr lang="zh-CN" altLang="en-US" dirty="0"/>
              <a:t>会理解书里的意思。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468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语言点小结：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103312" y="1431235"/>
            <a:ext cx="4396339" cy="4825103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并非</a:t>
            </a:r>
            <a:endParaRPr lang="en-US" altLang="zh-CN" sz="2800" dirty="0"/>
          </a:p>
          <a:p>
            <a:r>
              <a:rPr lang="zh-CN" altLang="en-US" sz="2800" dirty="0"/>
              <a:t>偶然</a:t>
            </a:r>
            <a:endParaRPr lang="en-US" altLang="zh-CN" sz="2800" dirty="0"/>
          </a:p>
          <a:p>
            <a:r>
              <a:rPr lang="zh-CN" altLang="en-US" sz="2800" dirty="0"/>
              <a:t>懒得</a:t>
            </a:r>
            <a:r>
              <a:rPr lang="en-US" altLang="zh-CN" sz="2800" dirty="0"/>
              <a:t>+</a:t>
            </a:r>
            <a:r>
              <a:rPr lang="zh-CN" altLang="en-US" sz="2800" dirty="0"/>
              <a:t>动词结构</a:t>
            </a:r>
            <a:endParaRPr lang="en-US" altLang="zh-CN" sz="2800" dirty="0"/>
          </a:p>
          <a:p>
            <a:r>
              <a:rPr lang="en-US" altLang="zh-CN" sz="2800" dirty="0"/>
              <a:t>~~~</a:t>
            </a:r>
            <a:r>
              <a:rPr lang="zh-CN" altLang="en-US" sz="2800" dirty="0"/>
              <a:t>，而</a:t>
            </a:r>
            <a:r>
              <a:rPr lang="en-US" altLang="zh-CN" sz="2800" dirty="0"/>
              <a:t>~~</a:t>
            </a:r>
            <a:r>
              <a:rPr lang="zh-CN" altLang="en-US" sz="2800" dirty="0"/>
              <a:t>则</a:t>
            </a:r>
            <a:r>
              <a:rPr lang="en-US" altLang="zh-CN" sz="2800" dirty="0"/>
              <a:t>~~</a:t>
            </a:r>
          </a:p>
          <a:p>
            <a:r>
              <a:rPr lang="zh-CN" altLang="en-US" sz="2800" dirty="0"/>
              <a:t>从未</a:t>
            </a:r>
            <a:r>
              <a:rPr lang="en-US" altLang="zh-CN" sz="2800" dirty="0"/>
              <a:t>+</a:t>
            </a:r>
            <a:r>
              <a:rPr lang="zh-CN" altLang="en-US" sz="2800" dirty="0"/>
              <a:t>动词</a:t>
            </a:r>
            <a:r>
              <a:rPr lang="en-US" altLang="zh-CN" sz="2800" dirty="0"/>
              <a:t>/</a:t>
            </a:r>
            <a:r>
              <a:rPr lang="zh-CN" altLang="en-US" sz="2800" dirty="0"/>
              <a:t>形容词</a:t>
            </a:r>
            <a:r>
              <a:rPr lang="en-US" altLang="zh-CN" sz="2800" dirty="0"/>
              <a:t>+</a:t>
            </a:r>
            <a:r>
              <a:rPr lang="zh-CN" altLang="en-US" sz="2800" dirty="0"/>
              <a:t>过</a:t>
            </a:r>
            <a:endParaRPr lang="en-US" altLang="zh-CN" sz="2800" dirty="0"/>
          </a:p>
          <a:p>
            <a:r>
              <a:rPr lang="zh-CN" altLang="en-US" sz="2800" dirty="0"/>
              <a:t>依旧</a:t>
            </a:r>
            <a:endParaRPr lang="en-US" altLang="zh-CN" sz="2800" dirty="0"/>
          </a:p>
          <a:p>
            <a:r>
              <a:rPr lang="zh-CN" altLang="en-US" sz="2800" dirty="0"/>
              <a:t>每</a:t>
            </a:r>
            <a:r>
              <a:rPr lang="en-US" altLang="zh-CN" sz="2800" dirty="0"/>
              <a:t>+</a:t>
            </a:r>
            <a:r>
              <a:rPr lang="zh-CN" altLang="en-US" sz="2800" dirty="0"/>
              <a:t>动词（当</a:t>
            </a:r>
            <a:r>
              <a:rPr lang="en-US" altLang="zh-CN" sz="2800" dirty="0"/>
              <a:t>/</a:t>
            </a:r>
            <a:r>
              <a:rPr lang="zh-CN" altLang="en-US" sz="2800" dirty="0"/>
              <a:t>逢</a:t>
            </a:r>
            <a:r>
              <a:rPr lang="en-US" altLang="zh-CN" sz="2800" dirty="0"/>
              <a:t>/</a:t>
            </a:r>
            <a:r>
              <a:rPr lang="zh-CN" altLang="en-US" sz="2800" dirty="0"/>
              <a:t>到）</a:t>
            </a:r>
            <a:r>
              <a:rPr lang="en-US" altLang="zh-CN" sz="2800" dirty="0"/>
              <a:t>+</a:t>
            </a:r>
            <a:r>
              <a:rPr lang="zh-CN" altLang="en-US" sz="2800" dirty="0"/>
              <a:t>就</a:t>
            </a:r>
            <a:r>
              <a:rPr lang="en-US" altLang="zh-CN" sz="2800" dirty="0"/>
              <a:t>/</a:t>
            </a:r>
            <a:r>
              <a:rPr lang="zh-CN" altLang="en-US" sz="2800" dirty="0"/>
              <a:t>都</a:t>
            </a:r>
            <a:r>
              <a:rPr lang="en-US" altLang="zh-CN" sz="2800" dirty="0"/>
              <a:t>/</a:t>
            </a:r>
            <a:r>
              <a:rPr lang="zh-CN" altLang="en-US" sz="2800" dirty="0"/>
              <a:t>总</a:t>
            </a:r>
            <a:endParaRPr lang="en-US" altLang="zh-CN" sz="2800" dirty="0"/>
          </a:p>
          <a:p>
            <a:r>
              <a:rPr lang="zh-CN" altLang="en-US" sz="2800" dirty="0"/>
              <a:t>因</a:t>
            </a:r>
            <a:r>
              <a:rPr lang="en-US" altLang="zh-CN" sz="2800" dirty="0"/>
              <a:t>/</a:t>
            </a:r>
            <a:r>
              <a:rPr lang="zh-CN" altLang="en-US" sz="2800" dirty="0"/>
              <a:t>因为</a:t>
            </a:r>
            <a:r>
              <a:rPr lang="en-US" altLang="zh-CN" sz="2800" dirty="0"/>
              <a:t>A</a:t>
            </a:r>
            <a:r>
              <a:rPr lang="zh-CN" altLang="en-US" sz="2800" dirty="0"/>
              <a:t>而</a:t>
            </a:r>
            <a:r>
              <a:rPr lang="en-US" altLang="zh-CN" sz="2800" dirty="0"/>
              <a:t>B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highlight>
                  <a:srgbClr val="FFFF00"/>
                </a:highlight>
              </a:rPr>
              <a:t>书面作业</a:t>
            </a:r>
            <a:r>
              <a:rPr lang="en-US" altLang="zh-CN" sz="4000" b="1" dirty="0">
                <a:highlight>
                  <a:srgbClr val="FFFF00"/>
                </a:highlight>
              </a:rPr>
              <a:t> </a:t>
            </a:r>
            <a:r>
              <a:rPr lang="zh-CN" altLang="en-US" sz="4000" b="1" dirty="0">
                <a:highlight>
                  <a:srgbClr val="FFFF00"/>
                </a:highlight>
              </a:rPr>
              <a:t>：</a:t>
            </a:r>
            <a:endParaRPr lang="en-US" altLang="zh-CN" sz="4000" b="1" dirty="0">
              <a:highlight>
                <a:srgbClr val="FFFF00"/>
              </a:highlight>
            </a:endParaRPr>
          </a:p>
          <a:p>
            <a:r>
              <a:rPr lang="en-US" altLang="zh-CN" sz="4000" b="1" dirty="0">
                <a:highlight>
                  <a:srgbClr val="FFFF00"/>
                </a:highlight>
              </a:rPr>
              <a:t>P27-28</a:t>
            </a:r>
            <a:r>
              <a:rPr lang="zh-CN" altLang="en-US" sz="4000" b="1" dirty="0">
                <a:highlight>
                  <a:srgbClr val="FFFF00"/>
                </a:highlight>
              </a:rPr>
              <a:t>，语言点练习一、二；</a:t>
            </a:r>
            <a:endParaRPr lang="en-US" altLang="zh-CN" sz="4000" b="1" dirty="0">
              <a:highlight>
                <a:srgbClr val="FFFF00"/>
              </a:highlight>
            </a:endParaRPr>
          </a:p>
          <a:p>
            <a:r>
              <a:rPr lang="zh-CN" altLang="en-US" sz="4000" b="1" dirty="0">
                <a:highlight>
                  <a:srgbClr val="FFFF00"/>
                </a:highlight>
              </a:rPr>
              <a:t>综合练习一</a:t>
            </a:r>
          </a:p>
        </p:txBody>
      </p:sp>
    </p:spTree>
    <p:extLst>
      <p:ext uri="{BB962C8B-B14F-4D97-AF65-F5344CB8AC3E}">
        <p14:creationId xmlns:p14="http://schemas.microsoft.com/office/powerpoint/2010/main" val="346793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501FA-5420-4850-BE3E-0C041629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8B917-D51E-4641-8685-628ED5981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65125"/>
            <a:ext cx="11143269" cy="6127750"/>
          </a:xfrm>
        </p:spPr>
        <p:txBody>
          <a:bodyPr/>
          <a:lstStyle/>
          <a:p>
            <a:r>
              <a:rPr lang="zh-CN" altLang="en-US" dirty="0">
                <a:highlight>
                  <a:srgbClr val="FF0000"/>
                </a:highlight>
              </a:rPr>
              <a:t>错在哪里？</a:t>
            </a:r>
            <a:endParaRPr lang="en-US" altLang="zh-CN" dirty="0">
              <a:highlight>
                <a:srgbClr val="FF0000"/>
              </a:highlight>
            </a:endParaRPr>
          </a:p>
          <a:p>
            <a:r>
              <a:rPr lang="zh-CN" altLang="en-US" dirty="0"/>
              <a:t>哥哥是个很自立的人，</a:t>
            </a:r>
            <a:r>
              <a:rPr lang="zh-CN" altLang="en-US" u="sng" dirty="0"/>
              <a:t>他在万不得已的情况下</a:t>
            </a:r>
            <a:r>
              <a:rPr lang="zh-CN" altLang="en-US" dirty="0"/>
              <a:t>，他不会开口求人。</a:t>
            </a:r>
            <a:endParaRPr lang="en-US" altLang="zh-CN" dirty="0"/>
          </a:p>
          <a:p>
            <a:r>
              <a:rPr lang="zh-CN" altLang="en-US" dirty="0"/>
              <a:t>哥哥是个很自立的人，</a:t>
            </a:r>
            <a:r>
              <a:rPr lang="zh-CN" altLang="en-US" u="sng" dirty="0"/>
              <a:t>万不得已遇到困难</a:t>
            </a:r>
            <a:r>
              <a:rPr lang="zh-CN" altLang="en-US" dirty="0"/>
              <a:t>，他不会开口求人。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哥哥是个很自立的人，除非万不得已，他不会开口求人。（他求人了）</a:t>
            </a:r>
            <a:endParaRPr lang="en-US" altLang="zh-CN" dirty="0"/>
          </a:p>
          <a:p>
            <a:r>
              <a:rPr lang="zh-CN" altLang="en-US" dirty="0"/>
              <a:t>哥哥是个很自立的人，不到万不得已，他不会开口求人。（他求人了）</a:t>
            </a:r>
            <a:endParaRPr lang="en-US" altLang="zh-CN" dirty="0"/>
          </a:p>
          <a:p>
            <a:r>
              <a:rPr lang="zh-CN" altLang="en-US" dirty="0"/>
              <a:t>哥哥是个很自立的人，即使万不得已，他也不会开口求人。（他不求人）</a:t>
            </a:r>
            <a:endParaRPr lang="en-US" altLang="zh-CN" dirty="0"/>
          </a:p>
          <a:p>
            <a:r>
              <a:rPr lang="zh-CN" altLang="en-US" dirty="0"/>
              <a:t>哥哥是个很自立的人，哪怕万不得已，他仍不会开口求人。（他不求人）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406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AD1A0-4003-457B-8F99-18097A43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CBF5A-39DA-4E0A-A9B6-D3AEA954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>
                <a:highlight>
                  <a:srgbClr val="00FF00"/>
                </a:highlight>
              </a:rPr>
              <a:t>“或者</a:t>
            </a:r>
            <a:r>
              <a:rPr lang="zh-CN" altLang="en-US" dirty="0"/>
              <a:t>”</a:t>
            </a:r>
            <a:r>
              <a:rPr lang="zh-CN" altLang="en-US" dirty="0">
                <a:highlight>
                  <a:srgbClr val="FFFF00"/>
                </a:highlight>
              </a:rPr>
              <a:t>表示需要从几种情况中选择一种</a:t>
            </a:r>
            <a:r>
              <a:rPr lang="zh-CN" altLang="en-US" dirty="0"/>
              <a:t>。例如：　　</a:t>
            </a:r>
            <a:endParaRPr lang="en-US" altLang="zh-CN" dirty="0"/>
          </a:p>
          <a:p>
            <a:r>
              <a:rPr lang="en-US" altLang="zh-CN" dirty="0"/>
              <a:t>(1)</a:t>
            </a:r>
            <a:r>
              <a:rPr lang="zh-CN" altLang="en-US" dirty="0"/>
              <a:t>我打算明天或者后天去北京。</a:t>
            </a:r>
            <a:r>
              <a:rPr lang="en-US" altLang="zh-CN" dirty="0"/>
              <a:t>(</a:t>
            </a:r>
            <a:r>
              <a:rPr lang="zh-CN" altLang="en-US" dirty="0"/>
              <a:t>需要自己选择</a:t>
            </a:r>
            <a:r>
              <a:rPr lang="en-US" altLang="zh-CN" dirty="0"/>
              <a:t>)</a:t>
            </a:r>
            <a:r>
              <a:rPr lang="zh-CN" altLang="en-US" dirty="0"/>
              <a:t>　　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这个会你让老张去，或者让小王去，都可以。</a:t>
            </a:r>
            <a:r>
              <a:rPr lang="en-US" altLang="zh-CN" dirty="0"/>
              <a:t>(</a:t>
            </a:r>
            <a:r>
              <a:rPr lang="zh-CN" altLang="en-US" dirty="0"/>
              <a:t>需要对方选择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(3)</a:t>
            </a:r>
            <a:r>
              <a:rPr lang="zh-CN" altLang="en-US" dirty="0"/>
              <a:t>这份材料或者你先看，或者我先看。</a:t>
            </a:r>
            <a:r>
              <a:rPr lang="en-US" altLang="zh-CN" dirty="0"/>
              <a:t>(</a:t>
            </a:r>
            <a:r>
              <a:rPr lang="zh-CN" altLang="en-US" dirty="0"/>
              <a:t>需要双方共同选择</a:t>
            </a:r>
            <a:r>
              <a:rPr lang="en-US" altLang="zh-CN" dirty="0"/>
              <a:t>)</a:t>
            </a:r>
            <a:r>
              <a:rPr lang="zh-CN" altLang="en-US" dirty="0"/>
              <a:t>　　</a:t>
            </a:r>
            <a:endParaRPr lang="en-US" altLang="zh-CN" dirty="0"/>
          </a:p>
          <a:p>
            <a:r>
              <a:rPr lang="en-US" altLang="zh-CN" dirty="0"/>
              <a:t>(4)</a:t>
            </a:r>
            <a:r>
              <a:rPr lang="zh-CN" altLang="en-US" dirty="0"/>
              <a:t>这个门或者向里推，或者向外拉，都能打开。</a:t>
            </a:r>
            <a:r>
              <a:rPr lang="en-US" altLang="zh-CN" dirty="0"/>
              <a:t>(</a:t>
            </a:r>
            <a:r>
              <a:rPr lang="zh-CN" altLang="en-US" dirty="0"/>
              <a:t>指对客观事物的选择</a:t>
            </a:r>
            <a:r>
              <a:rPr lang="en-US" altLang="zh-CN" dirty="0"/>
              <a:t>)</a:t>
            </a:r>
          </a:p>
          <a:p>
            <a:r>
              <a:rPr lang="zh-CN" altLang="en-US" dirty="0">
                <a:highlight>
                  <a:srgbClr val="FFFF00"/>
                </a:highlight>
              </a:rPr>
              <a:t>表示由于选择的不同，存在着几种不同的情况，这时“或者”相当于“有的”。例如</a:t>
            </a:r>
            <a:r>
              <a:rPr lang="zh-CN" altLang="en-US" dirty="0"/>
              <a:t>：　　</a:t>
            </a:r>
            <a:endParaRPr lang="en-US" altLang="zh-CN" dirty="0"/>
          </a:p>
          <a:p>
            <a:r>
              <a:rPr lang="en-US" altLang="zh-CN" dirty="0"/>
              <a:t>(5)</a:t>
            </a:r>
            <a:r>
              <a:rPr lang="zh-CN" altLang="en-US" dirty="0"/>
              <a:t>同学们或者打乒乓球，或者下象棋，或者练武术。　　</a:t>
            </a:r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连词“或者”有时候不表示选择，而表示“或者” 后面的词语跟其前面词语的意思是相同的。</a:t>
            </a:r>
            <a:r>
              <a:rPr lang="zh-CN" altLang="en-US" dirty="0"/>
              <a:t>例如：　　</a:t>
            </a:r>
            <a:endParaRPr lang="en-US" altLang="zh-CN" dirty="0"/>
          </a:p>
          <a:p>
            <a:r>
              <a:rPr lang="en-US" altLang="zh-CN" dirty="0"/>
              <a:t>(6)</a:t>
            </a:r>
            <a:r>
              <a:rPr lang="zh-CN" altLang="en-US" dirty="0"/>
              <a:t>我们称呼他“王师傅”或者“老王”。　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ighlight>
                  <a:srgbClr val="00FF00"/>
                </a:highlight>
              </a:rPr>
              <a:t>连词“还是”</a:t>
            </a:r>
            <a:r>
              <a:rPr lang="zh-CN" altLang="en-US" dirty="0">
                <a:highlight>
                  <a:srgbClr val="00FFFF"/>
                </a:highlight>
              </a:rPr>
              <a:t>表示选择的时候，跟“或者”不同，多用于疑问句</a:t>
            </a:r>
            <a:r>
              <a:rPr lang="zh-CN" altLang="en-US" dirty="0"/>
              <a:t>。例如：　　</a:t>
            </a:r>
            <a:endParaRPr lang="en-US" altLang="zh-CN" dirty="0"/>
          </a:p>
          <a:p>
            <a:r>
              <a:rPr lang="en-US" altLang="zh-CN" dirty="0"/>
              <a:t>(7)</a:t>
            </a:r>
            <a:r>
              <a:rPr lang="zh-CN" altLang="en-US" dirty="0"/>
              <a:t>你吃苹果还是吃香蕉？　　</a:t>
            </a:r>
            <a:endParaRPr lang="en-US" altLang="zh-CN" dirty="0"/>
          </a:p>
          <a:p>
            <a:r>
              <a:rPr lang="zh-CN" altLang="en-US" dirty="0">
                <a:highlight>
                  <a:srgbClr val="00FFFF"/>
                </a:highlight>
              </a:rPr>
              <a:t>连词“还是”表选择时也可以用于陈述句，但这时往往具有“不知”的语意特点</a:t>
            </a:r>
            <a:r>
              <a:rPr lang="zh-CN" altLang="en-US" dirty="0"/>
              <a:t>。例如：　　</a:t>
            </a:r>
            <a:endParaRPr lang="en-US" altLang="zh-CN" dirty="0"/>
          </a:p>
          <a:p>
            <a:r>
              <a:rPr lang="en-US" altLang="zh-CN" dirty="0"/>
              <a:t>(8)</a:t>
            </a:r>
            <a:r>
              <a:rPr lang="zh-CN" altLang="en-US" dirty="0"/>
              <a:t>我不知道他今天去还是明天去。</a:t>
            </a:r>
            <a:endParaRPr lang="en-US" altLang="zh-CN" dirty="0"/>
          </a:p>
          <a:p>
            <a:r>
              <a:rPr lang="zh-CN" altLang="en-US" dirty="0">
                <a:highlight>
                  <a:srgbClr val="00FF00"/>
                </a:highlight>
              </a:rPr>
              <a:t>副词“还是”</a:t>
            </a:r>
            <a:r>
              <a:rPr lang="zh-CN" altLang="en-US" dirty="0">
                <a:highlight>
                  <a:srgbClr val="00FFFF"/>
                </a:highlight>
              </a:rPr>
              <a:t>表示行为、动作或状态保持不变，或不因上文所说的情况而改变</a:t>
            </a:r>
            <a:r>
              <a:rPr lang="zh-CN" altLang="en-US" dirty="0"/>
              <a:t>。例如：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）尽管刮风，我们还是要去颐和园玩。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00FF00"/>
                </a:highlight>
              </a:rPr>
              <a:t>    副词“还是”</a:t>
            </a:r>
            <a:r>
              <a:rPr lang="zh-CN" altLang="en-US" dirty="0">
                <a:highlight>
                  <a:srgbClr val="00FFFF"/>
                </a:highlight>
              </a:rPr>
              <a:t>的意思相当于仍然，照样</a:t>
            </a:r>
            <a:r>
              <a:rPr lang="zh-CN" altLang="en-US" dirty="0"/>
              <a:t>。例如：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）多年不见，他还是那么年轻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94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DBDC-6703-48BC-91DA-F8FF98DE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D5C61-D278-4593-A977-4B156FBE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、最近我感冒嗓子哑了，</a:t>
            </a:r>
            <a:r>
              <a:rPr lang="zh-CN" altLang="en-US" dirty="0">
                <a:highlight>
                  <a:srgbClr val="00FFFF"/>
                </a:highlight>
              </a:rPr>
              <a:t>不得已</a:t>
            </a:r>
            <a:r>
              <a:rPr lang="zh-CN" altLang="en-US" dirty="0"/>
              <a:t>暂时停止了学唱京剧。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highlight>
                  <a:srgbClr val="00FFFF"/>
                </a:highlight>
              </a:rPr>
              <a:t>依我看</a:t>
            </a:r>
            <a:r>
              <a:rPr lang="zh-CN" altLang="en-US" dirty="0"/>
              <a:t>，十一长假咱们去云南，等明年暑假再去西藏。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highlight>
                  <a:srgbClr val="00FFFF"/>
                </a:highlight>
              </a:rPr>
              <a:t>为大家的安全计</a:t>
            </a:r>
            <a:r>
              <a:rPr lang="zh-CN" altLang="en-US" dirty="0"/>
              <a:t>，我们买了保险，还制定了周密的计划。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、你要多说多练，多和中国朋友聊天，时间长了，</a:t>
            </a:r>
            <a:r>
              <a:rPr lang="zh-CN" altLang="en-US" dirty="0">
                <a:highlight>
                  <a:srgbClr val="00FFFF"/>
                </a:highlight>
              </a:rPr>
              <a:t>自然</a:t>
            </a:r>
            <a:r>
              <a:rPr lang="zh-CN" altLang="en-US" dirty="0"/>
              <a:t>就听懂了。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54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1345A-4C82-4293-B409-C4CFBBBA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41" y="39340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“来”和“去”（</a:t>
            </a:r>
            <a:r>
              <a:rPr lang="zh-CN" altLang="en-US" sz="2700" dirty="0"/>
              <a:t>来：由远及近，</a:t>
            </a:r>
            <a:r>
              <a:rPr lang="en-US" altLang="zh-CN" sz="2700" dirty="0"/>
              <a:t> </a:t>
            </a:r>
            <a:r>
              <a:rPr lang="zh-CN" altLang="en-US" sz="2700" dirty="0"/>
              <a:t>去：由近到远。</a:t>
            </a:r>
            <a:br>
              <a:rPr lang="en-US" altLang="zh-CN" sz="2700" dirty="0"/>
            </a:br>
            <a:r>
              <a:rPr lang="en-US" altLang="zh-CN" sz="2700" dirty="0"/>
              <a:t>                               </a:t>
            </a:r>
            <a:r>
              <a:rPr lang="zh-CN" altLang="en-US" sz="2700" dirty="0"/>
              <a:t>相对的、习惯上的，不是绝对的）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DE2D7-FE0A-4745-9345-A77A2DC5A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P9</a:t>
            </a:r>
            <a:r>
              <a:rPr lang="zh-CN" altLang="en-US" dirty="0"/>
              <a:t>，综合练习二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、他准备了两个问题</a:t>
            </a:r>
            <a:r>
              <a:rPr lang="zh-CN" altLang="en-US" dirty="0">
                <a:highlight>
                  <a:srgbClr val="FFFF00"/>
                </a:highlight>
              </a:rPr>
              <a:t>去</a:t>
            </a:r>
            <a:r>
              <a:rPr lang="zh-CN" altLang="en-US" dirty="0"/>
              <a:t>向老教授请教。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、孩子希望靠自己的选择</a:t>
            </a:r>
            <a:r>
              <a:rPr lang="zh-CN" altLang="en-US" dirty="0">
                <a:highlight>
                  <a:srgbClr val="FFFF00"/>
                </a:highlight>
              </a:rPr>
              <a:t>来</a:t>
            </a:r>
            <a:r>
              <a:rPr lang="en-US" altLang="zh-CN" dirty="0">
                <a:highlight>
                  <a:srgbClr val="FFFF00"/>
                </a:highlight>
              </a:rPr>
              <a:t>/</a:t>
            </a:r>
            <a:r>
              <a:rPr lang="zh-CN" altLang="en-US" dirty="0">
                <a:highlight>
                  <a:srgbClr val="FFFF00"/>
                </a:highlight>
              </a:rPr>
              <a:t>去</a:t>
            </a:r>
            <a:r>
              <a:rPr lang="zh-CN" altLang="en-US" dirty="0"/>
              <a:t>决定大学的专业。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、在作文中，他用了两个新学到的举行</a:t>
            </a:r>
            <a:r>
              <a:rPr lang="zh-CN" altLang="en-US" dirty="0">
                <a:highlight>
                  <a:srgbClr val="FFFF00"/>
                </a:highlight>
              </a:rPr>
              <a:t>来</a:t>
            </a:r>
            <a:r>
              <a:rPr lang="zh-CN" altLang="en-US" dirty="0"/>
              <a:t>表达自己的看法。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、我一下子想不出什么理由</a:t>
            </a:r>
            <a:r>
              <a:rPr lang="zh-CN" altLang="en-US" dirty="0">
                <a:highlight>
                  <a:srgbClr val="FFFF00"/>
                </a:highlight>
              </a:rPr>
              <a:t>来</a:t>
            </a:r>
            <a:r>
              <a:rPr lang="en-US" altLang="zh-CN" dirty="0">
                <a:highlight>
                  <a:srgbClr val="FFFF00"/>
                </a:highlight>
              </a:rPr>
              <a:t>/</a:t>
            </a:r>
            <a:r>
              <a:rPr lang="zh-CN" altLang="en-US" dirty="0">
                <a:highlight>
                  <a:srgbClr val="FFFF00"/>
                </a:highlight>
              </a:rPr>
              <a:t>去</a:t>
            </a:r>
            <a:r>
              <a:rPr lang="zh-CN" altLang="en-US" dirty="0"/>
              <a:t>劝小王别换公司。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、小学生拿出自己的压岁钱</a:t>
            </a:r>
            <a:r>
              <a:rPr lang="zh-CN" altLang="en-US" dirty="0">
                <a:highlight>
                  <a:srgbClr val="FFFF00"/>
                </a:highlight>
              </a:rPr>
              <a:t>来</a:t>
            </a:r>
            <a:r>
              <a:rPr lang="en-US" altLang="zh-CN" dirty="0">
                <a:highlight>
                  <a:srgbClr val="FFFF00"/>
                </a:highlight>
              </a:rPr>
              <a:t>/</a:t>
            </a:r>
            <a:r>
              <a:rPr lang="zh-CN" altLang="en-US" dirty="0">
                <a:highlight>
                  <a:srgbClr val="FFFF00"/>
                </a:highlight>
              </a:rPr>
              <a:t>去</a:t>
            </a:r>
            <a:r>
              <a:rPr lang="zh-CN" altLang="en-US" dirty="0"/>
              <a:t>帮助贫困的孩子。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、小王假期想在超市打工</a:t>
            </a:r>
            <a:r>
              <a:rPr lang="zh-CN" altLang="en-US" dirty="0">
                <a:highlight>
                  <a:srgbClr val="FFFF00"/>
                </a:highlight>
              </a:rPr>
              <a:t>来</a:t>
            </a:r>
            <a:r>
              <a:rPr lang="zh-CN" altLang="en-US" dirty="0"/>
              <a:t>准备下学期的学费。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15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课前讨论：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灯，一般代表什么？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59A22A-E873-468A-A706-674BFF3CE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22" y="3516198"/>
            <a:ext cx="2817567" cy="29766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F65C51-5F81-4B49-B96B-80C349A8E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712" y="3748627"/>
            <a:ext cx="4471447" cy="27442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9AE3C0-8793-4953-AB4A-4C21E10C7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44" y="3587522"/>
            <a:ext cx="3810000" cy="297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9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7475204-1F63-48BF-9337-8916527E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灯（火字旁）                  盏（皿字底）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B5EE1F16-BC9C-4BD8-A699-4BA2840FD8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64" y="2219745"/>
            <a:ext cx="3159900" cy="4351338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70A0D62-8593-40FD-8237-0EDEDF2BFE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664" y="2046458"/>
            <a:ext cx="4671443" cy="4041648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870EF0D-ED58-41D3-B383-648E4BDAB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4" y="1825624"/>
            <a:ext cx="3159901" cy="51395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0EF4213-000A-4AA0-9FC0-4C4F7683C451}"/>
                  </a:ext>
                </a:extLst>
              </p14:cNvPr>
              <p14:cNvContentPartPr/>
              <p14:nvPr/>
            </p14:nvContentPartPr>
            <p14:xfrm>
              <a:off x="799920" y="2413080"/>
              <a:ext cx="2184840" cy="28706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0EF4213-000A-4AA0-9FC0-4C4F7683C4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4080" y="2349720"/>
                <a:ext cx="2216160" cy="29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B74F07E5-46DF-496C-91E2-3AC4C2BDEAB5}"/>
                  </a:ext>
                </a:extLst>
              </p14:cNvPr>
              <p14:cNvContentPartPr/>
              <p14:nvPr/>
            </p14:nvContentPartPr>
            <p14:xfrm>
              <a:off x="5251320" y="3917880"/>
              <a:ext cx="191160" cy="1148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74F07E5-46DF-496C-91E2-3AC4C2BDEAB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35480" y="3854520"/>
                <a:ext cx="2224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29E3A0D-C89A-414E-B55B-35A10C32D6C9}"/>
                  </a:ext>
                </a:extLst>
              </p14:cNvPr>
              <p14:cNvContentPartPr/>
              <p14:nvPr/>
            </p14:nvContentPartPr>
            <p14:xfrm>
              <a:off x="5168880" y="2736720"/>
              <a:ext cx="1384560" cy="23500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29E3A0D-C89A-414E-B55B-35A10C32D6C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53040" y="2673360"/>
                <a:ext cx="1415880" cy="24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C853DAD-10FC-41BA-9CE7-7C18FBE032BF}"/>
                  </a:ext>
                </a:extLst>
              </p14:cNvPr>
              <p14:cNvContentPartPr/>
              <p14:nvPr/>
            </p14:nvContentPartPr>
            <p14:xfrm>
              <a:off x="8439120" y="3524400"/>
              <a:ext cx="63720" cy="11448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C853DAD-10FC-41BA-9CE7-7C18FBE032B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23280" y="3461040"/>
                <a:ext cx="9504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1957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RAINPROBLEMTYPE" val="MultipleChoiceMA"/>
  <p:tag name="RAINPROBLEM" val="MultipleChoiceMA"/>
  <p:tag name="PROBLEMSCORE_HALF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PROBLEMSCORE_HALF" val="0.0"/>
  <p:tag name="RAINPROBLEMTYPE" val="MultipleChoice"/>
  <p:tag name="RAINPROBLEM" val="MultipleChoi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Correct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_HALF" val="0.0"/>
  <p:tag name="RAINPROBLEMTYPE" val="Polling"/>
  <p:tag name="RAINPROBLEM" val="Polling"/>
  <p:tag name="ANONYMOUSPOLLING" val="False"/>
  <p:tag name="PROBLEMSCORE" val="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</TotalTime>
  <Words>2530</Words>
  <Application>Microsoft Office PowerPoint</Application>
  <PresentationFormat>宽屏</PresentationFormat>
  <Paragraphs>300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等线 Light</vt:lpstr>
      <vt:lpstr>华文仿宋</vt:lpstr>
      <vt:lpstr>华文楷体</vt:lpstr>
      <vt:lpstr>Microsoft Yahei</vt:lpstr>
      <vt:lpstr>Arial</vt:lpstr>
      <vt:lpstr>Office 主题​​</vt:lpstr>
      <vt:lpstr>第二课 一盏灯（1）</vt:lpstr>
      <vt:lpstr>复习：第一课《中国公学十八年级毕业赠言》</vt:lpstr>
      <vt:lpstr>讲评上节课的书面作业</vt:lpstr>
      <vt:lpstr> </vt:lpstr>
      <vt:lpstr> </vt:lpstr>
      <vt:lpstr> </vt:lpstr>
      <vt:lpstr>“来”和“去”（来：由远及近， 去：由近到远。                                相对的、习惯上的，不是绝对的）</vt:lpstr>
      <vt:lpstr>课前讨论：</vt:lpstr>
      <vt:lpstr>灯（火字旁）                  盏（皿字底）</vt:lpstr>
      <vt:lpstr> </vt:lpstr>
      <vt:lpstr>生词1（课文去前半部分，前四段）</vt:lpstr>
      <vt:lpstr>生词2</vt:lpstr>
      <vt:lpstr>生词3</vt:lpstr>
      <vt:lpstr>生词4</vt:lpstr>
      <vt:lpstr>召集和招集的区别 </vt:lpstr>
      <vt:lpstr>词语练习，课后作业1</vt:lpstr>
      <vt:lpstr>课文1-4段阅读，回答问题：准备5分钟，随机点名</vt:lpstr>
      <vt:lpstr>PowerPoint 演示文稿</vt:lpstr>
      <vt:lpstr>PowerPoint 演示文稿</vt:lpstr>
      <vt:lpstr>PowerPoint 演示文稿</vt:lpstr>
      <vt:lpstr>讨论：</vt:lpstr>
      <vt:lpstr>课文串讲：第一二段</vt:lpstr>
      <vt:lpstr>第三四段：</vt:lpstr>
      <vt:lpstr>单音节动词：找出文章中的十个单音节动词</vt:lpstr>
      <vt:lpstr>语言点1、并非：并不是。强调真实情况。反驳语气。</vt:lpstr>
      <vt:lpstr>语言点2：偶然：偶尔，不一定发生却发生的。</vt:lpstr>
      <vt:lpstr>语言点3：懒得+V：不愿意做某件事</vt:lpstr>
      <vt:lpstr>语言点4：~~~，而~~则~~：前后相反或相对。书面语句式。</vt:lpstr>
      <vt:lpstr>语言点5：从未+动词/形容词+过：从没有</vt:lpstr>
      <vt:lpstr>语言点小结：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 lingling</dc:creator>
  <cp:lastModifiedBy>Du lingling</cp:lastModifiedBy>
  <cp:revision>64</cp:revision>
  <dcterms:created xsi:type="dcterms:W3CDTF">2019-09-16T01:52:33Z</dcterms:created>
  <dcterms:modified xsi:type="dcterms:W3CDTF">2020-10-05T15:59:38Z</dcterms:modified>
</cp:coreProperties>
</file>