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ink/ink1.xml" ContentType="application/inkml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01" r:id="rId3"/>
    <p:sldId id="286" r:id="rId4"/>
    <p:sldId id="287" r:id="rId5"/>
    <p:sldId id="288" r:id="rId6"/>
    <p:sldId id="289" r:id="rId7"/>
    <p:sldId id="290" r:id="rId8"/>
    <p:sldId id="291" r:id="rId9"/>
    <p:sldId id="284" r:id="rId10"/>
    <p:sldId id="303" r:id="rId11"/>
    <p:sldId id="304" r:id="rId12"/>
    <p:sldId id="305" r:id="rId13"/>
    <p:sldId id="306" r:id="rId14"/>
    <p:sldId id="307" r:id="rId15"/>
    <p:sldId id="266" r:id="rId16"/>
    <p:sldId id="268" r:id="rId17"/>
    <p:sldId id="302" r:id="rId18"/>
    <p:sldId id="313" r:id="rId19"/>
    <p:sldId id="312" r:id="rId20"/>
    <p:sldId id="262" r:id="rId21"/>
    <p:sldId id="308" r:id="rId22"/>
    <p:sldId id="309" r:id="rId23"/>
    <p:sldId id="316" r:id="rId24"/>
    <p:sldId id="314" r:id="rId25"/>
    <p:sldId id="315" r:id="rId26"/>
    <p:sldId id="310" r:id="rId27"/>
    <p:sldId id="263" r:id="rId28"/>
    <p:sldId id="317" r:id="rId29"/>
    <p:sldId id="318" r:id="rId30"/>
    <p:sldId id="283" r:id="rId31"/>
    <p:sldId id="319" r:id="rId32"/>
    <p:sldId id="269" r:id="rId33"/>
    <p:sldId id="277" r:id="rId34"/>
    <p:sldId id="292" r:id="rId35"/>
    <p:sldId id="293" r:id="rId36"/>
    <p:sldId id="294" r:id="rId37"/>
    <p:sldId id="295" r:id="rId38"/>
    <p:sldId id="296" r:id="rId39"/>
    <p:sldId id="270" r:id="rId40"/>
    <p:sldId id="278" r:id="rId41"/>
    <p:sldId id="320" r:id="rId42"/>
    <p:sldId id="321" r:id="rId43"/>
    <p:sldId id="279" r:id="rId44"/>
    <p:sldId id="297" r:id="rId45"/>
    <p:sldId id="298" r:id="rId46"/>
    <p:sldId id="299" r:id="rId47"/>
    <p:sldId id="300" r:id="rId48"/>
    <p:sldId id="271" r:id="rId49"/>
    <p:sldId id="285" r:id="rId50"/>
    <p:sldId id="280" r:id="rId51"/>
    <p:sldId id="28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3-03T06:07:29.9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5327 7514 0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C433-4CB3-49BC-A0E3-1E42CF1B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016C9-D071-4C56-A4CF-699362ABC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42A3E-1EDD-4E62-9315-86594FF6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C00DE-FE80-405C-BD6D-E4983DE1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BF2D4-ED0F-497D-AE9C-1DAB4B7F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1D81C-8A81-4343-B336-CF95F4F0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79398-1972-47CE-8B65-D2E05AB2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00677-0329-4C14-8E4B-81208A2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C5095-0921-46D2-AA38-C9EC58A4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80AA0-F720-4F58-8475-D104427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63FB5-B464-4C1E-9F47-13EBDAB24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5727A-C444-47C2-9FD7-88C57295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A3073-5226-4131-BA10-EA5B98D9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41F00-36DA-43A4-AB2A-0BFEFC17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16DB6-969A-4A76-85C8-CFEC5614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9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D0BEA-DDBC-4E0C-99BA-F0444B71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BBB4D-9795-462E-AEC5-6ACA4D61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919BF-5C94-43B2-A2C8-05D298DF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3CE4-E3F0-4447-A8F6-F1B62CB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71721-9625-48EE-81D1-8580B47D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37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3DC98-9AE3-418B-AA3D-85763B4E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CEF29-E181-40F9-8CF3-B88224C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83D52-634D-445C-804B-FA5F4247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D19C6-7ED1-43B4-AF8C-345F8CD6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C90BC-1180-477D-9437-13B2D189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8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8107D-F734-4D65-9C64-B6DF8CFC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87051-76C8-4B3C-A84E-61D6D54ED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85B69E-BA9A-4600-920C-D9506951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908CB-AE01-48E7-B603-C4F90348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60279-AE17-4062-9C3B-31A89F76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D90C1-3668-42EE-8A14-A5A0889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70BA4-6EAA-4737-BA1A-AD02F226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E22AF-27E3-4EA2-913A-103256B6B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A956B8-A4D9-4FFC-BD4B-0620352C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97606-E73C-48E2-9DB5-E08271666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6EECC-6FF7-4050-ACF0-6F35FA12E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15DE72-5D94-4B30-AEBF-968B1570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7A0E1E-127E-47FE-A449-55147C37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C0947E-1ED2-4102-9D10-52C0102B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8FBA8-D991-48BA-87B8-9292B327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5DFEF-A4DE-4E93-9206-393AD17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CBD5D6-613C-4F94-94EA-024B2B69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A27C9-2AB6-44D2-A7DF-568FDBBE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BF811B-D255-48AA-8597-4146097D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BA89DE-AB61-4626-AE06-5E2071EA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83B708-7677-4CBD-A0DC-A09708A5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2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0744B-B0C6-4747-B69C-955A1F6B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10822-94C6-48B4-8B1B-1E2F800A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EB1FD-999D-4D8B-8E65-032BB4D9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8EFE8-D780-49E7-9BA3-8A7E3184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E56D3-AB50-46E6-88CC-BBE0BD2C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55549A-5ED6-47A2-8A20-41FFE8A1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7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86995-6152-488F-8132-112931EA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790592-213F-443C-8F4C-D1DA5BF1E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D173C-B522-4B43-9503-F75DF6A8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B89CE-1C82-4314-81EA-E4762EF7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6D5A2-DCD3-4F10-831C-C9852587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B1568-DE7C-49E4-8265-7F93073A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9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6B9B6-6E8D-4415-A7FD-2F85754F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CB814-E453-4000-A1BD-490D72CF0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4D0C0-62AD-4034-989A-1225F71DA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DFDB-87EE-4744-9E94-02A52E77F47C}" type="datetimeFigureOut">
              <a:rPr lang="zh-CN" altLang="en-US" smtClean="0"/>
              <a:t>2020/10/5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292B8-C727-4928-8415-E4C3FDCB8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86BDE-5B2E-40B7-B753-6B903F7F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49CC-D55F-4C1A-97B2-B1E20317B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3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2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2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2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2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2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2.tmp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2.tmp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2.tmp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image" Target="../media/image2.tmp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10" Type="http://schemas.openxmlformats.org/officeDocument/2006/relationships/tags" Target="../tags/tag248.xml"/><Relationship Id="rId19" Type="http://schemas.openxmlformats.org/officeDocument/2006/relationships/image" Target="../media/image2.tmp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3" Type="http://schemas.openxmlformats.org/officeDocument/2006/relationships/tags" Target="../tags/tag258.xml"/><Relationship Id="rId21" Type="http://schemas.openxmlformats.org/officeDocument/2006/relationships/image" Target="../media/image2.tmp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tags" Target="../tags/tag274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10" Type="http://schemas.openxmlformats.org/officeDocument/2006/relationships/tags" Target="../tags/tag284.xml"/><Relationship Id="rId19" Type="http://schemas.openxmlformats.org/officeDocument/2006/relationships/image" Target="../media/image2.tmp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99.xml"/><Relationship Id="rId13" Type="http://schemas.openxmlformats.org/officeDocument/2006/relationships/tags" Target="../tags/tag30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" Type="http://schemas.openxmlformats.org/officeDocument/2006/relationships/tags" Target="../tags/tag293.xml"/><Relationship Id="rId16" Type="http://schemas.openxmlformats.org/officeDocument/2006/relationships/tags" Target="../tags/tag307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1" Type="http://schemas.openxmlformats.org/officeDocument/2006/relationships/tags" Target="../tags/tag302.xml"/><Relationship Id="rId5" Type="http://schemas.openxmlformats.org/officeDocument/2006/relationships/tags" Target="../tags/tag296.xml"/><Relationship Id="rId15" Type="http://schemas.openxmlformats.org/officeDocument/2006/relationships/tags" Target="../tags/tag306.xml"/><Relationship Id="rId10" Type="http://schemas.openxmlformats.org/officeDocument/2006/relationships/tags" Target="../tags/tag301.xml"/><Relationship Id="rId19" Type="http://schemas.openxmlformats.org/officeDocument/2006/relationships/image" Target="../media/image2.tmp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4" Type="http://schemas.openxmlformats.org/officeDocument/2006/relationships/tags" Target="../tags/tag30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11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10" Type="http://schemas.openxmlformats.org/officeDocument/2006/relationships/tags" Target="../tags/tag318.xml"/><Relationship Id="rId19" Type="http://schemas.openxmlformats.org/officeDocument/2006/relationships/image" Target="../media/image2.tmp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2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2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2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第二课 一盏灯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中高级汉语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56EA7-F6C4-487A-8AC9-5A3345C3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5150"/>
            <a:ext cx="4562575" cy="28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00"/>
                </a:highlight>
              </a:rPr>
              <a:t>并非</a:t>
            </a:r>
            <a:r>
              <a:rPr lang="zh-CN" altLang="en-US" dirty="0"/>
              <a:t>：</a:t>
            </a:r>
            <a:r>
              <a:rPr lang="zh-CN" altLang="en-US" sz="3200" dirty="0">
                <a:solidFill>
                  <a:srgbClr val="002060"/>
                </a:solidFill>
              </a:rPr>
              <a:t>并不是。强调真实情况。反驳语气。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我并非是什么都能泰然处之的人</a:t>
            </a:r>
            <a:endParaRPr lang="en-US" altLang="zh-CN" sz="2400" dirty="0"/>
          </a:p>
          <a:p>
            <a:r>
              <a:rPr lang="zh-CN" altLang="en-US" sz="2400" dirty="0"/>
              <a:t>这并非是我个人的意见，是大家一起讨论的结果。</a:t>
            </a:r>
            <a:endParaRPr lang="en-US" altLang="zh-CN" sz="2400" dirty="0"/>
          </a:p>
          <a:p>
            <a:r>
              <a:rPr lang="zh-CN" altLang="en-US" sz="2400" dirty="0"/>
              <a:t>这本书的作者并非是那位知名教授，而是跟他同名同姓的记者。</a:t>
            </a:r>
            <a:endParaRPr lang="en-US" altLang="zh-CN" sz="2400" dirty="0"/>
          </a:p>
          <a:p>
            <a:r>
              <a:rPr lang="zh-CN" altLang="en-US" sz="2400" dirty="0"/>
              <a:t>我买这条打折的裙子并非贪图便宜，而是看中了颜色和样式。                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回答问题：</a:t>
            </a:r>
            <a:r>
              <a:rPr lang="en-US" altLang="zh-CN" sz="2400" dirty="0"/>
              <a:t>1</a:t>
            </a:r>
            <a:r>
              <a:rPr lang="zh-CN" altLang="en-US" sz="2400" dirty="0"/>
              <a:t>、你买这这个新手机是为了它的外观吗？</a:t>
            </a:r>
            <a:endParaRPr lang="en-US" altLang="zh-CN" sz="2400" dirty="0"/>
          </a:p>
          <a:p>
            <a:r>
              <a:rPr lang="en-US" altLang="zh-CN" sz="2400" dirty="0"/>
              <a:t>                  2</a:t>
            </a:r>
            <a:r>
              <a:rPr lang="zh-CN" altLang="en-US" sz="2400" dirty="0"/>
              <a:t>、他俩分手是因为吵架吗？</a:t>
            </a:r>
            <a:endParaRPr lang="en-US" altLang="zh-CN" sz="2400" dirty="0"/>
          </a:p>
          <a:p>
            <a:r>
              <a:rPr lang="en-US" altLang="zh-CN" sz="2400" dirty="0"/>
              <a:t>                  3</a:t>
            </a:r>
            <a:r>
              <a:rPr lang="zh-CN" altLang="en-US" sz="2400" dirty="0"/>
              <a:t>、他十一没出去玩是因为没买上高铁票吗？</a:t>
            </a:r>
            <a:endParaRPr lang="en-US" altLang="zh-CN" sz="2400" dirty="0"/>
          </a:p>
          <a:p>
            <a:r>
              <a:rPr lang="en-US" altLang="zh-CN" sz="2400" dirty="0"/>
              <a:t>                  4</a:t>
            </a:r>
            <a:r>
              <a:rPr lang="zh-CN" altLang="en-US" sz="2400" dirty="0"/>
              <a:t>、你不觉得这是件小事吗？</a:t>
            </a:r>
            <a:endParaRPr lang="en-US" altLang="zh-CN" sz="2400" dirty="0"/>
          </a:p>
          <a:p>
            <a:r>
              <a:rPr lang="en-US" altLang="zh-CN" sz="2400" dirty="0"/>
              <a:t>                  5</a:t>
            </a:r>
            <a:r>
              <a:rPr lang="zh-CN" altLang="en-US" sz="2400" dirty="0"/>
              <a:t>、我怕听说王老师找你呢？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6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偶然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偶尔，不一定发生却发生的。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49001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十年前，父亲忧郁一个偶然的变故而猝然辞世。</a:t>
            </a:r>
            <a:endParaRPr lang="en-US" altLang="zh-CN" sz="2800" dirty="0"/>
          </a:p>
          <a:p>
            <a:r>
              <a:rPr lang="zh-CN" altLang="en-US" sz="2800" dirty="0"/>
              <a:t>警方认定这是一起偶然事故。</a:t>
            </a:r>
            <a:endParaRPr lang="en-US" altLang="zh-CN" sz="2800" dirty="0"/>
          </a:p>
          <a:p>
            <a:r>
              <a:rPr lang="zh-CN" altLang="en-US" sz="2800" dirty="0"/>
              <a:t>他因为一个偶然的机会出名了，成了一个“网红”。</a:t>
            </a:r>
            <a:endParaRPr lang="en-US" altLang="zh-CN" sz="2800" dirty="0"/>
          </a:p>
          <a:p>
            <a:r>
              <a:rPr lang="zh-CN" altLang="en-US" sz="2800" dirty="0"/>
              <a:t>这个路段发生交通事故并非偶然，这里的拐弯设计得有问题。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回答问题：</a:t>
            </a:r>
            <a:r>
              <a:rPr lang="en-US" altLang="zh-CN" sz="2800" dirty="0"/>
              <a:t>1</a:t>
            </a:r>
            <a:r>
              <a:rPr lang="zh-CN" altLang="en-US" sz="2800" dirty="0"/>
              <a:t>、你怎么找到这个网站的？</a:t>
            </a:r>
            <a:endParaRPr lang="en-US" altLang="zh-CN" sz="2800" dirty="0"/>
          </a:p>
          <a:p>
            <a:r>
              <a:rPr lang="en-US" altLang="zh-CN" dirty="0"/>
              <a:t>                   2</a:t>
            </a:r>
            <a:r>
              <a:rPr lang="zh-CN" altLang="en-US" dirty="0"/>
              <a:t>、你们怎么认识的？</a:t>
            </a:r>
            <a:endParaRPr lang="en-US" altLang="zh-CN" dirty="0"/>
          </a:p>
          <a:p>
            <a:r>
              <a:rPr lang="en-US" altLang="zh-CN" sz="2800" dirty="0"/>
              <a:t>                   3</a:t>
            </a:r>
            <a:r>
              <a:rPr lang="zh-CN" altLang="en-US" sz="2800" dirty="0"/>
              <a:t>、</a:t>
            </a:r>
            <a:r>
              <a:rPr lang="zh-CN" altLang="en-US" dirty="0"/>
              <a:t>你怎么得到著名的李雪琴的签名的？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28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懒得</a:t>
            </a:r>
            <a:r>
              <a:rPr lang="en-US" altLang="zh-CN" dirty="0">
                <a:highlight>
                  <a:srgbClr val="00FF00"/>
                </a:highlight>
              </a:rPr>
              <a:t>+V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不愿意做某件事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461052"/>
            <a:ext cx="10455965" cy="4787347"/>
          </a:xfrm>
        </p:spPr>
        <p:txBody>
          <a:bodyPr/>
          <a:lstStyle/>
          <a:p>
            <a:r>
              <a:rPr lang="zh-CN" altLang="en-US" sz="2800" dirty="0"/>
              <a:t>我和妹妹连学都懒得上。</a:t>
            </a:r>
            <a:endParaRPr lang="en-US" altLang="zh-CN" sz="2800" dirty="0"/>
          </a:p>
          <a:p>
            <a:r>
              <a:rPr lang="zh-CN" altLang="en-US" sz="2800" dirty="0"/>
              <a:t>这个电影很无聊，我懒得看。</a:t>
            </a:r>
            <a:endParaRPr lang="en-US" altLang="zh-CN" sz="2800" dirty="0"/>
          </a:p>
          <a:p>
            <a:r>
              <a:rPr lang="zh-CN" altLang="en-US" sz="2800" dirty="0"/>
              <a:t>宿舍虽然有厨房，但是他们都懒得做饭。</a:t>
            </a:r>
            <a:endParaRPr lang="en-US" altLang="zh-CN" sz="2800" dirty="0"/>
          </a:p>
          <a:p>
            <a:r>
              <a:rPr lang="zh-CN" altLang="en-US" sz="2800" dirty="0"/>
              <a:t>这个人不讲道理，我懒得跟他争论。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回答问题：</a:t>
            </a:r>
            <a:r>
              <a:rPr lang="en-US" altLang="zh-CN" sz="2800" dirty="0"/>
              <a:t>1</a:t>
            </a:r>
            <a:r>
              <a:rPr lang="zh-CN" altLang="en-US" sz="2800" dirty="0"/>
              <a:t>、你为什么不和他解释一下？</a:t>
            </a:r>
            <a:endParaRPr lang="en-US" altLang="zh-CN" sz="2800" dirty="0"/>
          </a:p>
          <a:p>
            <a:r>
              <a:rPr lang="en-US" altLang="zh-CN" dirty="0"/>
              <a:t>                   2</a:t>
            </a:r>
            <a:r>
              <a:rPr lang="zh-CN" altLang="en-US" dirty="0"/>
              <a:t>、你怎么不说话？</a:t>
            </a:r>
            <a:endParaRPr lang="en-US" altLang="zh-CN" dirty="0"/>
          </a:p>
          <a:p>
            <a:r>
              <a:rPr lang="en-US" altLang="zh-CN" sz="2800" dirty="0"/>
              <a:t>                   3</a:t>
            </a:r>
            <a:r>
              <a:rPr lang="zh-CN" altLang="en-US" sz="2800" dirty="0"/>
              <a:t>、你为什么不吃早饭？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5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69369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highlight>
                  <a:srgbClr val="00FF00"/>
                </a:highlight>
              </a:rPr>
              <a:t>~~~</a:t>
            </a:r>
            <a:r>
              <a:rPr lang="zh-CN" altLang="en-US" dirty="0">
                <a:highlight>
                  <a:srgbClr val="00FF00"/>
                </a:highlight>
              </a:rPr>
              <a:t>，而</a:t>
            </a:r>
            <a:r>
              <a:rPr lang="en-US" altLang="zh-CN" dirty="0">
                <a:highlight>
                  <a:srgbClr val="00FF00"/>
                </a:highlight>
              </a:rPr>
              <a:t>~~</a:t>
            </a:r>
            <a:r>
              <a:rPr lang="zh-CN" altLang="en-US" dirty="0">
                <a:highlight>
                  <a:srgbClr val="00FF00"/>
                </a:highlight>
              </a:rPr>
              <a:t>则</a:t>
            </a:r>
            <a:r>
              <a:rPr lang="en-US" altLang="zh-CN" dirty="0">
                <a:highlight>
                  <a:srgbClr val="00FF00"/>
                </a:highlight>
              </a:rPr>
              <a:t>~~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前后相反或相对。书面语句式。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997765"/>
            <a:ext cx="10455965" cy="4250634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我们缩在破旧的老屋里拼命地想父亲，而母亲则在一个短短的季节里苍老了几岁。</a:t>
            </a:r>
            <a:endParaRPr lang="en-US" altLang="zh-CN" sz="2800" dirty="0"/>
          </a:p>
          <a:p>
            <a:r>
              <a:rPr lang="zh-CN" altLang="en-US" sz="2800" dirty="0"/>
              <a:t>南方气候温和湿润，而北方则寒冷干燥。</a:t>
            </a:r>
            <a:endParaRPr lang="en-US" altLang="zh-CN" sz="2800" dirty="0"/>
          </a:p>
          <a:p>
            <a:r>
              <a:rPr lang="zh-CN" altLang="en-US" sz="2800" dirty="0"/>
              <a:t>老王工作能力超强，同样的工作，我紧紧张张干了一上午，而老王则只用了一个小时就轻松完成了。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完成句子：</a:t>
            </a:r>
            <a:r>
              <a:rPr lang="en-US" altLang="zh-CN" sz="2800" dirty="0"/>
              <a:t>1</a:t>
            </a:r>
            <a:r>
              <a:rPr lang="zh-CN" altLang="en-US" sz="2800" dirty="0"/>
              <a:t>、北京的春天短暂而明媚，（             ）。</a:t>
            </a:r>
            <a:endParaRPr lang="en-US" altLang="zh-CN" sz="2800" dirty="0"/>
          </a:p>
          <a:p>
            <a:r>
              <a:rPr lang="en-US" altLang="zh-CN" dirty="0"/>
              <a:t>                   2</a:t>
            </a:r>
            <a:r>
              <a:rPr lang="zh-CN" altLang="en-US" dirty="0"/>
              <a:t>、哥哥喜欢拉小提琴，（                ）。</a:t>
            </a:r>
            <a:endParaRPr lang="en-US" altLang="zh-CN" dirty="0"/>
          </a:p>
          <a:p>
            <a:r>
              <a:rPr lang="en-US" altLang="zh-CN" sz="2800" dirty="0"/>
              <a:t>                  3</a:t>
            </a:r>
            <a:r>
              <a:rPr lang="zh-CN" altLang="en-US" sz="2800" dirty="0"/>
              <a:t>、我俩的口味不一样，我喜欢清淡的南方菜，（     ）。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88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从未</a:t>
            </a:r>
            <a:r>
              <a:rPr lang="en-US" altLang="zh-CN" dirty="0">
                <a:highlight>
                  <a:srgbClr val="00FF00"/>
                </a:highlight>
              </a:rPr>
              <a:t>+</a:t>
            </a:r>
            <a:r>
              <a:rPr lang="zh-CN" altLang="en-US" dirty="0">
                <a:highlight>
                  <a:srgbClr val="00FF00"/>
                </a:highlight>
              </a:rPr>
              <a:t>动词</a:t>
            </a:r>
            <a:r>
              <a:rPr lang="en-US" altLang="zh-CN" dirty="0">
                <a:highlight>
                  <a:srgbClr val="00FF00"/>
                </a:highlight>
              </a:rPr>
              <a:t>/</a:t>
            </a:r>
            <a:r>
              <a:rPr lang="zh-CN" altLang="en-US" dirty="0">
                <a:highlight>
                  <a:srgbClr val="00FF00"/>
                </a:highlight>
              </a:rPr>
              <a:t>形容词</a:t>
            </a:r>
            <a:r>
              <a:rPr lang="en-US" altLang="zh-CN" dirty="0">
                <a:highlight>
                  <a:srgbClr val="00FF00"/>
                </a:highlight>
              </a:rPr>
              <a:t>+</a:t>
            </a:r>
            <a:r>
              <a:rPr lang="zh-CN" altLang="en-US" dirty="0">
                <a:highlight>
                  <a:srgbClr val="00FF00"/>
                </a:highlight>
              </a:rPr>
              <a:t>过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从没有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798983"/>
            <a:ext cx="10455965" cy="4449416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用她从未有过的从容的声音问我们是不是很想念父亲。</a:t>
            </a:r>
            <a:endParaRPr lang="en-US" altLang="zh-CN" sz="2800" dirty="0"/>
          </a:p>
          <a:p>
            <a:r>
              <a:rPr lang="zh-CN" altLang="en-US" sz="2800" dirty="0"/>
              <a:t>她是个时间观念很强的人，从未迟到过。</a:t>
            </a:r>
            <a:endParaRPr lang="en-US" altLang="zh-CN" sz="2800" dirty="0"/>
          </a:p>
          <a:p>
            <a:r>
              <a:rPr lang="zh-CN" altLang="en-US" sz="2800" dirty="0"/>
              <a:t>来北京以前，我从未见过熊猫。</a:t>
            </a:r>
            <a:endParaRPr lang="en-US" altLang="zh-CN" sz="2800" dirty="0"/>
          </a:p>
          <a:p>
            <a:r>
              <a:rPr lang="zh-CN" altLang="en-US" sz="2800" dirty="0"/>
              <a:t>我们交往很久了，但是我从未问过他的家庭情况。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回答问题：</a:t>
            </a:r>
            <a:r>
              <a:rPr lang="en-US" altLang="zh-CN" sz="2800" dirty="0"/>
              <a:t>1</a:t>
            </a:r>
            <a:r>
              <a:rPr lang="zh-CN" altLang="en-US" sz="2800" dirty="0"/>
              <a:t>、你去过上海吗？</a:t>
            </a:r>
            <a:endParaRPr lang="en-US" altLang="zh-CN" sz="2800" dirty="0"/>
          </a:p>
          <a:p>
            <a:r>
              <a:rPr lang="en-US" altLang="zh-CN" dirty="0"/>
              <a:t>                   2</a:t>
            </a:r>
            <a:r>
              <a:rPr lang="zh-CN" altLang="en-US" dirty="0"/>
              <a:t>、你以前见过他吗？</a:t>
            </a:r>
            <a:endParaRPr lang="en-US" altLang="zh-CN" dirty="0"/>
          </a:p>
          <a:p>
            <a:r>
              <a:rPr lang="en-US" altLang="zh-CN" sz="2800" dirty="0"/>
              <a:t>                    3</a:t>
            </a:r>
            <a:r>
              <a:rPr lang="zh-CN" altLang="en-US" sz="2800" dirty="0"/>
              <a:t>、你俩以前认识吗？</a:t>
            </a:r>
            <a:endParaRPr lang="en-US" altLang="zh-CN" sz="2800" dirty="0"/>
          </a:p>
          <a:p>
            <a:r>
              <a:rPr lang="en-US" altLang="zh-CN" dirty="0"/>
              <a:t>                   4</a:t>
            </a:r>
            <a:r>
              <a:rPr lang="zh-CN" altLang="en-US" dirty="0"/>
              <a:t>、你去过那家餐厅吗？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01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课文串讲：第一二段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90688"/>
            <a:ext cx="8946541" cy="45577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、并非：并不是。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、泰然处之：淡然处之、坦然处之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、莫名：莫明。莫名的忧伤。莫名的烦恼。莫名其妙。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、寂寞：孤单。寂寞。孤独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、一闪即逝：一闪而过、转瞬即逝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8754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  第三四段：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302026"/>
            <a:ext cx="8946541" cy="494637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、偶然：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、辞世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、懒得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、而</a:t>
            </a:r>
            <a:r>
              <a:rPr lang="en-US" altLang="zh-CN" sz="2400" dirty="0"/>
              <a:t>~~</a:t>
            </a:r>
            <a:r>
              <a:rPr lang="zh-CN" altLang="en-US" sz="2400" dirty="0"/>
              <a:t>则</a:t>
            </a:r>
            <a:r>
              <a:rPr lang="en-US" altLang="zh-CN" sz="2400" dirty="0"/>
              <a:t>~~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、和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、挨</a:t>
            </a:r>
          </a:p>
          <a:p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、低矮</a:t>
            </a:r>
            <a:endParaRPr lang="en-US" altLang="zh-CN" sz="2400" dirty="0"/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、从未</a:t>
            </a:r>
            <a:endParaRPr lang="en-US" altLang="zh-CN" sz="2400" dirty="0"/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、别再</a:t>
            </a:r>
            <a:r>
              <a:rPr lang="en-US" altLang="zh-CN" sz="2400" dirty="0"/>
              <a:t>~~~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725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D2AC0-513D-4972-967C-AE56739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召集和招集的区别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FCE36-B782-4C35-BE6C-6EF3C9BF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召集：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zhào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，“召”：意为聚合；通知人们聚集在一起。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招集：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zhāo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jí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，“招”：既有招呼人们聚集、招募集结之意，也有招抚的意思。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highlight>
                  <a:srgbClr val="00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召集：主要用于招集、聚合某一组织或集体中的人员。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如：村干部在广播中召集村民，要求每家必须出一人。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招集：除可用于聚集集体人员之外，也可以用于招募集结集体外的人，现通常用于公司招聘新员工时使用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。如：公司刚刚创立，需要从各地招集人才，使公司发展壮大。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90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C189A5-D187-4494-8745-D16F297B17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、下了课，老师（       ）大家开了一个小会，讨论实习的安排。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1F8A03-2C45-44F4-A404-8C659F0F4E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召集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6552B8-369A-4727-93BA-C2C680E77EB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招集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83015E-20BC-482F-B6CE-324DCAD5EB7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着急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D354C3-767D-43A4-B1C0-511BB099F0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招忌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013338-48FC-4D7E-B0DC-0CE818B1650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F05E492-DC68-46E8-A03F-DFAE83E8517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A54B1E2-5D77-4E10-A292-EB82CE0FCBC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571C737-B1E3-4E42-B886-2ED223D7007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290C50E-493B-4DC1-8631-7ADD93FAB64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DA6BB22-490E-47F4-84FB-EA78C5C5C6D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DFDE61F-AED8-4FE6-92B8-F62181CAA0B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84325DD-0D7F-481C-A743-EC942FB1B30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EC53A91-87CF-4F81-B2EC-0C9D09DFE9A3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7484C3A-EB27-46FE-B100-E34CCDE2428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3E44308-8947-4EDF-822B-7F5F59E9C39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223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F972DC7-192E-43EB-8B53-14A35BC8AA7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103428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、听说他辞职后创立了一家新的公司，正在延揽人才、（     ）新员工呢！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1964A9-37E4-413E-8CDB-097B9585ED0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召集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CC8590-A996-47B6-92B6-EE3515CFEE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招集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FD5A2A-5949-430E-B4C8-76D079DB71E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招忌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4F97CA-97E9-4815-8A10-2819BC27C3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着急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6F3D3DC-7B38-48B2-8B4B-D7B393C48D1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72D6AB-FD7E-4C6F-A98D-D29D0687CB6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8F36CC8-DE21-4F7B-B915-D7DD2518698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7D6984-83CD-4F98-B51A-1AC3D1259A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4A676A5-5973-4F61-8C97-BE3E99458C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4758F4-3653-4CF5-999C-9E960DD6D17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C065D81-835B-4461-9EA4-5DC5A979A6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23FC83D-1A51-4EC0-9956-729126FAFD3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F0C3BAF-56CF-40D7-A06D-A3DA63C8CE9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9A92F677-241C-4CE1-A1E0-AA785B3A99A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57CF965-AF4A-4B3D-A461-AD463CE8D72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330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32ABB-836D-4524-9D71-1DDA7674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作业讲评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9F792-F6EE-49B6-B29D-0AFEB44A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注意“了”的用法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注意主语有时候不能缺少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14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207" y="0"/>
            <a:ext cx="10465837" cy="735496"/>
          </a:xfrm>
        </p:spPr>
        <p:txBody>
          <a:bodyPr/>
          <a:lstStyle/>
          <a:p>
            <a:r>
              <a:rPr lang="zh-CN" altLang="en-US" dirty="0"/>
              <a:t>课文后半部分生词：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208" y="1197203"/>
            <a:ext cx="11390176" cy="42420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38</a:t>
            </a:r>
            <a:r>
              <a:rPr lang="zh-CN" altLang="en-US" sz="2400" dirty="0"/>
              <a:t>、刻：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一刻不停   此时此刻    片刻                 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回到办公室，他一刻不停地写起报告来。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此时此刻，他相信自己是最幸福的人。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/>
              <a:t>39</a:t>
            </a:r>
            <a:r>
              <a:rPr lang="zh-CN" altLang="en-US" sz="2400" dirty="0"/>
              <a:t>、怜爱：</a:t>
            </a:r>
            <a:r>
              <a:rPr lang="zh-CN" altLang="en-US" sz="2400" dirty="0">
                <a:latin typeface="+mn-ea"/>
              </a:rPr>
              <a:t>爱怜、怜惜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。孩子天真的表情惹人怜爱。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妈妈怜爱地看着熟睡中的孩子。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/>
              <a:t>40</a:t>
            </a:r>
            <a:r>
              <a:rPr lang="zh-CN" altLang="en-US" sz="2400" dirty="0"/>
              <a:t>、天堂：</a:t>
            </a:r>
            <a:r>
              <a:rPr lang="en-US" altLang="zh-CN" sz="2400" dirty="0"/>
              <a:t>——</a:t>
            </a:r>
            <a:r>
              <a:rPr lang="zh-CN" altLang="en-US" sz="2400" dirty="0"/>
              <a:t>地狱</a:t>
            </a:r>
            <a:r>
              <a:rPr lang="en-US" altLang="zh-CN" sz="2400" dirty="0"/>
              <a:t>/</a:t>
            </a:r>
            <a:r>
              <a:rPr lang="zh-CN" altLang="en-US" sz="2400" dirty="0"/>
              <a:t>地府。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他相信爷爷奶奶在去世后去了天堂。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海南时度假的天堂。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那里是购物的天堂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</a:p>
          <a:p>
            <a:r>
              <a:rPr lang="en-US" altLang="zh-CN" sz="2400" dirty="0"/>
              <a:t>41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而后</a:t>
            </a:r>
            <a:r>
              <a:rPr lang="zh-CN" altLang="en-US" sz="2400" dirty="0"/>
              <a:t>：然后、以后。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从今而后。</a:t>
            </a:r>
            <a:b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286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0C-8930-49B2-B031-BD11CFB2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而后</a:t>
            </a:r>
            <a:r>
              <a:rPr lang="en-US" altLang="zh-CN" dirty="0"/>
              <a:t>1</a:t>
            </a:r>
            <a:r>
              <a:rPr lang="zh-CN" altLang="en-US" dirty="0"/>
              <a:t>和尔后</a:t>
            </a:r>
            <a:r>
              <a:rPr lang="en-US" altLang="zh-CN" dirty="0"/>
              <a:t>2</a:t>
            </a:r>
            <a:r>
              <a:rPr lang="zh-CN" altLang="en-US" dirty="0"/>
              <a:t>区别：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C121C-2D80-4F14-B919-E17ADA63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740"/>
            <a:ext cx="10515600" cy="547225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、而后：以后，后来，然后，表示在某事之后。例如“有伯乐而后发现千里马”。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尔后：从此以后，此后。</a:t>
            </a:r>
            <a:r>
              <a:rPr lang="zh-CN" altLang="en-US" dirty="0">
                <a:highlight>
                  <a:srgbClr val="00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“尔”有指代义，相当于“这”“此”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。例如：“三年前他找过我一次，尔后，就没再联系了。”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、“而后”着重于然后，即在某事之后，常在句中作状语。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“尔后”：着重指从此以后，常</a:t>
            </a:r>
            <a:r>
              <a:rPr lang="zh-CN" altLang="en-US" dirty="0">
                <a:highlight>
                  <a:srgbClr val="00FFFF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在句首作状语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dirty="0"/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“而后”是一个典型的连词，主要连接前后连续发生的事件或行为。所叙述的行为或事件，往往紧接着前面的行为或事件发生。例如：他翻了翻眼珠，身子晃了两晃，而后跪在了地上 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“尔后”前面所述的是某个相对独立的事件，后面的事件往往并不是紧接着发生。例如：我们是在飞机上认识的。尔后，又通过几次电话。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、尔后除了有然后、从此以后的意思外，还有你的后代的意思。</a:t>
            </a:r>
            <a:b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78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5E2A-76CE-4CEF-9101-A6562A37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往后和以后的区别：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2BC47-5E96-410E-AA70-FE30491B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往后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以后的日子长着呢！    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这次考试越往后越难。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>
                <a:highlight>
                  <a:srgbClr val="00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以后总有一天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你会明白的！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highlight>
                  <a:srgbClr val="00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他腿伤治好了以后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每到阴雨天总感到酸疼。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4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B4453E-C9B2-435F-B7F7-76131954D55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199" y="635000"/>
            <a:ext cx="1041508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、三年前他找我办一件事，（   ），就没再联系了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14A9A-B234-433F-8EAC-90623E1FE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尔后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F2FBBC-7856-44DB-99D4-2343F21F226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2EC3E-B5F7-4B5E-8B6A-12FA2D18843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耳后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888F97-448B-429D-AD1C-13BC0CFCA6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往后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67683A-A807-47CC-8745-04F4A0212F2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3B64E66-74B5-4FDE-9EC7-560414AD14C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348CCD-D819-4BAE-8F0D-8B031662575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6B40F59-0D1B-4728-ABF9-FB1CC10A50D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32CD63-7588-4884-A639-DFF89D707ED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38BCC4-63C3-466F-AA7F-06E86289E66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BE7FD9B9-195C-45E7-A466-FC7E21A3D96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D936C2EC-E638-4D58-B22E-A14BE9E3559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E169534-571C-4036-8E21-3B67349C739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EBF14CD-A1F1-49F3-B263-970E4832162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AEDDD67-A7DE-4EFD-958B-FC7D0C78D53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380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526CF90-DD0F-4087-B6AD-B9BAEDEB277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、（      ）你长大了就会理解妈妈的心情了。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8B34F8-DB07-4583-AB14-8F7BA6C175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7EF8E8-0BFD-4064-83FC-E13AA2DDB9B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而后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1DE3A5-F78A-437B-B980-FB259B0321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尔后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E161EC-08C9-49F8-B51C-AD4089E6DD2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往后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6213B58-C735-4382-84D8-A29A3D0A917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67AED38-FD6D-4455-B76B-65DB7E725B4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2050AE-75F0-4C8F-B62E-1C78F102DBA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0151CF-E130-49ED-B864-BCC0096D6CE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6B107E-419B-48C7-9BE3-43EC35519CE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2C1B17-AB1B-475A-8D0B-B2769D2C0A3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9BE2EB1-EC25-4E5A-8261-B32B36C8EDE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56C5399-B80F-47F3-89BC-B74E2C37D71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76A66FE2-A4F2-4555-924F-A3A98166F96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DE94530F-0BBE-419C-A019-6ECA7C35C2A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C2BC09A-B57B-4334-9D7D-B4BD627BAFA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8625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186730-6E2C-4A6C-A913-93AF066F3B7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、这段山路，越（    ）越难走。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94186D-0667-4DE8-BE64-406B794EE7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往后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42078C-4C7E-4A1B-AB74-A80B5723A67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824C11-050E-4490-B282-384EC07162D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尔后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CED39-6043-47A8-8DF9-C5C3AA69B1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A61A76-63FF-4BC5-B6E1-5CDB1C76A68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A5A7C4-27DE-4865-99BA-1DCC5D0EF9E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818284-B173-4309-9C23-AAD10849862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6D9A0A0-E683-4D7A-BC90-21643F3044E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433EF2F-C07D-4DAB-A854-1F1E9022A36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8E3043E-F7A1-4BB6-8804-BCF5C51AC9F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7B84AA9-BFBB-4DA8-B384-3EA2ED0FE8D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145D670-9B9D-4151-974F-BE67614614A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7F96F87-2690-4789-85D7-C76A576B246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3CAC115-EA6F-41BC-AD8E-466A01E243B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B66C863-0218-4550-BA33-C24B8A3F41F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453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FE312-901D-4FFE-B792-5D7D4921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898067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74D83-4743-4E95-80FA-41B8A59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4"/>
            <a:ext cx="10515600" cy="5618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43</a:t>
            </a:r>
            <a:r>
              <a:rPr lang="zh-CN" altLang="en-US" sz="2800" dirty="0">
                <a:latin typeface="+mn-ea"/>
                <a:ea typeface="+mn-ea"/>
              </a:rPr>
              <a:t>、亲情：友情、亲情、爱情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en-US" altLang="zh-CN" sz="2800" dirty="0"/>
              <a:t>45</a:t>
            </a:r>
            <a:r>
              <a:rPr lang="zh-CN" altLang="en-US" sz="2800" dirty="0"/>
              <a:t>、遗憾：感到悔恨或不称心的事情。</a:t>
            </a:r>
            <a:endParaRPr lang="en-US" altLang="zh-CN" sz="2800" dirty="0"/>
          </a:p>
          <a:p>
            <a:r>
              <a:rPr lang="en-US" altLang="zh-CN" sz="2800" dirty="0"/>
              <a:t>       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他最大的遗憾是放弃了学业。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                 </a:t>
            </a:r>
            <a:r>
              <a:rPr lang="zh-CN" altLang="en-US" sz="2800" dirty="0"/>
              <a:t>不称心，十分可惜：</a:t>
            </a:r>
            <a:endParaRPr lang="en-US" altLang="zh-CN" sz="2800" dirty="0"/>
          </a:p>
          <a:p>
            <a:r>
              <a:rPr lang="en-US" altLang="zh-CN" dirty="0"/>
              <a:t>       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真遗憾，手术没有成功，他的腿再也没能站起来。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     令人遗憾的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红楼梦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没有完整地流传下来。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46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C00000"/>
                </a:solidFill>
              </a:rPr>
              <a:t>往后</a:t>
            </a:r>
            <a:r>
              <a:rPr lang="zh-CN" altLang="en-US" sz="2800" dirty="0"/>
              <a:t>：以后。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往后的日子怎么过？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一开始不习惯，往后习惯了就觉得没什么了。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47</a:t>
            </a:r>
            <a:r>
              <a:rPr lang="zh-CN" altLang="en-US" sz="2800" dirty="0"/>
              <a:t>、依旧：依然、照旧</a:t>
            </a:r>
            <a:endParaRPr lang="en-US" altLang="zh-CN" sz="2800" dirty="0"/>
          </a:p>
          <a:p>
            <a:r>
              <a:rPr lang="en-US" altLang="zh-CN" sz="2800" dirty="0"/>
              <a:t>48</a:t>
            </a:r>
            <a:r>
              <a:rPr lang="zh-CN" altLang="en-US" sz="2800" dirty="0"/>
              <a:t>、责问：批评、指责、责难</a:t>
            </a:r>
            <a:endParaRPr lang="en-US" altLang="zh-CN" sz="2800" dirty="0"/>
          </a:p>
          <a:p>
            <a:r>
              <a:rPr lang="en-US" altLang="zh-CN" sz="2800" dirty="0"/>
              <a:t>         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老板责问他为什么一直完不成工作。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女友责问他为什么忘记了自己的生日。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82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207" y="0"/>
            <a:ext cx="10465837" cy="735496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496" y="725556"/>
            <a:ext cx="10654747" cy="613244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49</a:t>
            </a:r>
            <a:r>
              <a:rPr lang="zh-CN" altLang="en-US" sz="2800" dirty="0"/>
              <a:t>、点燃：燃烧。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运动员点燃了奥运会的火炬。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50</a:t>
            </a:r>
            <a:r>
              <a:rPr lang="zh-CN" altLang="en-US" sz="2800" dirty="0"/>
              <a:t>、开心：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开心的事情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日子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孩子。开心地工作。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51</a:t>
            </a:r>
            <a:r>
              <a:rPr lang="zh-CN" altLang="en-US" sz="2800" dirty="0"/>
              <a:t>、行走：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靠右行走。行走在无人的山路上。行走世界。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/>
              <a:t>52</a:t>
            </a:r>
            <a:r>
              <a:rPr lang="zh-CN" altLang="en-US" sz="2800" dirty="0"/>
              <a:t>、感受：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留学感受。生活感受。强烈感受。感受很深。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感受亲情。感受到节日的气氛。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亲身感受一下普通中国人的生活。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53</a:t>
            </a:r>
            <a:r>
              <a:rPr lang="zh-CN" altLang="en-US" dirty="0"/>
              <a:t>、光芒：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太阳的光芒。耀眼的光芒。光芒万丈。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55</a:t>
            </a:r>
            <a:r>
              <a:rPr lang="zh-CN" altLang="en-US" dirty="0"/>
              <a:t>、肩负：承担、担负</a:t>
            </a:r>
            <a:endParaRPr lang="en-US" altLang="zh-CN" dirty="0"/>
          </a:p>
          <a:p>
            <a:r>
              <a:rPr lang="zh-CN" altLang="en-US" dirty="0"/>
              <a:t>     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肩负着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~~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的责任。肩负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~~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的重任。肩负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~~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的希望。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FB7AC9E-5D0F-4EC9-B031-9A270D5F919F}"/>
                  </a:ext>
                </a:extLst>
              </p14:cNvPr>
              <p14:cNvContentPartPr/>
              <p14:nvPr/>
            </p14:nvContentPartPr>
            <p14:xfrm>
              <a:off x="1917720" y="270504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FB7AC9E-5D0F-4EC9-B031-9A270D5F9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880" y="264168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673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A17C-04DC-4B80-BE04-4864027F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95" y="186016"/>
            <a:ext cx="10515600" cy="813225"/>
          </a:xfrm>
        </p:spPr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F72DC-90C4-4E0D-ACA6-C530EE04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1099800" cy="5262563"/>
          </a:xfrm>
        </p:spPr>
        <p:txBody>
          <a:bodyPr>
            <a:normAutofit/>
          </a:bodyPr>
          <a:lstStyle/>
          <a:p>
            <a:r>
              <a:rPr lang="en-US" altLang="zh-CN" dirty="0"/>
              <a:t>56</a:t>
            </a:r>
            <a:r>
              <a:rPr lang="zh-CN" altLang="en-US" dirty="0"/>
              <a:t>、猛然：猛地</a:t>
            </a:r>
            <a:endParaRPr lang="en-US" altLang="zh-CN" dirty="0"/>
          </a:p>
          <a:p>
            <a:r>
              <a:rPr lang="zh-CN" altLang="en-US" dirty="0"/>
              <a:t>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汽车猛然停住，很多乘客都摔倒了。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刚出门，我猛然想起忘了带身份证，又回去取。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57</a:t>
            </a:r>
            <a:r>
              <a:rPr lang="zh-CN" altLang="en-US" dirty="0"/>
              <a:t>、醒悟：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他把最近发生的一连串事情联想起来，一下子醒悟过来了。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  他轻信了骗子的话，多亏朋友指点，他才醒悟。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58</a:t>
            </a:r>
            <a:r>
              <a:rPr lang="zh-CN" altLang="en-US" dirty="0"/>
              <a:t>、渴望：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渴望自由。渴望参加奥运会。渴望过和平安定的生活。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          离家一年多了，他渴望早日见到家里人，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59</a:t>
            </a:r>
            <a:r>
              <a:rPr lang="zh-CN" altLang="en-US" dirty="0"/>
              <a:t>、岁月：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艰苦的岁月、艰辛岁月、光辉岁月、难忘的岁月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118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9293-0316-430F-A5B8-FDC91C8C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生词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CFF51-735B-4778-AD3D-06B6DCE0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</a:t>
            </a:r>
            <a:r>
              <a:rPr lang="zh-CN" altLang="en-US" dirty="0"/>
              <a:t>、彷徨：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彷徨不安、彷徨不前、彷徨失措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跟父母谈心之后，他不再彷徨了。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61</a:t>
            </a:r>
            <a:r>
              <a:rPr lang="zh-CN" altLang="en-US" dirty="0"/>
              <a:t>、踟蹰 ：犹豫迟疑。在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改革问题上踟蹰不前。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他在门口踟蹰了半天，不知道该不该进去。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62</a:t>
            </a:r>
            <a:r>
              <a:rPr lang="zh-CN" altLang="en-US" dirty="0"/>
              <a:t>、心灵：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幼小的心灵、美丽的心灵、心灵深处、震撼心灵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/>
              <a:t>63</a:t>
            </a:r>
            <a:r>
              <a:rPr lang="zh-CN" altLang="en-US" dirty="0"/>
              <a:t>、绝望：失望、无望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他失败了，但并没有绝望。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老人长期生病，卧床不起，对生活感到绝望了。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097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EBCD4-07FF-4759-ABB6-2A2F350B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  <a:r>
              <a:rPr lang="en-US" altLang="zh-CN" dirty="0"/>
              <a:t>+</a:t>
            </a:r>
            <a:r>
              <a:rPr lang="zh-CN" altLang="en-US" dirty="0"/>
              <a:t>练习（随机点名）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55BF-AD5C-44F8-B4DB-2F56309FE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、根据课文前半部分，你觉得作者的性格可以怎么描述？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、十年前，作者家发生了什么变故？有什么后果？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、母亲在那个忌日，做了什么？说了什么？</a:t>
            </a:r>
          </a:p>
        </p:txBody>
      </p:sp>
    </p:spTree>
    <p:extLst>
      <p:ext uri="{BB962C8B-B14F-4D97-AF65-F5344CB8AC3E}">
        <p14:creationId xmlns:p14="http://schemas.microsoft.com/office/powerpoint/2010/main" val="116669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B683C-5703-4A32-8880-021F3240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词语练习（随机点名）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B79D5-6EA2-42E4-B13E-6CA2BE15F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41" y="1825625"/>
            <a:ext cx="3616751" cy="4351338"/>
          </a:xfrm>
        </p:spPr>
        <p:txBody>
          <a:bodyPr/>
          <a:lstStyle/>
          <a:p>
            <a:r>
              <a:rPr lang="en-US" altLang="zh-CN" dirty="0"/>
              <a:t>P23</a:t>
            </a:r>
            <a:r>
              <a:rPr lang="zh-CN" altLang="en-US" dirty="0"/>
              <a:t>，词语练习一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练习三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DFCC7-72AF-4E0D-9EBA-D6C01725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806" y="1825625"/>
            <a:ext cx="7720553" cy="4351338"/>
          </a:xfrm>
        </p:spPr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1</a:t>
            </a:r>
            <a:r>
              <a:rPr lang="zh-CN" altLang="en-US" dirty="0"/>
              <a:t>醒悟 </a:t>
            </a:r>
            <a:r>
              <a:rPr lang="en-US" altLang="zh-CN" dirty="0"/>
              <a:t>2</a:t>
            </a:r>
            <a:r>
              <a:rPr lang="zh-CN" altLang="en-US" dirty="0"/>
              <a:t>企盼  </a:t>
            </a:r>
            <a:r>
              <a:rPr lang="en-US" altLang="zh-CN" dirty="0"/>
              <a:t>3</a:t>
            </a:r>
            <a:r>
              <a:rPr lang="zh-CN" altLang="en-US" dirty="0"/>
              <a:t>点燃  </a:t>
            </a:r>
            <a:r>
              <a:rPr lang="en-US" altLang="zh-CN" dirty="0"/>
              <a:t>4</a:t>
            </a:r>
            <a:r>
              <a:rPr lang="zh-CN" altLang="en-US" dirty="0"/>
              <a:t>牵挂  </a:t>
            </a:r>
            <a:r>
              <a:rPr lang="en-US" altLang="zh-CN" dirty="0"/>
              <a:t>5</a:t>
            </a:r>
            <a:r>
              <a:rPr lang="zh-CN" altLang="en-US" dirty="0"/>
              <a:t>吞噬</a:t>
            </a:r>
            <a:endParaRPr lang="en-US" altLang="zh-CN" dirty="0"/>
          </a:p>
          <a:p>
            <a:r>
              <a:rPr lang="en-US" altLang="zh-CN" dirty="0"/>
              <a:t>        6</a:t>
            </a:r>
            <a:r>
              <a:rPr lang="zh-CN" altLang="en-US" dirty="0"/>
              <a:t>孤独  </a:t>
            </a:r>
            <a:r>
              <a:rPr lang="en-US" altLang="zh-CN" dirty="0"/>
              <a:t>7</a:t>
            </a:r>
            <a:r>
              <a:rPr lang="zh-CN" altLang="en-US" dirty="0"/>
              <a:t>断断续续   </a:t>
            </a:r>
            <a:r>
              <a:rPr lang="en-US" altLang="zh-CN" dirty="0"/>
              <a:t>8</a:t>
            </a:r>
            <a:r>
              <a:rPr lang="zh-CN" altLang="en-US" dirty="0"/>
              <a:t>单薄  </a:t>
            </a:r>
            <a:r>
              <a:rPr lang="en-US" altLang="zh-CN" dirty="0"/>
              <a:t>9</a:t>
            </a:r>
            <a:r>
              <a:rPr lang="zh-CN" altLang="en-US" dirty="0"/>
              <a:t>开心  </a:t>
            </a:r>
            <a:r>
              <a:rPr lang="en-US" altLang="zh-CN" dirty="0"/>
              <a:t>10</a:t>
            </a:r>
            <a:r>
              <a:rPr lang="zh-CN" altLang="en-US" dirty="0"/>
              <a:t>破旧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1</a:t>
            </a:r>
            <a:r>
              <a:rPr lang="zh-CN" altLang="en-US" dirty="0"/>
              <a:t>心思  </a:t>
            </a:r>
            <a:r>
              <a:rPr lang="en-US" altLang="zh-CN" dirty="0"/>
              <a:t>2</a:t>
            </a:r>
            <a:r>
              <a:rPr lang="zh-CN" altLang="en-US" dirty="0"/>
              <a:t>心灵  </a:t>
            </a:r>
            <a:r>
              <a:rPr lang="en-US" altLang="zh-CN" dirty="0"/>
              <a:t>3</a:t>
            </a:r>
            <a:r>
              <a:rPr lang="zh-CN" altLang="en-US" dirty="0"/>
              <a:t>踟蹰  </a:t>
            </a:r>
            <a:r>
              <a:rPr lang="en-US" altLang="zh-CN" dirty="0"/>
              <a:t>4</a:t>
            </a:r>
            <a:r>
              <a:rPr lang="zh-CN" altLang="en-US" dirty="0"/>
              <a:t>而后 </a:t>
            </a:r>
            <a:r>
              <a:rPr lang="en-US" altLang="zh-CN" dirty="0"/>
              <a:t>5</a:t>
            </a:r>
            <a:r>
              <a:rPr lang="zh-CN" altLang="en-US" dirty="0"/>
              <a:t>天堂</a:t>
            </a:r>
            <a:endParaRPr lang="en-US" altLang="zh-CN" dirty="0"/>
          </a:p>
          <a:p>
            <a:r>
              <a:rPr lang="en-US" altLang="zh-CN" dirty="0"/>
              <a:t>        6</a:t>
            </a:r>
            <a:r>
              <a:rPr lang="zh-CN" altLang="en-US" dirty="0"/>
              <a:t>变故  </a:t>
            </a:r>
            <a:r>
              <a:rPr lang="en-US" altLang="zh-CN" dirty="0"/>
              <a:t>7</a:t>
            </a:r>
            <a:r>
              <a:rPr lang="zh-CN" altLang="en-US" dirty="0"/>
              <a:t>泰然处之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en-US" altLang="zh-CN" dirty="0"/>
              <a:t>1</a:t>
            </a:r>
            <a:r>
              <a:rPr lang="zh-CN" altLang="en-US" dirty="0"/>
              <a:t>黯淡  </a:t>
            </a:r>
            <a:r>
              <a:rPr lang="en-US" altLang="zh-CN" dirty="0"/>
              <a:t>2</a:t>
            </a:r>
            <a:r>
              <a:rPr lang="zh-CN" altLang="en-US" dirty="0"/>
              <a:t>彷徨  </a:t>
            </a:r>
            <a:r>
              <a:rPr lang="en-US" altLang="zh-CN" dirty="0"/>
              <a:t>3</a:t>
            </a:r>
            <a:r>
              <a:rPr lang="zh-CN" altLang="en-US" dirty="0"/>
              <a:t>从容  </a:t>
            </a:r>
            <a:r>
              <a:rPr lang="en-US" altLang="zh-CN" dirty="0"/>
              <a:t>4</a:t>
            </a:r>
            <a:r>
              <a:rPr lang="zh-CN" altLang="en-US" dirty="0"/>
              <a:t>猝然  </a:t>
            </a:r>
            <a:r>
              <a:rPr lang="en-US" altLang="zh-CN" dirty="0"/>
              <a:t>5</a:t>
            </a:r>
            <a:r>
              <a:rPr lang="zh-CN" altLang="en-US" dirty="0"/>
              <a:t>遗憾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5E0DE-FAED-4C2B-A07E-89323CA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课文后半部分阅读理解：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AC3E9E-BDC1-4E10-87D6-312C952A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、母亲的话，让孩子们有什么感觉？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、那天晚上，他们做了什么？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、以后，他们一家有了一种什么约定？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、作者兄妹在多年后醒悟了什么？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、对课文的最后一段，你怎么理解？</a:t>
            </a:r>
          </a:p>
        </p:txBody>
      </p:sp>
    </p:spTree>
    <p:extLst>
      <p:ext uri="{BB962C8B-B14F-4D97-AF65-F5344CB8AC3E}">
        <p14:creationId xmlns:p14="http://schemas.microsoft.com/office/powerpoint/2010/main" val="113772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课文串讲：第五六段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00810"/>
            <a:ext cx="8946541" cy="47475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、就在那一刻，</a:t>
            </a:r>
            <a:r>
              <a:rPr lang="en-US" altLang="zh-CN" sz="2400" dirty="0"/>
              <a:t>~~·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、打量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、半掩的门</a:t>
            </a:r>
            <a:r>
              <a:rPr lang="en-US" altLang="zh-CN" sz="2400" dirty="0"/>
              <a:t>/</a:t>
            </a:r>
            <a:r>
              <a:rPr lang="zh-CN" altLang="en-US" sz="2400" dirty="0"/>
              <a:t>窗</a:t>
            </a:r>
            <a:r>
              <a:rPr lang="en-US" altLang="zh-CN" sz="2400" dirty="0"/>
              <a:t>/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、照耀</a:t>
            </a:r>
            <a:r>
              <a:rPr lang="en-US" altLang="zh-CN" sz="2400" dirty="0"/>
              <a:t>/</a:t>
            </a:r>
            <a:r>
              <a:rPr lang="zh-CN" altLang="en-US" sz="2400" dirty="0"/>
              <a:t>映照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、再</a:t>
            </a:r>
            <a:r>
              <a:rPr lang="en-US" altLang="zh-CN" sz="2400" dirty="0"/>
              <a:t>~~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、一直</a:t>
            </a:r>
            <a:r>
              <a:rPr lang="en-US" altLang="zh-CN" sz="2400" dirty="0"/>
              <a:t>V</a:t>
            </a:r>
            <a:r>
              <a:rPr lang="zh-CN" altLang="en-US" sz="2400" dirty="0"/>
              <a:t>到</a:t>
            </a:r>
            <a:r>
              <a:rPr lang="en-US" altLang="zh-CN" sz="2400" dirty="0"/>
              <a:t>~~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依旧</a:t>
            </a:r>
            <a:endParaRPr lang="en-US" altLang="zh-CN" sz="2400" dirty="0">
              <a:highlight>
                <a:srgbClr val="FFFF00"/>
              </a:highlight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84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833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语言点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依旧</a:t>
            </a:r>
            <a:r>
              <a:rPr lang="zh-CN" altLang="en-US" dirty="0"/>
              <a:t>：</a:t>
            </a:r>
            <a:r>
              <a:rPr lang="zh-CN" altLang="en-US" sz="3600" dirty="0">
                <a:solidFill>
                  <a:srgbClr val="002060"/>
                </a:solidFill>
              </a:rPr>
              <a:t>照旧。跟原来一样。书面语。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252" y="1659835"/>
            <a:ext cx="10455965" cy="458856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、只要这盏灯依旧亮着，父亲就一定会再回到家中。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、那个伤员吃了药，可病情依旧没有什么好转。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、人事改革之后，公司依旧是老样子。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、经历了那么多困难和失败，他依旧相信自己会成功。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  <a:r>
              <a:rPr lang="zh-CN" altLang="en-US" sz="2800" dirty="0"/>
              <a:t>、滚滚长江东逝水，浪花淘尽英雄。是非成败转头空，青山依旧在，几度夕阳红。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highlight>
                  <a:srgbClr val="FFFF00"/>
                </a:highlight>
              </a:rPr>
              <a:t>还可以作动词，跟原来一样。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、二十年后回到故乡，景色依旧，物是人非。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9172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42C70C2-D2A9-4AF0-A5EB-19C9AA1F3D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、就在那一（    ），我们似乎真的觉得父亲就坐在自己的身边。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1F2657-AB9B-4EC3-A43D-F89C8EBBD5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2294C1-CD51-484F-8C8A-A5364ED046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AEB79-18AC-4020-A0E5-BD153A8BA4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DA9CC2-1973-4E69-8C3B-72BC93DF7BD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刻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CC6DA0-90DF-455B-B44A-95E4310303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A4FAA9-9707-4F4D-9EF3-AACD8300AB3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E7E634-F36C-4716-A99E-4EE96F14696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D1FB286-6930-4F08-8FE4-F09E88EB88C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0F96644-4BB3-41E4-89F4-C4627017E1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B2780B9-6714-4422-A181-D539A0DF64E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08AA7959-8C6D-4CB2-98BF-6DBAEEA2F0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5E0A9D22-BC68-438A-8EF9-9ED299B636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CF70125-5CF7-44DA-8E03-7220BB3D0F8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19DA865-032A-4627-B9F7-FAFDB58D8E2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DFF06B9-0D3D-4207-8BC6-940D938C5F7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9814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960328-D54C-4456-9249-F9B81B8A9D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、作者觉得那一刻父亲坐在灯光下，亲切而充满怜爱地（    ）着孩子们。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B8AC0F-D24B-4D03-844E-CBFE5E2315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看看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33A916-A252-4AFD-8B1A-0284E18C88F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瞧瞧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23475-088B-4735-A458-D027F749818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打量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F5132C-184C-4109-99F4-3DCF421B5A5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凝视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97F1E22-0FC1-4226-9527-33BCD0235F3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834C821-8969-4ADF-8C97-B3B919020CD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4CA564-B1B7-4B4C-A8A7-122D7FC39EA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2D85E28-047B-479D-9EA7-06EB62617EF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1321E7-6E79-43A4-9BF8-147A89DACF7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78A19E-FDEB-4D09-9288-5B251801A34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02C1D17-BB45-4D0F-B5EF-D313AC206A5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27F9609-B99D-4779-86B2-4C65407EA45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0347AAE2-D9B0-463E-A5CD-55A5A2F64BC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F985DB8-B6A1-42F7-8424-3368576641C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FA72D1E-7158-40D9-93E2-CB0136925BB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966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827A4-36A9-412E-B546-3D0DE1F7D1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、作者一家人都不想再让带着一生的（    ）和牵挂离开的父亲再为儿女们伤心。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0FC84-44C7-4FA9-8059-8D57981F28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遗憾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20BFAD-0BFD-4A93-B11E-22B54E9CFF7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缺憾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9F9684-3EE7-412A-B7BB-57959FDDEB1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抱歉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488F88-EC77-468A-97EF-2B606B5180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痛苦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C2363EC-9680-4653-9D2F-E0A587C78C2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E0C403F-00F2-4317-AD36-9CE3A57829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9A2E613-ED93-4602-910E-804B9A2CB15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1BE7AA-6AE4-460B-AE92-9F80F180713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1E2A39-1BDE-4E56-9002-C5ECD564109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00537C4-E4BB-46F5-887F-E54FB303781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1B7AF43C-37E6-4A80-AE0A-728FE70D6F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57A99568-FD1F-4378-97F7-45991E61492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A0B80DA-A3D9-4CE5-89D6-DC85637CD58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F400DE9-8FA4-4574-AD46-61888C48C8F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E983CB-643C-46BC-BFD7-F1069B356AB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450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1208E8-895E-41A2-A02C-DBD19BBF3C4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、文中的父亲已在（     ），孩子们都在（      ）。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295BA4-A71A-47BD-837D-8049EDC802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阴间        人间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D2A07A-1195-437F-9983-D0E8BF0C34A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地下        世界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62776C-7088-4E7A-B1D9-ECE7C1F5EF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阳世         世上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AFEFF-8CA4-4D9A-92D8-6E82CA01D2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死             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A0240F-80B1-49BB-A611-C7C740A90A6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725EDF-E3C0-4EE6-9770-38D85F7DBA9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34CEDB-A5B9-49A3-AC66-5B849291E48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13AC5B0-9595-4421-A282-123FA396780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313ED0D-3310-4273-AD13-E4B425F8892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0D7C73D-8E68-4C58-A73F-1E8A4F5F9A9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3F5BEE8C-17D6-433D-8548-76F5C4C56D9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83B2050-B5F7-48F9-99BE-04C58609516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06EDACE-96A3-44E6-AD25-4781364C710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35858F0-3809-466E-92BA-A15AACD3D55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EC1149A-1950-4784-8D23-EB9239DF9C3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770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0E057F-5CCE-4C9A-8818-524DDA930D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、那晚作者一家在灯下谈了什么？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F1D54-AF74-4A47-AEF0-512F765269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明年的打算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2ABCB1-4127-4B70-A60C-861853F82D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以后的道路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257372-3A48-49CF-B106-5945B99BC51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一年的收获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0F9D8-299D-4233-B78A-E65AE140A84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对父亲的痛苦思念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4F70A6-687E-4226-ABBD-676C0327DCF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6FEDB4-5158-41F1-933A-6F5FEE411E3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4E39C9-BA4B-4B67-9A96-2C15AFF955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F4FD6A-0BE2-46B5-9A81-114E7BBED03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FDDDC20-910E-40B9-B2D2-B23E907C634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4C719A-2F7C-405A-9961-F8CBBE83B81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659BB358-CD90-47CD-AECA-A49A1F58358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2BAA4BA-092E-4AB3-BD08-A37445EE96A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ADA70DF-A779-4615-926D-A9BA7294897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4CC2709C-A26B-4EA4-A8E3-2B70EFA9238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7311641-5243-45D0-B788-721490E43F6F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040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580" y="498948"/>
            <a:ext cx="9404723" cy="774365"/>
          </a:xfrm>
        </p:spPr>
        <p:txBody>
          <a:bodyPr/>
          <a:lstStyle/>
          <a:p>
            <a:r>
              <a:rPr lang="zh-CN" altLang="en-US" dirty="0"/>
              <a:t>第七段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676400"/>
            <a:ext cx="9402349" cy="48933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highlight>
                  <a:srgbClr val="FFFF00"/>
                </a:highlight>
              </a:rPr>
              <a:t>每</a:t>
            </a:r>
            <a:endParaRPr lang="en-US" altLang="zh-CN" sz="2400" dirty="0">
              <a:highlight>
                <a:srgbClr val="FFFF00"/>
              </a:highlight>
            </a:endParaRP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、无论</a:t>
            </a:r>
            <a:r>
              <a:rPr lang="en-US" altLang="zh-CN" sz="2400" dirty="0"/>
              <a:t>~~~</a:t>
            </a:r>
            <a:r>
              <a:rPr lang="zh-CN" altLang="en-US" sz="2400" dirty="0"/>
              <a:t>都</a:t>
            </a:r>
            <a:r>
              <a:rPr lang="en-US" altLang="zh-CN" sz="2400" dirty="0"/>
              <a:t>~~~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、赶回家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、交谈：谈话、聊天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07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C37CA35-B4B1-4F8E-99BD-3463374F4E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     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然处之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3E4275-16AD-4D84-B52B-1182DFAE4B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DBD302-88B9-40EE-8608-01FA80347ED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9186BC-8137-4723-881B-4440DB7145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D14942-FF7E-4D57-90FB-C01894657E5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91F967-2250-4CD1-A076-21156075817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21248F3-0C87-4DD3-A14A-9252FDBA334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228873-29BF-4CC0-85D1-210CCE8360D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964486-8C67-48DB-905F-A329A433013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B6F785C-18A1-49AB-9196-03B0302C56B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267A03-D7A3-41E0-917D-90ABD1DAE22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5F1FEB67-F97C-4C9A-985A-150C4645EAF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F6013035-6B8E-49DB-96C8-256F6515123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2A587825-4B7A-4810-924B-FC77D8C65C7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1214704-B992-49A3-B11F-FA863A0C914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E145D99-2194-4663-A15C-6DA0AC9E956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419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zh-CN" altLang="en-US" dirty="0">
                <a:highlight>
                  <a:srgbClr val="00FF00"/>
                </a:highlight>
              </a:rPr>
              <a:t>每</a:t>
            </a:r>
            <a:r>
              <a:rPr lang="en-US" altLang="zh-CN" dirty="0">
                <a:highlight>
                  <a:srgbClr val="00FF00"/>
                </a:highlight>
              </a:rPr>
              <a:t>+V</a:t>
            </a:r>
            <a:r>
              <a:rPr lang="zh-CN" altLang="en-US" dirty="0"/>
              <a:t>：</a:t>
            </a:r>
            <a:r>
              <a:rPr lang="zh-CN" altLang="en-US" sz="3200" dirty="0"/>
              <a:t>同一动作或情况反复出现，有规律。书面语。</a:t>
            </a:r>
            <a:r>
              <a:rPr lang="en-US" altLang="zh-CN" sz="3200" dirty="0"/>
              <a:t>+</a:t>
            </a:r>
            <a:r>
              <a:rPr lang="zh-CN" altLang="en-US" sz="3200" dirty="0"/>
              <a:t>就</a:t>
            </a:r>
            <a:r>
              <a:rPr lang="en-US" altLang="zh-CN" sz="3200" dirty="0"/>
              <a:t>/</a:t>
            </a:r>
            <a:r>
              <a:rPr lang="zh-CN" altLang="en-US" sz="3200" dirty="0"/>
              <a:t>都</a:t>
            </a:r>
            <a:r>
              <a:rPr lang="en-US" altLang="zh-CN" sz="3200" dirty="0"/>
              <a:t>/</a:t>
            </a:r>
            <a:r>
              <a:rPr lang="zh-CN" altLang="en-US" sz="3200" dirty="0"/>
              <a:t>总。每当、每逢、每到。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932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、每到这一天，这盏灯就会被我们兄妹点燃。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、我们每学习一个单元，就有一次考试。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、研究生每取得一点儿进展，都付出了很大的努力。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、每当寺里的钟声响起，他的内心就会出奇地平静。</a:t>
            </a:r>
            <a:endParaRPr lang="en-US" altLang="zh-CN" sz="2400" dirty="0"/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、“独在异乡为异客，每逢佳节倍思亲。遥知兄弟登高处，遍插茱萸少一人。”（王维：</a:t>
            </a:r>
            <a:r>
              <a:rPr lang="en-US" altLang="zh-CN" sz="2400" dirty="0"/>
              <a:t>《</a:t>
            </a:r>
            <a:r>
              <a:rPr lang="zh-CN" altLang="en-US" sz="2400" dirty="0"/>
              <a:t>九月九日忆山东兄弟</a:t>
            </a:r>
            <a:r>
              <a:rPr lang="en-US" altLang="zh-CN" sz="2400" dirty="0"/>
              <a:t>》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、每到黄昏，他总一个人在湖边散步。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1521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FE8E1-F33E-466E-ADE6-DBF5EF39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第八九段：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224AF-1305-4625-8B84-4283FAA6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、多年后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、各自</a:t>
            </a:r>
            <a:endParaRPr lang="en-US" altLang="zh-CN" sz="2800" dirty="0"/>
          </a:p>
          <a:p>
            <a:r>
              <a:rPr lang="en-US" altLang="zh-CN" sz="2800" dirty="0"/>
              <a:t>7</a:t>
            </a:r>
            <a:r>
              <a:rPr lang="zh-CN" altLang="en-US" sz="2800" dirty="0"/>
              <a:t>、肩负起一份责任</a:t>
            </a:r>
            <a:endParaRPr lang="en-US" altLang="zh-CN" sz="2800" dirty="0"/>
          </a:p>
          <a:p>
            <a:r>
              <a:rPr lang="en-US" altLang="zh-CN" sz="2800" dirty="0"/>
              <a:t>8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猛然</a:t>
            </a:r>
            <a:r>
              <a:rPr lang="zh-CN" altLang="en-US" sz="2800" dirty="0"/>
              <a:t>醒悟</a:t>
            </a:r>
            <a:r>
              <a:rPr lang="en-US" altLang="zh-CN" sz="2800" dirty="0"/>
              <a:t>/</a:t>
            </a:r>
            <a:r>
              <a:rPr lang="zh-CN" altLang="en-US" sz="2800" dirty="0"/>
              <a:t>领悟</a:t>
            </a:r>
            <a:r>
              <a:rPr lang="en-US" altLang="zh-CN" sz="2800" dirty="0"/>
              <a:t>/</a:t>
            </a:r>
            <a:r>
              <a:rPr lang="zh-CN" altLang="en-US" sz="2800" dirty="0"/>
              <a:t>顿悟</a:t>
            </a:r>
            <a:endParaRPr lang="en-US" altLang="zh-CN" sz="2800" dirty="0"/>
          </a:p>
          <a:p>
            <a:r>
              <a:rPr lang="en-US" altLang="zh-CN" sz="2800" dirty="0"/>
              <a:t>9</a:t>
            </a:r>
            <a:r>
              <a:rPr lang="zh-CN" altLang="en-US" sz="2800" dirty="0"/>
              <a:t>、不是</a:t>
            </a:r>
            <a:r>
              <a:rPr lang="en-US" altLang="zh-CN" sz="2800" dirty="0"/>
              <a:t>~~~</a:t>
            </a:r>
            <a:r>
              <a:rPr lang="zh-CN" altLang="en-US" sz="2800" dirty="0"/>
              <a:t>，其实</a:t>
            </a:r>
            <a:r>
              <a:rPr lang="en-US" altLang="zh-CN" sz="2800" dirty="0"/>
              <a:t>/</a:t>
            </a:r>
            <a:r>
              <a:rPr lang="zh-CN" altLang="en-US" sz="2800" dirty="0"/>
              <a:t>而是</a:t>
            </a:r>
            <a:r>
              <a:rPr lang="en-US" altLang="zh-CN" sz="2800" dirty="0"/>
              <a:t>~~~</a:t>
            </a:r>
          </a:p>
          <a:p>
            <a:r>
              <a:rPr lang="en-US" altLang="zh-CN" sz="2800" dirty="0"/>
              <a:t>10</a:t>
            </a:r>
            <a:r>
              <a:rPr lang="zh-CN" altLang="en-US" sz="2800" dirty="0"/>
              <a:t>、</a:t>
            </a:r>
            <a:r>
              <a:rPr lang="zh-CN" altLang="en-US" sz="2800" dirty="0">
                <a:highlight>
                  <a:srgbClr val="FFFF00"/>
                </a:highlight>
              </a:rPr>
              <a:t>因</a:t>
            </a:r>
            <a:r>
              <a:rPr lang="en-US" altLang="zh-CN" sz="2800" dirty="0">
                <a:highlight>
                  <a:srgbClr val="FFFF00"/>
                </a:highlight>
              </a:rPr>
              <a:t>~~</a:t>
            </a:r>
            <a:r>
              <a:rPr lang="zh-CN" altLang="en-US" sz="2800" dirty="0">
                <a:highlight>
                  <a:srgbClr val="FFFF00"/>
                </a:highlight>
              </a:rPr>
              <a:t>而</a:t>
            </a:r>
            <a:r>
              <a:rPr lang="en-US" altLang="zh-CN" sz="2800" dirty="0">
                <a:highlight>
                  <a:srgbClr val="FFFF00"/>
                </a:highlight>
              </a:rPr>
              <a:t>~~</a:t>
            </a:r>
          </a:p>
          <a:p>
            <a:endParaRPr lang="en-US" altLang="zh-CN" sz="2800" dirty="0"/>
          </a:p>
          <a:p>
            <a:r>
              <a:rPr lang="en-US" altLang="zh-CN" sz="2800" dirty="0"/>
              <a:t>11</a:t>
            </a:r>
            <a:r>
              <a:rPr lang="zh-CN" altLang="en-US" sz="2800" dirty="0"/>
              <a:t>、一生中又有多少个</a:t>
            </a:r>
            <a:r>
              <a:rPr lang="en-US" altLang="zh-CN" sz="2800" dirty="0"/>
              <a:t>~~~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927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9629-B0E7-4F02-948A-9C21313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~</a:t>
            </a:r>
            <a:r>
              <a:rPr lang="zh-CN" altLang="en-US" dirty="0"/>
              <a:t>然：</a:t>
            </a:r>
            <a:r>
              <a:rPr lang="en-US" altLang="zh-CN" dirty="0"/>
              <a:t>~~</a:t>
            </a:r>
            <a:r>
              <a:rPr lang="zh-CN" altLang="en-US" dirty="0"/>
              <a:t>的样子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87666-BBF4-473B-B8ED-14B8EEF2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忽然、突然</a:t>
            </a:r>
            <a:endParaRPr lang="en-US" altLang="zh-CN" dirty="0"/>
          </a:p>
          <a:p>
            <a:r>
              <a:rPr lang="zh-CN" altLang="en-US" dirty="0"/>
              <a:t>猛然</a:t>
            </a:r>
            <a:endParaRPr lang="en-US" altLang="zh-CN" dirty="0"/>
          </a:p>
          <a:p>
            <a:r>
              <a:rPr lang="zh-CN" altLang="en-US" dirty="0"/>
              <a:t>冷然</a:t>
            </a:r>
            <a:endParaRPr lang="en-US" altLang="zh-CN" dirty="0"/>
          </a:p>
          <a:p>
            <a:r>
              <a:rPr lang="zh-CN" altLang="en-US" dirty="0"/>
              <a:t>释然</a:t>
            </a:r>
            <a:endParaRPr lang="en-US" altLang="zh-CN" dirty="0"/>
          </a:p>
          <a:p>
            <a:r>
              <a:rPr lang="zh-CN" altLang="en-US" dirty="0"/>
              <a:t>居然</a:t>
            </a:r>
            <a:endParaRPr lang="en-US" altLang="zh-CN" dirty="0"/>
          </a:p>
          <a:p>
            <a:r>
              <a:rPr lang="zh-CN" altLang="en-US" dirty="0"/>
              <a:t>偶然</a:t>
            </a:r>
            <a:r>
              <a:rPr lang="en-US" altLang="zh-CN" dirty="0"/>
              <a:t>——</a:t>
            </a:r>
            <a:r>
              <a:rPr lang="zh-CN" altLang="en-US" dirty="0"/>
              <a:t>必然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827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00FF00"/>
                </a:highlight>
              </a:rPr>
              <a:t>因</a:t>
            </a:r>
            <a:r>
              <a:rPr lang="en-US" altLang="zh-CN" dirty="0">
                <a:highlight>
                  <a:srgbClr val="00FF00"/>
                </a:highlight>
              </a:rPr>
              <a:t>/</a:t>
            </a:r>
            <a:r>
              <a:rPr lang="zh-CN" altLang="en-US" dirty="0">
                <a:highlight>
                  <a:srgbClr val="00FF00"/>
                </a:highlight>
              </a:rPr>
              <a:t>因为</a:t>
            </a:r>
            <a:r>
              <a:rPr lang="en-US" altLang="zh-CN" dirty="0">
                <a:highlight>
                  <a:srgbClr val="00FF00"/>
                </a:highlight>
              </a:rPr>
              <a:t>A</a:t>
            </a:r>
            <a:r>
              <a:rPr lang="zh-CN" altLang="en-US" dirty="0">
                <a:highlight>
                  <a:srgbClr val="00FF00"/>
                </a:highlight>
              </a:rPr>
              <a:t>而</a:t>
            </a:r>
            <a:r>
              <a:rPr lang="en-US" altLang="zh-CN" dirty="0">
                <a:highlight>
                  <a:srgbClr val="00FF00"/>
                </a:highlight>
              </a:rPr>
              <a:t>B</a:t>
            </a:r>
            <a:r>
              <a:rPr lang="zh-CN" altLang="en-US" dirty="0">
                <a:highlight>
                  <a:srgbClr val="00FF00"/>
                </a:highlight>
              </a:rPr>
              <a:t>：</a:t>
            </a:r>
            <a:endParaRPr lang="zh-CN" altLang="en-US" sz="3600" dirty="0">
              <a:solidFill>
                <a:srgbClr val="FFC000"/>
              </a:solidFill>
              <a:highlight>
                <a:srgbClr val="00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49001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那家沃尔玛超市因为经营不善而停业了。</a:t>
            </a:r>
            <a:endParaRPr lang="en-US" altLang="zh-CN" sz="2800" dirty="0"/>
          </a:p>
          <a:p>
            <a:r>
              <a:rPr lang="zh-CN" altLang="en-US" sz="2800" dirty="0"/>
              <a:t>他的朋友因一次工作失误而离开了工作了二十年的公司。</a:t>
            </a:r>
            <a:endParaRPr lang="en-US" altLang="zh-CN" sz="2800" dirty="0"/>
          </a:p>
          <a:p>
            <a:r>
              <a:rPr lang="zh-CN" altLang="en-US" sz="2800" dirty="0"/>
              <a:t>乔布斯曾因理念而离开苹果公司。</a:t>
            </a:r>
            <a:endParaRPr lang="en-US" altLang="zh-CN" sz="2800" dirty="0"/>
          </a:p>
          <a:p>
            <a:r>
              <a:rPr lang="zh-CN" altLang="en-US" sz="2800" dirty="0"/>
              <a:t>这是一起因酒后驾驶而引发的重大交通事故。</a:t>
            </a:r>
          </a:p>
        </p:txBody>
      </p:sp>
    </p:spTree>
    <p:extLst>
      <p:ext uri="{BB962C8B-B14F-4D97-AF65-F5344CB8AC3E}">
        <p14:creationId xmlns:p14="http://schemas.microsoft.com/office/powerpoint/2010/main" val="3785311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304FE84-1CAE-4886-A2B1-47B08F2BEA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、每到父亲的忌日，作者一家都会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8D1CA-C16D-4A00-B4A6-C6CAEB33CA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赶回家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4CF09-2D19-43C1-84D3-BFA17558572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点燃一盏灯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F2A22B-9FBC-4488-87D2-AF94E7B03F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围在一起交谈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70181B-2D51-4AFD-8015-9A194AA4126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8434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谈谈开心的事，谈谈一年的成绩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60E33-F11D-4D80-8026-76B6F068EC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CA7F2-BBB3-49F0-B713-A444B50ECB8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F2CF89-8F12-4692-BFCE-70ED25832D8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90FCD2-E222-4D8C-9EF2-4F4F93464D4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85EE97-3DEC-4D6F-93AB-A7466C7491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E4255B-F418-470B-8E57-13353E4D00E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很痛苦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4BA049-D3F3-4BA6-A016-0295CFF7BA50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08BEBB-6523-4308-AD15-D0ACBD35756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CDC0C14-3999-4484-91F1-C4DE8E3BCE3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56FF71E-ECE7-4611-A236-3FC39A434A0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316CA39A-74FD-4FED-BAC2-2E97293E8CB8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3" name="TipText">
              <a:extLst>
                <a:ext uri="{FF2B5EF4-FFF2-40B4-BE49-F238E27FC236}">
                  <a16:creationId xmlns:a16="http://schemas.microsoft.com/office/drawing/2014/main" id="{20B3ACCE-C7B3-441F-8ADA-BB901DDD9E07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CC9485F-F944-4688-8D46-244F52D10A7C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9394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0E0403-2177-4744-B8A3-7BD6F098BE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、作者相信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CE90A-9253-4FA4-8429-0F4CDD3212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世界上有鬼魂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8E9F37-ED8E-4CFD-86D6-2881172A732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父亲已在另一个世界上生活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97C2F-3392-4F5C-A89D-F790EA5E4DE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父亲在那一天会回到世上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99B86C-4094-44F5-BB5F-6494005667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父亲的精神仍然和家人在一起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EF13A7-EFEE-4A57-BBED-0FF74321269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D4964BD-9C60-43F1-8985-4FDEBDE1EB4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F59634-FD01-4985-85EF-2C705E41026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DF61A2-CB2A-4611-A4DE-9011E7A057F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136BFB2-CC43-4C98-8FF7-C0CE094AB41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B84B813-8434-4D82-93B6-9FB33B05498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6F379BD-318F-43F4-B20D-1F944FB1658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0969A24-AF8C-43E6-999F-7376CCC033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E08D1A7-FED5-46D3-A000-E54E973F27F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CD30E8C-586A-4985-9EB3-D944E770A5E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AEA6882-F3E0-4B77-886D-09BECE4A705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9559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0E7CBB-1F7E-49F3-9FB4-0F1C364538F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18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、多年后，作者长大后，才明白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F20044-2AD7-4789-A10D-5A63399FB42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为父亲点亮的灯照耀了父亲的在天之灵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01636D-7015-4707-95E6-7F39AB12DC4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那一盏灯更大的意义在于照亮自己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BDE0D1-533C-4308-A008-AFA934A30F8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不要害怕爱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501360-C3E7-4D20-ADF2-49957AD4537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家庭和责任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8CEA40-6BD0-459A-97F9-84C50506810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9A25CE-8CC2-468E-B84A-92A16F6A669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8BE2BC-E59A-4538-90B3-101F1F86C3D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E22F6E-C7FB-4099-8220-5AFC0E0F6A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12E091-5466-47A5-9644-F8E4F01E218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8616F4-A502-429C-BA18-09DBA469251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6049755-7CAA-42F4-B0D9-D78F9BED7BA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9D5CEB67-7FB2-4A41-A3AF-7A23407DA01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750E4A1-25A3-4064-99E4-E4CF2C6A0E4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EAF2764-1FAE-4191-BB1A-F593F57AA7D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AE66FC5-9FF7-4E12-892B-FB2D410C09C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58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21B7D2-3440-4FEB-A7BA-A47AB51084B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、作者说的这盏灯，其实就是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111C10-19D6-43E3-A7DD-20A2C247688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一份孤独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A6BF28-2E76-4DEB-B114-965D5F3402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一种寂寞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C9D794-8575-4461-A1ED-0FB1347B18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一个信念，一份爱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80DDB7-F586-4F33-BA49-5BC7697E717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一种彷徨，和踟蹰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3B3A15-B4A2-4805-8659-C2C44D468A8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26CEB1-1F3A-41BF-91D6-8A361A11ED5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B85F3-7E45-4152-9117-EBAC6C04AC7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4115EB7-1910-4343-9406-8A0C20F2B3B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FF00BCA-0461-47EB-B874-D6B26CC5AC6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DBCA5C-14C6-4666-84F8-266CF522159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3A55674-1289-4178-AE84-B6D5D7D07CD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8438671-FB4C-495C-AC83-199B1C8CDA0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EAB34AD-7ED8-45C1-BC8E-5423422216F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2048405-A71E-4589-A2D8-362E07E6606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B939FD-2C2C-4B9E-865F-0D17E71E25F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440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926" y="365125"/>
            <a:ext cx="11708089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词语总结：单音节动词：</a:t>
            </a:r>
            <a:r>
              <a:rPr lang="zh-CN" altLang="en-US" dirty="0">
                <a:highlight>
                  <a:srgbClr val="FF00FF"/>
                </a:highlight>
              </a:rPr>
              <a:t>古汉语的色彩</a:t>
            </a:r>
            <a:r>
              <a:rPr lang="en-US" altLang="zh-CN" dirty="0">
                <a:highlight>
                  <a:srgbClr val="FF00FF"/>
                </a:highlight>
              </a:rPr>
              <a:t>+</a:t>
            </a:r>
            <a:r>
              <a:rPr lang="zh-CN" altLang="en-US" dirty="0">
                <a:highlight>
                  <a:srgbClr val="FF00FF"/>
                </a:highlight>
              </a:rPr>
              <a:t>口语特点</a:t>
            </a: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zh-CN" altLang="en-US" dirty="0"/>
              <a:t>找出文章中的十个单音节动词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200" dirty="0"/>
              <a:t>想 、令、 闪、逝、</a:t>
            </a:r>
            <a:r>
              <a:rPr lang="en-US" altLang="zh-CN" sz="3200" dirty="0"/>
              <a:t> </a:t>
            </a:r>
            <a:r>
              <a:rPr lang="zh-CN" altLang="en-US" sz="3200" dirty="0"/>
              <a:t>给</a:t>
            </a:r>
            <a:endParaRPr lang="en-US" altLang="zh-CN" sz="3200" dirty="0"/>
          </a:p>
          <a:p>
            <a:r>
              <a:rPr lang="zh-CN" altLang="en-US" sz="3200" dirty="0"/>
              <a:t>处 、 抱、问、过、缩 </a:t>
            </a:r>
            <a:endParaRPr lang="en-US" altLang="zh-CN" sz="3200" dirty="0"/>
          </a:p>
          <a:p>
            <a:r>
              <a:rPr lang="zh-CN" altLang="en-US" sz="3200" dirty="0"/>
              <a:t>和、挨、笑 、坐、探</a:t>
            </a:r>
            <a:endParaRPr lang="en-US" altLang="zh-CN" sz="3200" dirty="0"/>
          </a:p>
          <a:p>
            <a:r>
              <a:rPr lang="zh-CN" altLang="en-US" sz="3200" dirty="0"/>
              <a:t>谈 、听 、亮 、回、围 </a:t>
            </a:r>
            <a:endParaRPr lang="en-US" altLang="zh-CN" sz="3200" dirty="0"/>
          </a:p>
          <a:p>
            <a:r>
              <a:rPr lang="zh-CN" altLang="en-US" sz="3200" dirty="0"/>
              <a:t>照、点、瞧、丢、擦、</a:t>
            </a:r>
            <a:endParaRPr lang="en-US" altLang="zh-CN" sz="3200" dirty="0"/>
          </a:p>
          <a:p>
            <a:r>
              <a:rPr lang="zh-CN" altLang="en-US" sz="3200" dirty="0"/>
              <a:t>赶  </a:t>
            </a:r>
            <a:endParaRPr lang="en-US" altLang="zh-CN" sz="3200" dirty="0"/>
          </a:p>
          <a:p>
            <a:endParaRPr lang="en-US" altLang="zh-CN" sz="2800" dirty="0"/>
          </a:p>
          <a:p>
            <a:r>
              <a:rPr lang="en-US" altLang="zh-CN" sz="2800" dirty="0"/>
              <a:t>P29</a:t>
            </a:r>
            <a:r>
              <a:rPr lang="zh-CN" altLang="en-US" sz="2800" dirty="0"/>
              <a:t>，练习二、三  </a:t>
            </a:r>
          </a:p>
        </p:txBody>
      </p:sp>
    </p:spTree>
    <p:extLst>
      <p:ext uri="{BB962C8B-B14F-4D97-AF65-F5344CB8AC3E}">
        <p14:creationId xmlns:p14="http://schemas.microsoft.com/office/powerpoint/2010/main" val="400439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4A56-20E8-4A9A-AC26-1E7CCFBD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语言点练习，作业讲评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F011B-24D4-4974-B760-2D4B0C58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highlight>
                  <a:srgbClr val="FFFF00"/>
                </a:highlight>
              </a:rPr>
              <a:t>P27-28</a:t>
            </a:r>
            <a:r>
              <a:rPr lang="zh-CN" altLang="en-US" b="1" dirty="0">
                <a:highlight>
                  <a:srgbClr val="FFFF00"/>
                </a:highlight>
              </a:rPr>
              <a:t>，语言点练习一、二；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0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59C6EA-6B4A-49EC-B984-27AAAD4EDC3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、（       ）手无策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1D8F9-EDA7-470E-86C6-E04E223D1BD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8579E-E86C-4BBA-A71E-0322E2860BF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3A9A35-823E-4200-9616-5B0A92261B4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D753F4-DAA6-4A6F-9454-9B49B5EC37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束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870DA8D-4808-43D9-A50C-95070857742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0C7740-FC3D-41C0-BD59-BD888B931E6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D3F62B-4784-444A-92A6-16A0B0C624EA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44E37E0-DCC5-419F-A3DC-0BBA06F2530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99E929-6596-4A7B-9E17-01857BD8A31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5D2429-94CE-4AA1-9811-D138FCD0DE5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6936F83-0D5F-42D3-89E2-1C29A28098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473F01F-97DB-417C-A938-83340FFACF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2AF62D1-0B15-4A7B-826D-4DC07504F5F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5386C4E-118C-42D3-967B-CDF3EEA8A36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C9DDBA1-764B-48CB-BDA4-493F1EA3922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90560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语言点小结：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103312" y="1431235"/>
            <a:ext cx="4396339" cy="482510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并非</a:t>
            </a:r>
            <a:endParaRPr lang="en-US" altLang="zh-CN" sz="2800" dirty="0"/>
          </a:p>
          <a:p>
            <a:r>
              <a:rPr lang="zh-CN" altLang="en-US" sz="2800" dirty="0"/>
              <a:t>偶然</a:t>
            </a:r>
            <a:endParaRPr lang="en-US" altLang="zh-CN" sz="2800" dirty="0"/>
          </a:p>
          <a:p>
            <a:r>
              <a:rPr lang="zh-CN" altLang="en-US" sz="2800" dirty="0"/>
              <a:t>懒得</a:t>
            </a:r>
            <a:r>
              <a:rPr lang="en-US" altLang="zh-CN" sz="2800" dirty="0"/>
              <a:t>+</a:t>
            </a:r>
            <a:r>
              <a:rPr lang="zh-CN" altLang="en-US" sz="2800" dirty="0"/>
              <a:t>动词结构</a:t>
            </a:r>
            <a:endParaRPr lang="en-US" altLang="zh-CN" sz="2800" dirty="0"/>
          </a:p>
          <a:p>
            <a:r>
              <a:rPr lang="en-US" altLang="zh-CN" sz="2800" dirty="0"/>
              <a:t>~~~</a:t>
            </a:r>
            <a:r>
              <a:rPr lang="zh-CN" altLang="en-US" sz="2800" dirty="0"/>
              <a:t>，而</a:t>
            </a:r>
            <a:r>
              <a:rPr lang="en-US" altLang="zh-CN" sz="2800" dirty="0"/>
              <a:t>~~</a:t>
            </a:r>
            <a:r>
              <a:rPr lang="zh-CN" altLang="en-US" sz="2800" dirty="0"/>
              <a:t>则</a:t>
            </a:r>
            <a:r>
              <a:rPr lang="en-US" altLang="zh-CN" sz="2800" dirty="0"/>
              <a:t>~~</a:t>
            </a:r>
          </a:p>
          <a:p>
            <a:r>
              <a:rPr lang="zh-CN" altLang="en-US" sz="2800" dirty="0"/>
              <a:t>从未</a:t>
            </a:r>
            <a:r>
              <a:rPr lang="en-US" altLang="zh-CN" sz="2800" dirty="0"/>
              <a:t>+</a:t>
            </a:r>
            <a:r>
              <a:rPr lang="zh-CN" altLang="en-US" sz="2800" dirty="0"/>
              <a:t>动词</a:t>
            </a:r>
            <a:r>
              <a:rPr lang="en-US" altLang="zh-CN" sz="2800" dirty="0"/>
              <a:t>/</a:t>
            </a:r>
            <a:r>
              <a:rPr lang="zh-CN" altLang="en-US" sz="2800" dirty="0"/>
              <a:t>形容词</a:t>
            </a:r>
            <a:r>
              <a:rPr lang="en-US" altLang="zh-CN" sz="2800" dirty="0"/>
              <a:t>+</a:t>
            </a:r>
            <a:r>
              <a:rPr lang="zh-CN" altLang="en-US" sz="2800" dirty="0"/>
              <a:t>过</a:t>
            </a:r>
            <a:endParaRPr lang="en-US" altLang="zh-CN" sz="2800" dirty="0"/>
          </a:p>
          <a:p>
            <a:r>
              <a:rPr lang="zh-CN" altLang="en-US" sz="2800" dirty="0"/>
              <a:t>依旧</a:t>
            </a:r>
            <a:endParaRPr lang="en-US" altLang="zh-CN" sz="2800" dirty="0"/>
          </a:p>
          <a:p>
            <a:r>
              <a:rPr lang="zh-CN" altLang="en-US" sz="2800" dirty="0"/>
              <a:t>每</a:t>
            </a:r>
            <a:r>
              <a:rPr lang="en-US" altLang="zh-CN" sz="2800" dirty="0"/>
              <a:t>+</a:t>
            </a:r>
            <a:r>
              <a:rPr lang="zh-CN" altLang="en-US" sz="2800" dirty="0"/>
              <a:t>动词（当</a:t>
            </a:r>
            <a:r>
              <a:rPr lang="en-US" altLang="zh-CN" sz="2800" dirty="0"/>
              <a:t>/</a:t>
            </a:r>
            <a:r>
              <a:rPr lang="zh-CN" altLang="en-US" sz="2800" dirty="0"/>
              <a:t>逢</a:t>
            </a:r>
            <a:r>
              <a:rPr lang="en-US" altLang="zh-CN" sz="2800" dirty="0"/>
              <a:t>/</a:t>
            </a:r>
            <a:r>
              <a:rPr lang="zh-CN" altLang="en-US" sz="2800" dirty="0"/>
              <a:t>到）</a:t>
            </a:r>
            <a:r>
              <a:rPr lang="en-US" altLang="zh-CN" sz="2800" dirty="0"/>
              <a:t>+</a:t>
            </a:r>
            <a:r>
              <a:rPr lang="zh-CN" altLang="en-US" sz="2800" dirty="0"/>
              <a:t>就</a:t>
            </a:r>
            <a:r>
              <a:rPr lang="en-US" altLang="zh-CN" sz="2800" dirty="0"/>
              <a:t>/</a:t>
            </a:r>
            <a:r>
              <a:rPr lang="zh-CN" altLang="en-US" sz="2800" dirty="0"/>
              <a:t>都</a:t>
            </a:r>
            <a:r>
              <a:rPr lang="en-US" altLang="zh-CN" sz="2800" dirty="0"/>
              <a:t>/</a:t>
            </a:r>
            <a:r>
              <a:rPr lang="zh-CN" altLang="en-US" sz="2800" dirty="0"/>
              <a:t>总</a:t>
            </a:r>
            <a:endParaRPr lang="en-US" altLang="zh-CN" sz="2800" dirty="0"/>
          </a:p>
          <a:p>
            <a:r>
              <a:rPr lang="zh-CN" altLang="en-US" sz="2800" dirty="0"/>
              <a:t>因</a:t>
            </a:r>
            <a:r>
              <a:rPr lang="en-US" altLang="zh-CN" sz="2800" dirty="0"/>
              <a:t>/</a:t>
            </a:r>
            <a:r>
              <a:rPr lang="zh-CN" altLang="en-US" sz="2800" dirty="0"/>
              <a:t>因为</a:t>
            </a:r>
            <a:r>
              <a:rPr lang="en-US" altLang="zh-CN" sz="2800" dirty="0"/>
              <a:t>A</a:t>
            </a:r>
            <a:r>
              <a:rPr lang="zh-CN" altLang="en-US" sz="2800" dirty="0"/>
              <a:t>而</a:t>
            </a:r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highlight>
                  <a:srgbClr val="FFFF00"/>
                </a:highlight>
              </a:rPr>
              <a:t>  </a:t>
            </a:r>
            <a:endParaRPr lang="zh-CN" altLang="en-US" sz="4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793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题目（二选一）：</a:t>
            </a:r>
            <a:endParaRPr lang="en-US" altLang="zh-CN" sz="3600" b="1" dirty="0"/>
          </a:p>
          <a:p>
            <a:endParaRPr lang="en-US" altLang="zh-CN" sz="3600" b="1" dirty="0"/>
          </a:p>
          <a:p>
            <a:r>
              <a:rPr lang="en-US" altLang="zh-CN" sz="3600" b="1" dirty="0"/>
              <a:t>1</a:t>
            </a:r>
            <a:r>
              <a:rPr lang="zh-CN" altLang="en-US" sz="3600" b="1" dirty="0"/>
              <a:t>、我家的春节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圣诞</a:t>
            </a:r>
            <a:r>
              <a:rPr lang="en-US" altLang="zh-CN" sz="3600" b="1" dirty="0"/>
              <a:t>/</a:t>
            </a:r>
            <a:r>
              <a:rPr lang="zh-CN" altLang="en-US" sz="3600" b="1" dirty="0"/>
              <a:t>生日传统</a:t>
            </a:r>
            <a:endParaRPr lang="en-US" altLang="zh-CN" sz="3600" b="1" dirty="0"/>
          </a:p>
          <a:p>
            <a:r>
              <a:rPr lang="en-US" altLang="zh-CN" sz="3600" b="1" dirty="0"/>
              <a:t>2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XX</a:t>
            </a:r>
            <a:r>
              <a:rPr lang="zh-CN" altLang="en-US" sz="3600" b="1" dirty="0"/>
              <a:t>代表我的心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要求：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zh-CN" altLang="en-US" sz="2400" b="1" dirty="0"/>
              <a:t>、用上八个语言点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zh-CN" altLang="en-US" sz="2400" b="1" dirty="0"/>
              <a:t>、用上本课学过的三个成语</a:t>
            </a:r>
            <a:endParaRPr lang="en-US" altLang="zh-CN" sz="2400" b="1" dirty="0"/>
          </a:p>
          <a:p>
            <a:r>
              <a:rPr lang="en-US" altLang="zh-CN" sz="2400" b="1" dirty="0"/>
              <a:t>3</a:t>
            </a:r>
            <a:r>
              <a:rPr lang="zh-CN" altLang="en-US" sz="2400" b="1" dirty="0"/>
              <a:t>、用上本课学过的十个书面词语。</a:t>
            </a:r>
            <a:endParaRPr lang="en-US" altLang="zh-CN" sz="2400" b="1" dirty="0"/>
          </a:p>
          <a:p>
            <a:r>
              <a:rPr lang="en-US" altLang="zh-CN" sz="2400" b="1" dirty="0"/>
              <a:t>4</a:t>
            </a:r>
            <a:r>
              <a:rPr lang="zh-CN" altLang="en-US" sz="2400" b="1" dirty="0"/>
              <a:t>、用上五个单音节动词</a:t>
            </a:r>
            <a:endParaRPr lang="en-US" altLang="zh-CN" sz="2400" b="1" dirty="0"/>
          </a:p>
          <a:p>
            <a:r>
              <a:rPr lang="en-US" altLang="zh-CN" sz="2400" b="1" dirty="0"/>
              <a:t>5</a:t>
            </a:r>
            <a:r>
              <a:rPr lang="zh-CN" altLang="en-US" sz="2400" b="1" dirty="0"/>
              <a:t>、字数</a:t>
            </a:r>
            <a:r>
              <a:rPr lang="en-US" altLang="zh-CN" sz="2400" b="1" dirty="0"/>
              <a:t>300</a:t>
            </a:r>
            <a:r>
              <a:rPr lang="zh-CN" altLang="en-US" sz="2400" b="1"/>
              <a:t>字以上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69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8423D9-15CF-42DC-8389-F70DFEB33F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、黑夜好像随时都可能吞（      ）我。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36DAD0-847E-4D51-AFD7-6FCA2C8753E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2EC6E-E249-4CC2-951B-9EAC3EF1DD5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3580B7-D82A-4C1D-AD8A-926630E2494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DED7A7-9ABD-40F1-AB1B-3C83FA1E03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吃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A51C4B4-A857-4225-960D-C6D7B7DF1F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D669F9C-492F-4D3A-8F1A-CD8EDF2BE99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685813-7AC7-46A2-95F7-78ACE3F1508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5A5047-9CE4-487F-9FEA-B31E6F6431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478364D-B061-4F8A-A10A-B426F7AB01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3316142-78CF-45D1-8403-A0F65CF2656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DB0464F-8CF7-4E1A-A69C-A6C667F9C7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2525269-5F4D-44F1-BDAB-7CE1EC7EFA8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A5F5EC2-6777-4BBE-98B8-C4E6C2EAD2B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D6DE2B0-18F7-4822-AD35-087BF780AD5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C68B21C-835B-4371-A4C2-D963287A3C2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911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C9BC3C-346E-4882-8D78-6468872EADA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、作者的父亲十年前由于一个偶然的变（   ）而（    ）然（   ）世。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BC4EB0-384C-403C-99A7-1416D86CE99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化        突       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B2614-FE31-4146-BEC1-AA333DDEF8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        猝       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67228B-5F66-454A-9B33-45E1339B3F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化        猛       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659BB7-676E-48DA-8AF5-E1C91EC411C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了        悄       逝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DEED5E5-D9AA-418C-8EE4-0C36ECBCBC4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6A2486-B271-43CF-B318-BBB79318943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25A789D-7A66-48EC-8EF0-0810EA6FBB4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64FC87-89C8-48ED-892D-A94DF2B8129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61DF06B-B142-432D-8202-217532AF428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04F0F6-439F-4DE6-99C6-51ABA37DF71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E2D306E-5C41-4FFD-B4F8-C9F9500AD1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3D11002-1395-4858-B306-D9F5157478A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4023C8EB-6E94-4BE5-80BB-5EDD1ACF0B0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0C17E41-01E5-474E-A76A-535B19EC724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E604AEB-8EB7-46D7-8C1B-92B2F16C2CC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7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AAD0C1-2224-4224-B212-A92E71490B3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、母亲用她（     ）有过的从容声音问孩子们是不是很想念父亲。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C31D5-1D9C-4F52-BD55-7A8F480F6A3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从未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17E655-F27A-4D4E-82DF-F0B141153A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37505-3FEA-476C-9702-DC46EC3C0B9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F03737-CE20-425C-AD12-FE5E66C1431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从前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020C3F-AE6F-4AEB-B052-3B2348E145E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8A7B097-4A1D-43B1-A206-ADF3B1BFF6C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886B99-3FCE-4CD4-A48A-6F120CF2849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527344-8552-45E8-9C62-32D5F703983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1F3167-CABC-4046-A6E8-DB092CE331F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2DD922D-13B3-44A0-B059-DACAC8BE2F6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A485D90-3E0A-4BA6-8F80-5099C50091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E0C2E39-73DD-406A-92C8-00664815195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D5C88EE-1BB5-4D8A-81B7-B5888143763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5E8DFBF1-0CBE-43EF-B2F2-2E5127D8166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21CE0C6-F099-436D-9CD7-DAA4E7FA007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125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19CF-2E8D-40F1-BD6B-62A13E3F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听写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D3ED4-A1E3-4056-91FC-B0E5F529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254"/>
            <a:ext cx="10515600" cy="52437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泰然处之</a:t>
            </a:r>
            <a:endParaRPr lang="en-US" altLang="zh-CN" dirty="0"/>
          </a:p>
          <a:p>
            <a:r>
              <a:rPr lang="zh-CN" altLang="en-US" dirty="0"/>
              <a:t>恐惧</a:t>
            </a:r>
            <a:endParaRPr lang="en-US" altLang="zh-CN" dirty="0"/>
          </a:p>
          <a:p>
            <a:r>
              <a:rPr lang="zh-CN" altLang="en-US" dirty="0"/>
              <a:t>奔腾</a:t>
            </a:r>
            <a:endParaRPr lang="en-US" altLang="zh-CN" dirty="0"/>
          </a:p>
          <a:p>
            <a:r>
              <a:rPr lang="zh-CN" altLang="en-US" dirty="0"/>
              <a:t>覆盖</a:t>
            </a:r>
            <a:endParaRPr lang="en-US" altLang="zh-CN" dirty="0"/>
          </a:p>
          <a:p>
            <a:r>
              <a:rPr lang="zh-CN" altLang="en-US" dirty="0"/>
              <a:t>吞噬</a:t>
            </a:r>
            <a:endParaRPr lang="en-US" altLang="zh-CN" dirty="0"/>
          </a:p>
          <a:p>
            <a:r>
              <a:rPr lang="zh-CN" altLang="en-US" dirty="0"/>
              <a:t>窒息</a:t>
            </a:r>
            <a:endParaRPr lang="en-US" altLang="zh-CN" dirty="0"/>
          </a:p>
          <a:p>
            <a:r>
              <a:rPr lang="zh-CN" altLang="en-US" dirty="0"/>
              <a:t>企盼</a:t>
            </a:r>
            <a:endParaRPr lang="en-US" altLang="zh-CN" dirty="0"/>
          </a:p>
          <a:p>
            <a:r>
              <a:rPr lang="zh-CN" altLang="en-US" dirty="0"/>
              <a:t>猝然</a:t>
            </a:r>
            <a:endParaRPr lang="en-US" altLang="zh-CN" dirty="0"/>
          </a:p>
          <a:p>
            <a:r>
              <a:rPr lang="zh-CN" altLang="en-US" dirty="0"/>
              <a:t>牵挂</a:t>
            </a:r>
            <a:endParaRPr lang="en-US" altLang="zh-CN" dirty="0"/>
          </a:p>
          <a:p>
            <a:r>
              <a:rPr lang="zh-CN" altLang="en-US" dirty="0"/>
              <a:t>黯淡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2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3179</Words>
  <Application>Microsoft Office PowerPoint</Application>
  <PresentationFormat>宽屏</PresentationFormat>
  <Paragraphs>506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等线</vt:lpstr>
      <vt:lpstr>等线 Light</vt:lpstr>
      <vt:lpstr>仿宋</vt:lpstr>
      <vt:lpstr>华文楷体</vt:lpstr>
      <vt:lpstr>Microsoft Yahei</vt:lpstr>
      <vt:lpstr>Arial</vt:lpstr>
      <vt:lpstr>Office 主题​​</vt:lpstr>
      <vt:lpstr>第二课 一盏灯(2)</vt:lpstr>
      <vt:lpstr>作业讲评</vt:lpstr>
      <vt:lpstr>复习+练习（随机点名）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听写</vt:lpstr>
      <vt:lpstr>语言点1、并非：并不是。强调真实情况。反驳语气。</vt:lpstr>
      <vt:lpstr>语言点2：偶然：偶尔，不一定发生却发生的。</vt:lpstr>
      <vt:lpstr>语言点3：懒得+V：不愿意做某件事</vt:lpstr>
      <vt:lpstr>语言点4：~~~，而~~则~~：前后相反或相对。书面语句式。</vt:lpstr>
      <vt:lpstr>语言点5：从未+动词/形容词+过：从没有</vt:lpstr>
      <vt:lpstr>课文串讲：第一二段</vt:lpstr>
      <vt:lpstr>课文串讲  第三四段：</vt:lpstr>
      <vt:lpstr>召集和招集的区别 </vt:lpstr>
      <vt:lpstr>PowerPoint 演示文稿</vt:lpstr>
      <vt:lpstr>PowerPoint 演示文稿</vt:lpstr>
      <vt:lpstr>课文后半部分生词：</vt:lpstr>
      <vt:lpstr>而后1和尔后2区别： </vt:lpstr>
      <vt:lpstr>往后和以后的区别：</vt:lpstr>
      <vt:lpstr>PowerPoint 演示文稿</vt:lpstr>
      <vt:lpstr>PowerPoint 演示文稿</vt:lpstr>
      <vt:lpstr>PowerPoint 演示文稿</vt:lpstr>
      <vt:lpstr>生词2</vt:lpstr>
      <vt:lpstr>生词3</vt:lpstr>
      <vt:lpstr>生词4：</vt:lpstr>
      <vt:lpstr>生词5：</vt:lpstr>
      <vt:lpstr>词语练习（随机点名）</vt:lpstr>
      <vt:lpstr>课文后半部分阅读理解：</vt:lpstr>
      <vt:lpstr>课文串讲：第五六段</vt:lpstr>
      <vt:lpstr>语言点6：依旧：照旧。跟原来一样。书面语。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第七段</vt:lpstr>
      <vt:lpstr>语言点7、每+V：同一动作或情况反复出现，有规律。书面语。+就/都/总。每当、每逢、每到。</vt:lpstr>
      <vt:lpstr>第八九段：</vt:lpstr>
      <vt:lpstr>补充：~然：~~的样子</vt:lpstr>
      <vt:lpstr>语言点8：因/因为A而B：</vt:lpstr>
      <vt:lpstr>PowerPoint 演示文稿</vt:lpstr>
      <vt:lpstr>PowerPoint 演示文稿</vt:lpstr>
      <vt:lpstr>PowerPoint 演示文稿</vt:lpstr>
      <vt:lpstr>PowerPoint 演示文稿</vt:lpstr>
      <vt:lpstr>词语总结：单音节动词：古汉语的色彩+口语特点                   找出文章中的十个单音节动词</vt:lpstr>
      <vt:lpstr>语言点练习，作业讲评</vt:lpstr>
      <vt:lpstr>语言点小结：</vt:lpstr>
      <vt:lpstr>作文2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第二课 一盏灯(2)</dc:title>
  <dc:creator>Du lingling</dc:creator>
  <cp:lastModifiedBy>Du lingling</cp:lastModifiedBy>
  <cp:revision>24</cp:revision>
  <dcterms:created xsi:type="dcterms:W3CDTF">2020-03-05T04:10:23Z</dcterms:created>
  <dcterms:modified xsi:type="dcterms:W3CDTF">2020-10-05T15:49:34Z</dcterms:modified>
</cp:coreProperties>
</file>