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8"/>
  </p:notesMasterIdLst>
  <p:sldIdLst>
    <p:sldId id="256" r:id="rId2"/>
    <p:sldId id="257" r:id="rId3"/>
    <p:sldId id="284" r:id="rId4"/>
    <p:sldId id="283" r:id="rId5"/>
    <p:sldId id="259" r:id="rId6"/>
    <p:sldId id="258" r:id="rId7"/>
    <p:sldId id="285" r:id="rId8"/>
    <p:sldId id="286" r:id="rId9"/>
    <p:sldId id="287" r:id="rId10"/>
    <p:sldId id="296" r:id="rId11"/>
    <p:sldId id="306" r:id="rId12"/>
    <p:sldId id="288" r:id="rId13"/>
    <p:sldId id="289" r:id="rId14"/>
    <p:sldId id="290" r:id="rId15"/>
    <p:sldId id="291" r:id="rId16"/>
    <p:sldId id="292" r:id="rId17"/>
    <p:sldId id="294" r:id="rId18"/>
    <p:sldId id="295" r:id="rId19"/>
    <p:sldId id="293" r:id="rId20"/>
    <p:sldId id="298" r:id="rId21"/>
    <p:sldId id="299" r:id="rId22"/>
    <p:sldId id="308" r:id="rId23"/>
    <p:sldId id="302" r:id="rId24"/>
    <p:sldId id="300" r:id="rId25"/>
    <p:sldId id="301" r:id="rId26"/>
    <p:sldId id="303" r:id="rId27"/>
    <p:sldId id="304" r:id="rId28"/>
    <p:sldId id="305" r:id="rId29"/>
    <p:sldId id="307" r:id="rId30"/>
    <p:sldId id="309" r:id="rId31"/>
    <p:sldId id="269" r:id="rId32"/>
    <p:sldId id="311" r:id="rId33"/>
    <p:sldId id="310" r:id="rId34"/>
    <p:sldId id="312" r:id="rId35"/>
    <p:sldId id="313" r:id="rId36"/>
    <p:sldId id="314" r:id="rId37"/>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162" autoAdjust="0"/>
    <p:restoredTop sz="93883" autoAdjust="0"/>
  </p:normalViewPr>
  <p:slideViewPr>
    <p:cSldViewPr snapToGrid="0">
      <p:cViewPr varScale="1">
        <p:scale>
          <a:sx n="114" d="100"/>
          <a:sy n="114" d="100"/>
        </p:scale>
        <p:origin x="48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5D1696-32F6-4322-B0BF-68A7F30FCEA7}" type="doc">
      <dgm:prSet loTypeId="urn:microsoft.com/office/officeart/2005/8/layout/target1" loCatId="relationship" qsTypeId="urn:microsoft.com/office/officeart/2005/8/quickstyle/simple1" qsCatId="simple" csTypeId="urn:microsoft.com/office/officeart/2005/8/colors/accent1_5" csCatId="accent1" phldr="1"/>
      <dgm:spPr/>
    </dgm:pt>
    <dgm:pt modelId="{4DF3FA27-245E-4408-9F50-1C1E41ACAA21}">
      <dgm:prSet phldrT="[Text]"/>
      <dgm:spPr/>
      <dgm:t>
        <a:bodyPr/>
        <a:lstStyle/>
        <a:p>
          <a:r>
            <a:rPr lang="en-US" dirty="0">
              <a:solidFill>
                <a:srgbClr val="FFC000"/>
              </a:solidFill>
            </a:rPr>
            <a:t>Unit</a:t>
          </a:r>
          <a:r>
            <a:rPr lang="en-US" dirty="0"/>
            <a:t> Testing (do the parts perform correctly alone?)</a:t>
          </a:r>
        </a:p>
      </dgm:t>
    </dgm:pt>
    <dgm:pt modelId="{02D59345-EDF7-430A-B1D9-1F0290FD0C6A}" type="parTrans" cxnId="{670D8FD5-8687-4BE7-86FB-721CCA27742E}">
      <dgm:prSet/>
      <dgm:spPr/>
      <dgm:t>
        <a:bodyPr/>
        <a:lstStyle/>
        <a:p>
          <a:endParaRPr lang="en-US"/>
        </a:p>
      </dgm:t>
    </dgm:pt>
    <dgm:pt modelId="{08BBBAB8-4CB3-4943-AC12-B061DADF5674}" type="sibTrans" cxnId="{670D8FD5-8687-4BE7-86FB-721CCA27742E}">
      <dgm:prSet/>
      <dgm:spPr/>
      <dgm:t>
        <a:bodyPr/>
        <a:lstStyle/>
        <a:p>
          <a:endParaRPr lang="en-US"/>
        </a:p>
      </dgm:t>
    </dgm:pt>
    <dgm:pt modelId="{B0B05792-3DBD-4363-9D2B-49AB414CD647}">
      <dgm:prSet phldrT="[Text]"/>
      <dgm:spPr/>
      <dgm:t>
        <a:bodyPr/>
        <a:lstStyle/>
        <a:p>
          <a:r>
            <a:rPr lang="en-US" dirty="0">
              <a:solidFill>
                <a:srgbClr val="FFC000"/>
              </a:solidFill>
            </a:rPr>
            <a:t>Integration</a:t>
          </a:r>
          <a:r>
            <a:rPr lang="en-US" dirty="0"/>
            <a:t> Testing (do the parts perform correctly together?)</a:t>
          </a:r>
        </a:p>
      </dgm:t>
    </dgm:pt>
    <dgm:pt modelId="{919787AE-C8F4-4171-B412-60DA51F2892E}" type="parTrans" cxnId="{4293C677-4FD1-4C39-8893-AE84B3B0F694}">
      <dgm:prSet/>
      <dgm:spPr/>
      <dgm:t>
        <a:bodyPr/>
        <a:lstStyle/>
        <a:p>
          <a:endParaRPr lang="en-US"/>
        </a:p>
      </dgm:t>
    </dgm:pt>
    <dgm:pt modelId="{4D2548FF-FD2E-4406-A181-74694A015976}" type="sibTrans" cxnId="{4293C677-4FD1-4C39-8893-AE84B3B0F694}">
      <dgm:prSet/>
      <dgm:spPr/>
      <dgm:t>
        <a:bodyPr/>
        <a:lstStyle/>
        <a:p>
          <a:endParaRPr lang="en-US"/>
        </a:p>
      </dgm:t>
    </dgm:pt>
    <dgm:pt modelId="{DCFC6E51-72DB-4046-B0D2-27B93F6498AB}">
      <dgm:prSet phldrT="[Text]"/>
      <dgm:spPr/>
      <dgm:t>
        <a:bodyPr/>
        <a:lstStyle/>
        <a:p>
          <a:r>
            <a:rPr lang="en-US" dirty="0">
              <a:solidFill>
                <a:srgbClr val="FFC000"/>
              </a:solidFill>
            </a:rPr>
            <a:t>User Acceptance </a:t>
          </a:r>
          <a:r>
            <a:rPr lang="en-US" dirty="0"/>
            <a:t>Testing (does the system meet the end user’s expectations?)</a:t>
          </a:r>
        </a:p>
      </dgm:t>
    </dgm:pt>
    <dgm:pt modelId="{999691EA-41F6-42BA-B35C-7357A42F78E4}" type="parTrans" cxnId="{02134912-C5BF-4259-A64D-480C8EB10991}">
      <dgm:prSet/>
      <dgm:spPr/>
      <dgm:t>
        <a:bodyPr/>
        <a:lstStyle/>
        <a:p>
          <a:endParaRPr lang="en-US"/>
        </a:p>
      </dgm:t>
    </dgm:pt>
    <dgm:pt modelId="{597C3491-C1A7-42F8-A6F0-88B41697FE8B}" type="sibTrans" cxnId="{02134912-C5BF-4259-A64D-480C8EB10991}">
      <dgm:prSet/>
      <dgm:spPr/>
      <dgm:t>
        <a:bodyPr/>
        <a:lstStyle/>
        <a:p>
          <a:endParaRPr lang="en-US"/>
        </a:p>
      </dgm:t>
    </dgm:pt>
    <dgm:pt modelId="{293FF3FD-0D9E-4CC4-A70C-2B4E422F9E49}" type="pres">
      <dgm:prSet presAssocID="{F05D1696-32F6-4322-B0BF-68A7F30FCEA7}" presName="composite" presStyleCnt="0">
        <dgm:presLayoutVars>
          <dgm:chMax val="5"/>
          <dgm:dir/>
          <dgm:resizeHandles val="exact"/>
        </dgm:presLayoutVars>
      </dgm:prSet>
      <dgm:spPr/>
    </dgm:pt>
    <dgm:pt modelId="{EB06206B-7168-49B2-9831-F80120B150E3}" type="pres">
      <dgm:prSet presAssocID="{4DF3FA27-245E-4408-9F50-1C1E41ACAA21}" presName="circle1" presStyleLbl="lnNode1" presStyleIdx="0" presStyleCnt="3"/>
      <dgm:spPr/>
    </dgm:pt>
    <dgm:pt modelId="{F65739BD-0977-4E29-B2EA-9D59A4DDBAA3}" type="pres">
      <dgm:prSet presAssocID="{4DF3FA27-245E-4408-9F50-1C1E41ACAA21}" presName="text1" presStyleLbl="revTx" presStyleIdx="0" presStyleCnt="3">
        <dgm:presLayoutVars>
          <dgm:bulletEnabled val="1"/>
        </dgm:presLayoutVars>
      </dgm:prSet>
      <dgm:spPr/>
    </dgm:pt>
    <dgm:pt modelId="{C94D660F-2FB2-4625-94C5-40C4C200FB6E}" type="pres">
      <dgm:prSet presAssocID="{4DF3FA27-245E-4408-9F50-1C1E41ACAA21}" presName="line1" presStyleLbl="callout" presStyleIdx="0" presStyleCnt="6"/>
      <dgm:spPr/>
    </dgm:pt>
    <dgm:pt modelId="{C30C7F9C-5632-471D-BFD3-FD719804FFD7}" type="pres">
      <dgm:prSet presAssocID="{4DF3FA27-245E-4408-9F50-1C1E41ACAA21}" presName="d1" presStyleLbl="callout" presStyleIdx="1" presStyleCnt="6"/>
      <dgm:spPr/>
    </dgm:pt>
    <dgm:pt modelId="{8923DF88-BDFF-4048-89F2-8786C7216360}" type="pres">
      <dgm:prSet presAssocID="{B0B05792-3DBD-4363-9D2B-49AB414CD647}" presName="circle2" presStyleLbl="lnNode1" presStyleIdx="1" presStyleCnt="3"/>
      <dgm:spPr/>
    </dgm:pt>
    <dgm:pt modelId="{2C164E66-5C05-4942-B43F-746CBFD51309}" type="pres">
      <dgm:prSet presAssocID="{B0B05792-3DBD-4363-9D2B-49AB414CD647}" presName="text2" presStyleLbl="revTx" presStyleIdx="1" presStyleCnt="3">
        <dgm:presLayoutVars>
          <dgm:bulletEnabled val="1"/>
        </dgm:presLayoutVars>
      </dgm:prSet>
      <dgm:spPr/>
    </dgm:pt>
    <dgm:pt modelId="{A8BF8F36-9A37-4B4B-ADFE-0CA541C6A175}" type="pres">
      <dgm:prSet presAssocID="{B0B05792-3DBD-4363-9D2B-49AB414CD647}" presName="line2" presStyleLbl="callout" presStyleIdx="2" presStyleCnt="6"/>
      <dgm:spPr/>
    </dgm:pt>
    <dgm:pt modelId="{61A58FA1-76F6-42D5-9FC7-21136DD82163}" type="pres">
      <dgm:prSet presAssocID="{B0B05792-3DBD-4363-9D2B-49AB414CD647}" presName="d2" presStyleLbl="callout" presStyleIdx="3" presStyleCnt="6"/>
      <dgm:spPr/>
    </dgm:pt>
    <dgm:pt modelId="{F4E94A32-CB14-42F2-AF88-B9F2A33F3F0A}" type="pres">
      <dgm:prSet presAssocID="{DCFC6E51-72DB-4046-B0D2-27B93F6498AB}" presName="circle3" presStyleLbl="lnNode1" presStyleIdx="2" presStyleCnt="3"/>
      <dgm:spPr/>
    </dgm:pt>
    <dgm:pt modelId="{F430CF9B-F468-4498-9A6C-CFA75EEE7455}" type="pres">
      <dgm:prSet presAssocID="{DCFC6E51-72DB-4046-B0D2-27B93F6498AB}" presName="text3" presStyleLbl="revTx" presStyleIdx="2" presStyleCnt="3">
        <dgm:presLayoutVars>
          <dgm:bulletEnabled val="1"/>
        </dgm:presLayoutVars>
      </dgm:prSet>
      <dgm:spPr/>
    </dgm:pt>
    <dgm:pt modelId="{9CA4718E-D899-467B-9F0F-4D37E0284797}" type="pres">
      <dgm:prSet presAssocID="{DCFC6E51-72DB-4046-B0D2-27B93F6498AB}" presName="line3" presStyleLbl="callout" presStyleIdx="4" presStyleCnt="6"/>
      <dgm:spPr/>
    </dgm:pt>
    <dgm:pt modelId="{6191999B-DE46-4A4B-959C-A2DA9F606191}" type="pres">
      <dgm:prSet presAssocID="{DCFC6E51-72DB-4046-B0D2-27B93F6498AB}" presName="d3" presStyleLbl="callout" presStyleIdx="5" presStyleCnt="6"/>
      <dgm:spPr/>
    </dgm:pt>
  </dgm:ptLst>
  <dgm:cxnLst>
    <dgm:cxn modelId="{02134912-C5BF-4259-A64D-480C8EB10991}" srcId="{F05D1696-32F6-4322-B0BF-68A7F30FCEA7}" destId="{DCFC6E51-72DB-4046-B0D2-27B93F6498AB}" srcOrd="2" destOrd="0" parTransId="{999691EA-41F6-42BA-B35C-7357A42F78E4}" sibTransId="{597C3491-C1A7-42F8-A6F0-88B41697FE8B}"/>
    <dgm:cxn modelId="{92037F34-5687-46FE-B64B-D4671DAE065B}" type="presOf" srcId="{F05D1696-32F6-4322-B0BF-68A7F30FCEA7}" destId="{293FF3FD-0D9E-4CC4-A70C-2B4E422F9E49}" srcOrd="0" destOrd="0" presId="urn:microsoft.com/office/officeart/2005/8/layout/target1"/>
    <dgm:cxn modelId="{1A445637-EE46-4405-867E-1F36DF082886}" type="presOf" srcId="{4DF3FA27-245E-4408-9F50-1C1E41ACAA21}" destId="{F65739BD-0977-4E29-B2EA-9D59A4DDBAA3}" srcOrd="0" destOrd="0" presId="urn:microsoft.com/office/officeart/2005/8/layout/target1"/>
    <dgm:cxn modelId="{33725344-C4E4-4CAC-A60A-A090A78D876C}" type="presOf" srcId="{B0B05792-3DBD-4363-9D2B-49AB414CD647}" destId="{2C164E66-5C05-4942-B43F-746CBFD51309}" srcOrd="0" destOrd="0" presId="urn:microsoft.com/office/officeart/2005/8/layout/target1"/>
    <dgm:cxn modelId="{4293C677-4FD1-4C39-8893-AE84B3B0F694}" srcId="{F05D1696-32F6-4322-B0BF-68A7F30FCEA7}" destId="{B0B05792-3DBD-4363-9D2B-49AB414CD647}" srcOrd="1" destOrd="0" parTransId="{919787AE-C8F4-4171-B412-60DA51F2892E}" sibTransId="{4D2548FF-FD2E-4406-A181-74694A015976}"/>
    <dgm:cxn modelId="{F673717D-5C05-4056-BFDF-0624F040539B}" type="presOf" srcId="{DCFC6E51-72DB-4046-B0D2-27B93F6498AB}" destId="{F430CF9B-F468-4498-9A6C-CFA75EEE7455}" srcOrd="0" destOrd="0" presId="urn:microsoft.com/office/officeart/2005/8/layout/target1"/>
    <dgm:cxn modelId="{670D8FD5-8687-4BE7-86FB-721CCA27742E}" srcId="{F05D1696-32F6-4322-B0BF-68A7F30FCEA7}" destId="{4DF3FA27-245E-4408-9F50-1C1E41ACAA21}" srcOrd="0" destOrd="0" parTransId="{02D59345-EDF7-430A-B1D9-1F0290FD0C6A}" sibTransId="{08BBBAB8-4CB3-4943-AC12-B061DADF5674}"/>
    <dgm:cxn modelId="{5F96E5E9-A65D-4A44-A4EC-73C407D5BD47}" type="presParOf" srcId="{293FF3FD-0D9E-4CC4-A70C-2B4E422F9E49}" destId="{EB06206B-7168-49B2-9831-F80120B150E3}" srcOrd="0" destOrd="0" presId="urn:microsoft.com/office/officeart/2005/8/layout/target1"/>
    <dgm:cxn modelId="{9D43757F-F4B9-45E1-B4C7-2AB3AE7553AD}" type="presParOf" srcId="{293FF3FD-0D9E-4CC4-A70C-2B4E422F9E49}" destId="{F65739BD-0977-4E29-B2EA-9D59A4DDBAA3}" srcOrd="1" destOrd="0" presId="urn:microsoft.com/office/officeart/2005/8/layout/target1"/>
    <dgm:cxn modelId="{052F45F4-680D-4DB1-8C84-C3C5CB03F6EA}" type="presParOf" srcId="{293FF3FD-0D9E-4CC4-A70C-2B4E422F9E49}" destId="{C94D660F-2FB2-4625-94C5-40C4C200FB6E}" srcOrd="2" destOrd="0" presId="urn:microsoft.com/office/officeart/2005/8/layout/target1"/>
    <dgm:cxn modelId="{731AA1F9-2A6A-48BE-ABCA-09FBF159E07E}" type="presParOf" srcId="{293FF3FD-0D9E-4CC4-A70C-2B4E422F9E49}" destId="{C30C7F9C-5632-471D-BFD3-FD719804FFD7}" srcOrd="3" destOrd="0" presId="urn:microsoft.com/office/officeart/2005/8/layout/target1"/>
    <dgm:cxn modelId="{127A1A21-AD46-4760-88C7-6AB4DAC02C88}" type="presParOf" srcId="{293FF3FD-0D9E-4CC4-A70C-2B4E422F9E49}" destId="{8923DF88-BDFF-4048-89F2-8786C7216360}" srcOrd="4" destOrd="0" presId="urn:microsoft.com/office/officeart/2005/8/layout/target1"/>
    <dgm:cxn modelId="{BB0D3A23-EEBF-498D-8AB7-766AFE0129E2}" type="presParOf" srcId="{293FF3FD-0D9E-4CC4-A70C-2B4E422F9E49}" destId="{2C164E66-5C05-4942-B43F-746CBFD51309}" srcOrd="5" destOrd="0" presId="urn:microsoft.com/office/officeart/2005/8/layout/target1"/>
    <dgm:cxn modelId="{CA3EB5B0-885C-4808-8B67-1DD7B0D90C2E}" type="presParOf" srcId="{293FF3FD-0D9E-4CC4-A70C-2B4E422F9E49}" destId="{A8BF8F36-9A37-4B4B-ADFE-0CA541C6A175}" srcOrd="6" destOrd="0" presId="urn:microsoft.com/office/officeart/2005/8/layout/target1"/>
    <dgm:cxn modelId="{26470713-EAF5-4FF0-9BF4-32210C88C0F1}" type="presParOf" srcId="{293FF3FD-0D9E-4CC4-A70C-2B4E422F9E49}" destId="{61A58FA1-76F6-42D5-9FC7-21136DD82163}" srcOrd="7" destOrd="0" presId="urn:microsoft.com/office/officeart/2005/8/layout/target1"/>
    <dgm:cxn modelId="{AE5FAA67-0AD1-4614-AA8E-5BDEBB514F7F}" type="presParOf" srcId="{293FF3FD-0D9E-4CC4-A70C-2B4E422F9E49}" destId="{F4E94A32-CB14-42F2-AF88-B9F2A33F3F0A}" srcOrd="8" destOrd="0" presId="urn:microsoft.com/office/officeart/2005/8/layout/target1"/>
    <dgm:cxn modelId="{AE6228B8-E7E0-4947-8E71-1A2CF2B124E4}" type="presParOf" srcId="{293FF3FD-0D9E-4CC4-A70C-2B4E422F9E49}" destId="{F430CF9B-F468-4498-9A6C-CFA75EEE7455}" srcOrd="9" destOrd="0" presId="urn:microsoft.com/office/officeart/2005/8/layout/target1"/>
    <dgm:cxn modelId="{15FEF33D-6B9A-476E-A1F0-C46CAB380DA1}" type="presParOf" srcId="{293FF3FD-0D9E-4CC4-A70C-2B4E422F9E49}" destId="{9CA4718E-D899-467B-9F0F-4D37E0284797}" srcOrd="10" destOrd="0" presId="urn:microsoft.com/office/officeart/2005/8/layout/target1"/>
    <dgm:cxn modelId="{B93796EE-16B7-407F-92C0-0A1B53492591}" type="presParOf" srcId="{293FF3FD-0D9E-4CC4-A70C-2B4E422F9E49}" destId="{6191999B-DE46-4A4B-959C-A2DA9F606191}" srcOrd="11"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E94A32-CB14-42F2-AF88-B9F2A33F3F0A}">
      <dsp:nvSpPr>
        <dsp:cNvPr id="0" name=""/>
        <dsp:cNvSpPr/>
      </dsp:nvSpPr>
      <dsp:spPr>
        <a:xfrm>
          <a:off x="1625004" y="1061640"/>
          <a:ext cx="3184921" cy="3184921"/>
        </a:xfrm>
        <a:prstGeom prst="ellipse">
          <a:avLst/>
        </a:prstGeom>
        <a:solidFill>
          <a:schemeClr val="accent1">
            <a:shade val="90000"/>
            <a:hueOff val="415426"/>
            <a:satOff val="-8871"/>
            <a:lumOff val="33109"/>
            <a:alpha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23DF88-BDFF-4048-89F2-8786C7216360}">
      <dsp:nvSpPr>
        <dsp:cNvPr id="0" name=""/>
        <dsp:cNvSpPr/>
      </dsp:nvSpPr>
      <dsp:spPr>
        <a:xfrm>
          <a:off x="2261989" y="1698624"/>
          <a:ext cx="1910952" cy="1910952"/>
        </a:xfrm>
        <a:prstGeom prst="ellipse">
          <a:avLst/>
        </a:prstGeom>
        <a:solidFill>
          <a:schemeClr val="accent1">
            <a:shade val="90000"/>
            <a:hueOff val="207713"/>
            <a:satOff val="-4436"/>
            <a:lumOff val="16555"/>
            <a:alpha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06206B-7168-49B2-9831-F80120B150E3}">
      <dsp:nvSpPr>
        <dsp:cNvPr id="0" name=""/>
        <dsp:cNvSpPr/>
      </dsp:nvSpPr>
      <dsp:spPr>
        <a:xfrm>
          <a:off x="2898973" y="2335609"/>
          <a:ext cx="636984" cy="636984"/>
        </a:xfrm>
        <a:prstGeom prst="ellipse">
          <a:avLst/>
        </a:prstGeom>
        <a:solidFill>
          <a:schemeClr val="accent1">
            <a:shade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5739BD-0977-4E29-B2EA-9D59A4DDBAA3}">
      <dsp:nvSpPr>
        <dsp:cNvPr id="0" name=""/>
        <dsp:cNvSpPr/>
      </dsp:nvSpPr>
      <dsp:spPr>
        <a:xfrm>
          <a:off x="5340746" y="0"/>
          <a:ext cx="1592460" cy="928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a:lnSpc>
              <a:spcPct val="90000"/>
            </a:lnSpc>
            <a:spcBef>
              <a:spcPct val="0"/>
            </a:spcBef>
            <a:spcAft>
              <a:spcPct val="35000"/>
            </a:spcAft>
            <a:buNone/>
          </a:pPr>
          <a:r>
            <a:rPr lang="en-US" sz="1300" kern="1200" dirty="0">
              <a:solidFill>
                <a:srgbClr val="FFC000"/>
              </a:solidFill>
            </a:rPr>
            <a:t>Unit</a:t>
          </a:r>
          <a:r>
            <a:rPr lang="en-US" sz="1300" kern="1200" dirty="0"/>
            <a:t> Testing (do the parts perform correctly alone?)</a:t>
          </a:r>
        </a:p>
      </dsp:txBody>
      <dsp:txXfrm>
        <a:off x="5340746" y="0"/>
        <a:ext cx="1592460" cy="928935"/>
      </dsp:txXfrm>
    </dsp:sp>
    <dsp:sp modelId="{C94D660F-2FB2-4625-94C5-40C4C200FB6E}">
      <dsp:nvSpPr>
        <dsp:cNvPr id="0" name=""/>
        <dsp:cNvSpPr/>
      </dsp:nvSpPr>
      <dsp:spPr>
        <a:xfrm>
          <a:off x="4942631" y="464467"/>
          <a:ext cx="39811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0C7F9C-5632-471D-BFD3-FD719804FFD7}">
      <dsp:nvSpPr>
        <dsp:cNvPr id="0" name=""/>
        <dsp:cNvSpPr/>
      </dsp:nvSpPr>
      <dsp:spPr>
        <a:xfrm rot="5400000">
          <a:off x="2984700" y="697763"/>
          <a:ext cx="2189102" cy="1723573"/>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164E66-5C05-4942-B43F-746CBFD51309}">
      <dsp:nvSpPr>
        <dsp:cNvPr id="0" name=""/>
        <dsp:cNvSpPr/>
      </dsp:nvSpPr>
      <dsp:spPr>
        <a:xfrm>
          <a:off x="5340746" y="928935"/>
          <a:ext cx="1592460" cy="928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a:lnSpc>
              <a:spcPct val="90000"/>
            </a:lnSpc>
            <a:spcBef>
              <a:spcPct val="0"/>
            </a:spcBef>
            <a:spcAft>
              <a:spcPct val="35000"/>
            </a:spcAft>
            <a:buNone/>
          </a:pPr>
          <a:r>
            <a:rPr lang="en-US" sz="1300" kern="1200" dirty="0">
              <a:solidFill>
                <a:srgbClr val="FFC000"/>
              </a:solidFill>
            </a:rPr>
            <a:t>Integration</a:t>
          </a:r>
          <a:r>
            <a:rPr lang="en-US" sz="1300" kern="1200" dirty="0"/>
            <a:t> Testing (do the parts perform correctly together?)</a:t>
          </a:r>
        </a:p>
      </dsp:txBody>
      <dsp:txXfrm>
        <a:off x="5340746" y="928935"/>
        <a:ext cx="1592460" cy="928935"/>
      </dsp:txXfrm>
    </dsp:sp>
    <dsp:sp modelId="{A8BF8F36-9A37-4B4B-ADFE-0CA541C6A175}">
      <dsp:nvSpPr>
        <dsp:cNvPr id="0" name=""/>
        <dsp:cNvSpPr/>
      </dsp:nvSpPr>
      <dsp:spPr>
        <a:xfrm>
          <a:off x="4942631" y="1393403"/>
          <a:ext cx="39811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A58FA1-76F6-42D5-9FC7-21136DD82163}">
      <dsp:nvSpPr>
        <dsp:cNvPr id="0" name=""/>
        <dsp:cNvSpPr/>
      </dsp:nvSpPr>
      <dsp:spPr>
        <a:xfrm rot="5400000">
          <a:off x="3454582" y="1612207"/>
          <a:ext cx="1705843" cy="1267067"/>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30CF9B-F468-4498-9A6C-CFA75EEE7455}">
      <dsp:nvSpPr>
        <dsp:cNvPr id="0" name=""/>
        <dsp:cNvSpPr/>
      </dsp:nvSpPr>
      <dsp:spPr>
        <a:xfrm>
          <a:off x="5340746" y="1857870"/>
          <a:ext cx="1592460" cy="928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a:lnSpc>
              <a:spcPct val="90000"/>
            </a:lnSpc>
            <a:spcBef>
              <a:spcPct val="0"/>
            </a:spcBef>
            <a:spcAft>
              <a:spcPct val="35000"/>
            </a:spcAft>
            <a:buNone/>
          </a:pPr>
          <a:r>
            <a:rPr lang="en-US" sz="1300" kern="1200" dirty="0">
              <a:solidFill>
                <a:srgbClr val="FFC000"/>
              </a:solidFill>
            </a:rPr>
            <a:t>User Acceptance </a:t>
          </a:r>
          <a:r>
            <a:rPr lang="en-US" sz="1300" kern="1200" dirty="0"/>
            <a:t>Testing (does the system meet the end user’s expectations?)</a:t>
          </a:r>
        </a:p>
      </dsp:txBody>
      <dsp:txXfrm>
        <a:off x="5340746" y="1857870"/>
        <a:ext cx="1592460" cy="928935"/>
      </dsp:txXfrm>
    </dsp:sp>
    <dsp:sp modelId="{9CA4718E-D899-467B-9F0F-4D37E0284797}">
      <dsp:nvSpPr>
        <dsp:cNvPr id="0" name=""/>
        <dsp:cNvSpPr/>
      </dsp:nvSpPr>
      <dsp:spPr>
        <a:xfrm>
          <a:off x="4942631" y="2322338"/>
          <a:ext cx="39811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91999B-DE46-4A4B-959C-A2DA9F606191}">
      <dsp:nvSpPr>
        <dsp:cNvPr id="0" name=""/>
        <dsp:cNvSpPr/>
      </dsp:nvSpPr>
      <dsp:spPr>
        <a:xfrm rot="5400000">
          <a:off x="3925048" y="2525908"/>
          <a:ext cx="1218763" cy="81056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EB1DDA77-9CB5-477A-BB8E-0D841C4DA7A4}" type="datetimeFigureOut">
              <a:rPr lang="en-US" smtClean="0"/>
              <a:t>10/27/2019</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897719AE-D8D0-4815-BAD5-0CD06C4775DF}" type="slidenum">
              <a:rPr lang="en-US" smtClean="0"/>
              <a:t>‹#›</a:t>
            </a:fld>
            <a:endParaRPr lang="en-US"/>
          </a:p>
        </p:txBody>
      </p:sp>
    </p:spTree>
    <p:extLst>
      <p:ext uri="{BB962C8B-B14F-4D97-AF65-F5344CB8AC3E}">
        <p14:creationId xmlns:p14="http://schemas.microsoft.com/office/powerpoint/2010/main" val="156223003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סעיף 2 - </a:t>
            </a:r>
            <a:r>
              <a:rPr lang="he-IL" sz="1200" dirty="0">
                <a:latin typeface="David" panose="020E0502060401010101" pitchFamily="34" charset="-79"/>
                <a:cs typeface="David" panose="020E0502060401010101" pitchFamily="34" charset="-79"/>
              </a:rPr>
              <a:t>חלק מהטעויות יכולות להיות פחות חשובות אך חלק מהן יכולות להיות טעויות יקרות או מסוכנות. אנחנו צריכים לבדוק כל דבר שאנחנו מייצרים כי דברים תמיד יכולים להשתבש.</a:t>
            </a:r>
          </a:p>
          <a:p>
            <a:endParaRPr lang="en-US" dirty="0"/>
          </a:p>
        </p:txBody>
      </p:sp>
      <p:sp>
        <p:nvSpPr>
          <p:cNvPr id="4" name="Slide Number Placeholder 3"/>
          <p:cNvSpPr>
            <a:spLocks noGrp="1"/>
          </p:cNvSpPr>
          <p:nvPr>
            <p:ph type="sldNum" sz="quarter" idx="5"/>
          </p:nvPr>
        </p:nvSpPr>
        <p:spPr/>
        <p:txBody>
          <a:bodyPr/>
          <a:lstStyle/>
          <a:p>
            <a:fld id="{897719AE-D8D0-4815-BAD5-0CD06C4775DF}" type="slidenum">
              <a:rPr lang="en-US" smtClean="0"/>
              <a:t>2</a:t>
            </a:fld>
            <a:endParaRPr lang="en-US"/>
          </a:p>
        </p:txBody>
      </p:sp>
    </p:spTree>
    <p:extLst>
      <p:ext uri="{BB962C8B-B14F-4D97-AF65-F5344CB8AC3E}">
        <p14:creationId xmlns:p14="http://schemas.microsoft.com/office/powerpoint/2010/main" val="2902973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דוגמא לסעיף 1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latin typeface="David" panose="020E0502060401010101" pitchFamily="34" charset="-79"/>
                <a:cs typeface="David" panose="020E0502060401010101" pitchFamily="34" charset="-79"/>
              </a:rPr>
              <a:t>לדוגמה: מתכנתים יכולים לטעות במהלך הפיתוח בגלל סיבות רבות כמו חוסר ניסיון בתחום, יישום שגוי של האלגוריתם בשל מורכבות או טעות אנוש.</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דוגמא לסעיף 2 - </a:t>
            </a:r>
            <a:r>
              <a:rPr lang="he-IL" sz="1200" dirty="0">
                <a:latin typeface="David" panose="020E0502060401010101" pitchFamily="34" charset="-79"/>
                <a:cs typeface="David" panose="020E0502060401010101" pitchFamily="34" charset="-79"/>
              </a:rPr>
              <a:t>. עלינו לפתח אצל המשתמש שביעות רצון מהמוצר וחווית משתמש לא פחות ממצוינת שתגרום לו לחזור ולהשתמש במוצר ואף להמליץ עליו לחבריו. </a:t>
            </a:r>
          </a:p>
          <a:p>
            <a:endParaRPr lang="he-IL" dirty="0"/>
          </a:p>
          <a:p>
            <a:r>
              <a:rPr lang="he-IL" dirty="0"/>
              <a:t>הערה ל3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latin typeface="David" panose="020E0502060401010101" pitchFamily="34" charset="-79"/>
                <a:cs typeface="David" panose="020E0502060401010101" pitchFamily="34" charset="-79"/>
              </a:rPr>
              <a:t> מוצרים איכותיים יותר באופן טבעי דורשים פחות מאמצים על תחזוקה ולכן דורשים גם פחות הוצאות כלכליות.</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הערה לסעיף 4 - </a:t>
            </a:r>
            <a:r>
              <a:rPr lang="he-IL" sz="1200" dirty="0">
                <a:latin typeface="David" panose="020E0502060401010101" pitchFamily="34" charset="-79"/>
                <a:cs typeface="David" panose="020E0502060401010101" pitchFamily="34" charset="-79"/>
              </a:rPr>
              <a:t>בדיקה מקדימה בשלב מוקדם של מחזור חיי המוצר מבטיחה זיהוי של באגים ובעיות אחרות שעשויות לגרור הוצאות לא מתוכננות. תכנון נכון של תכנית הבדיקה יכולה למנוע בעיות בשלבי פיתוח מאוחרים יותר וזה יכול להביא להפחתת עלויות.</a:t>
            </a:r>
          </a:p>
          <a:p>
            <a:endParaRPr lang="en-US" dirty="0"/>
          </a:p>
        </p:txBody>
      </p:sp>
      <p:sp>
        <p:nvSpPr>
          <p:cNvPr id="4" name="Slide Number Placeholder 3"/>
          <p:cNvSpPr>
            <a:spLocks noGrp="1"/>
          </p:cNvSpPr>
          <p:nvPr>
            <p:ph type="sldNum" sz="quarter" idx="5"/>
          </p:nvPr>
        </p:nvSpPr>
        <p:spPr/>
        <p:txBody>
          <a:bodyPr/>
          <a:lstStyle/>
          <a:p>
            <a:fld id="{897719AE-D8D0-4815-BAD5-0CD06C4775DF}" type="slidenum">
              <a:rPr lang="en-US" smtClean="0"/>
              <a:t>3</a:t>
            </a:fld>
            <a:endParaRPr lang="en-US"/>
          </a:p>
        </p:txBody>
      </p:sp>
    </p:spTree>
    <p:extLst>
      <p:ext uri="{BB962C8B-B14F-4D97-AF65-F5344CB8AC3E}">
        <p14:creationId xmlns:p14="http://schemas.microsoft.com/office/powerpoint/2010/main" val="76211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1.בדיקות יחידה - </a:t>
            </a:r>
            <a:r>
              <a:rPr lang="en-US" dirty="0"/>
              <a:t>Unit Testing</a:t>
            </a:r>
          </a:p>
          <a:p>
            <a:r>
              <a:rPr lang="en-US" dirty="0"/>
              <a:t> </a:t>
            </a:r>
            <a:r>
              <a:rPr lang="he-IL" dirty="0"/>
              <a:t>אלו בדיקות ברמה הבסיסית ביותר. המטרה העיקרית של מתודולוגיה זו היא לבודד חלקים מהתוכנה ולבדוק כל אחד מהם בנפרד, האם הם נכונים. כדי לעבור את הבדיקה היא חייבת "להתנהג" בהתאם לדרישות תוך כדי מעבר על מערכת קפדנית של תקני קוד.</a:t>
            </a:r>
          </a:p>
          <a:p>
            <a:r>
              <a:rPr lang="he-IL" dirty="0"/>
              <a:t>2.בדיקות קבלת משתמש (</a:t>
            </a:r>
            <a:r>
              <a:rPr lang="en-US" dirty="0"/>
              <a:t>User Acceptance Testing)</a:t>
            </a:r>
          </a:p>
          <a:p>
            <a:r>
              <a:rPr lang="he-IL" dirty="0"/>
              <a:t>זוהי בדרך כלל הבדיקה האחרונה שמתבצעת. היא משמשת כדי להבטיח שהתוכנה שפותחה עונה על כל דרישות הלקוח.</a:t>
            </a:r>
          </a:p>
          <a:p>
            <a:r>
              <a:rPr lang="he-IL" dirty="0"/>
              <a:t>ישנם 2 סוגים של בדיקות קבלה –בדיקות קבלה פנימיות והסוג השני מבוצע על ידי הלקוח ומכונה בדיקות קבלה חיצוניות.</a:t>
            </a:r>
          </a:p>
          <a:p>
            <a:r>
              <a:rPr lang="he-IL" dirty="0"/>
              <a:t>3.בדיקות פונקציונליות (</a:t>
            </a:r>
            <a:r>
              <a:rPr lang="en-US" dirty="0"/>
              <a:t>Functional Testing)</a:t>
            </a:r>
          </a:p>
          <a:p>
            <a:r>
              <a:rPr lang="he-IL" dirty="0"/>
              <a:t>בבדיקה זו אנחנו בודקים את הפונקציונליות הכלולה בתוך תוכנה זו. בדיקה זו ידועה גם בתור בדיקה קופסה שחורה (</a:t>
            </a:r>
            <a:r>
              <a:rPr lang="en-US" dirty="0"/>
              <a:t>Black-Box Testing) ) </a:t>
            </a:r>
            <a:r>
              <a:rPr lang="he-IL" dirty="0"/>
              <a:t>והן מבוצעות ללא ידע קודם על העבודה הפנימית של המערכת. </a:t>
            </a:r>
          </a:p>
          <a:p>
            <a:r>
              <a:rPr lang="he-IL" dirty="0"/>
              <a:t>4.בדיקות קופסה לבנה </a:t>
            </a:r>
            <a:r>
              <a:rPr lang="en-US" dirty="0"/>
              <a:t>White-Box Testing))</a:t>
            </a:r>
          </a:p>
          <a:p>
            <a:r>
              <a:rPr lang="he-IL" dirty="0"/>
              <a:t>בדיקות אלו לוקחות בחשבון גם את התפקוד הפנימי ואת הלוגיקה של הקוד, לעומת בדיקות קופסה שחורה שמבוצעות ללא כל ידע כזה</a:t>
            </a:r>
          </a:p>
          <a:p>
            <a:r>
              <a:rPr lang="he-IL" dirty="0"/>
              <a:t>5.בדיקות ביצועים </a:t>
            </a:r>
            <a:r>
              <a:rPr lang="en-US" dirty="0"/>
              <a:t>Performance Testing))</a:t>
            </a:r>
          </a:p>
          <a:p>
            <a:r>
              <a:rPr lang="he-IL" dirty="0"/>
              <a:t>אלו הן בדיקות הבוחנות את מאפייני הביצועים של היישום – בין אם מדובר בגודל הקובץ, מספר גדול של משתמשים בו זמנית, או זמן ממוצע לכישלון הפקודה6.בדיקות תאימות </a:t>
            </a:r>
            <a:r>
              <a:rPr lang="en-US" dirty="0"/>
              <a:t>Compatibility Testing))</a:t>
            </a:r>
          </a:p>
          <a:p>
            <a:r>
              <a:rPr lang="he-IL" dirty="0"/>
              <a:t>בדיקות אלה מבוצעות כאשר רוצים לבדוק את התאימות של התוכנה עם ממשקים אחרים חיצוניים.</a:t>
            </a:r>
          </a:p>
          <a:p>
            <a:endParaRPr lang="en-US" dirty="0"/>
          </a:p>
        </p:txBody>
      </p:sp>
      <p:sp>
        <p:nvSpPr>
          <p:cNvPr id="4" name="Slide Number Placeholder 3"/>
          <p:cNvSpPr>
            <a:spLocks noGrp="1"/>
          </p:cNvSpPr>
          <p:nvPr>
            <p:ph type="sldNum" sz="quarter" idx="5"/>
          </p:nvPr>
        </p:nvSpPr>
        <p:spPr/>
        <p:txBody>
          <a:bodyPr/>
          <a:lstStyle/>
          <a:p>
            <a:fld id="{897719AE-D8D0-4815-BAD5-0CD06C4775DF}" type="slidenum">
              <a:rPr lang="en-US" smtClean="0"/>
              <a:t>4</a:t>
            </a:fld>
            <a:endParaRPr lang="en-US"/>
          </a:p>
        </p:txBody>
      </p:sp>
    </p:spTree>
    <p:extLst>
      <p:ext uri="{BB962C8B-B14F-4D97-AF65-F5344CB8AC3E}">
        <p14:creationId xmlns:p14="http://schemas.microsoft.com/office/powerpoint/2010/main" val="2082970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6C6477-CAE2-4389-9B2E-F16AF477603E}" type="slidenum">
              <a:rPr lang="en-US" smtClean="0"/>
              <a:t>31</a:t>
            </a:fld>
            <a:endParaRPr lang="en-US"/>
          </a:p>
        </p:txBody>
      </p:sp>
    </p:spTree>
    <p:extLst>
      <p:ext uri="{BB962C8B-B14F-4D97-AF65-F5344CB8AC3E}">
        <p14:creationId xmlns:p14="http://schemas.microsoft.com/office/powerpoint/2010/main" val="3590400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147FDB3-7CD4-472C-99A1-5ED660808313}"/>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a:p>
        </p:txBody>
      </p:sp>
      <p:sp>
        <p:nvSpPr>
          <p:cNvPr id="3" name="כותרת משנה 2">
            <a:extLst>
              <a:ext uri="{FF2B5EF4-FFF2-40B4-BE49-F238E27FC236}">
                <a16:creationId xmlns:a16="http://schemas.microsoft.com/office/drawing/2014/main" id="{BD530012-5CA9-4623-B550-875ACD95C6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sp>
        <p:nvSpPr>
          <p:cNvPr id="4" name="מציין מיקום של תאריך 3">
            <a:extLst>
              <a:ext uri="{FF2B5EF4-FFF2-40B4-BE49-F238E27FC236}">
                <a16:creationId xmlns:a16="http://schemas.microsoft.com/office/drawing/2014/main" id="{307856BE-6F68-4463-B549-BAB0CB01ACDA}"/>
              </a:ext>
            </a:extLst>
          </p:cNvPr>
          <p:cNvSpPr>
            <a:spLocks noGrp="1"/>
          </p:cNvSpPr>
          <p:nvPr>
            <p:ph type="dt" sz="half" idx="10"/>
          </p:nvPr>
        </p:nvSpPr>
        <p:spPr/>
        <p:txBody>
          <a:bodyPr/>
          <a:lstStyle/>
          <a:p>
            <a:fld id="{8AE98002-EDC6-409B-B1EF-806B2147B199}" type="datetime1">
              <a:rPr lang="en-US" smtClean="0"/>
              <a:t>10/27/2019</a:t>
            </a:fld>
            <a:endParaRPr lang="en-US"/>
          </a:p>
        </p:txBody>
      </p:sp>
      <p:sp>
        <p:nvSpPr>
          <p:cNvPr id="5" name="מציין מיקום של כותרת תחתונה 4">
            <a:extLst>
              <a:ext uri="{FF2B5EF4-FFF2-40B4-BE49-F238E27FC236}">
                <a16:creationId xmlns:a16="http://schemas.microsoft.com/office/drawing/2014/main" id="{81E5149F-1591-4CD2-B6EC-82016D92C853}"/>
              </a:ext>
            </a:extLst>
          </p:cNvPr>
          <p:cNvSpPr>
            <a:spLocks noGrp="1"/>
          </p:cNvSpPr>
          <p:nvPr>
            <p:ph type="ftr" sz="quarter" idx="11"/>
          </p:nvPr>
        </p:nvSpPr>
        <p:spPr/>
        <p:txBody>
          <a:bodyPr/>
          <a:lstStyle/>
          <a:p>
            <a:r>
              <a:rPr lang="he-IL"/>
              <a:t>יסודות הנדסת תוכנה, סמסטר א' תש"ף</a:t>
            </a:r>
            <a:endParaRPr lang="en-US"/>
          </a:p>
        </p:txBody>
      </p:sp>
      <p:sp>
        <p:nvSpPr>
          <p:cNvPr id="6" name="מציין מיקום של מספר שקופית 5">
            <a:extLst>
              <a:ext uri="{FF2B5EF4-FFF2-40B4-BE49-F238E27FC236}">
                <a16:creationId xmlns:a16="http://schemas.microsoft.com/office/drawing/2014/main" id="{6F5469C8-68E5-4F67-B818-CDA104182E4E}"/>
              </a:ext>
            </a:extLst>
          </p:cNvPr>
          <p:cNvSpPr>
            <a:spLocks noGrp="1"/>
          </p:cNvSpPr>
          <p:nvPr>
            <p:ph type="sldNum" sz="quarter" idx="12"/>
          </p:nvPr>
        </p:nvSpPr>
        <p:spPr/>
        <p:txBody>
          <a:bodyPr/>
          <a:lstStyle/>
          <a:p>
            <a:fld id="{5955F6CA-0ABC-428D-A961-B2D7DD3598F2}" type="slidenum">
              <a:rPr lang="en-US" smtClean="0"/>
              <a:t>‹#›</a:t>
            </a:fld>
            <a:endParaRPr lang="en-US"/>
          </a:p>
        </p:txBody>
      </p:sp>
    </p:spTree>
    <p:extLst>
      <p:ext uri="{BB962C8B-B14F-4D97-AF65-F5344CB8AC3E}">
        <p14:creationId xmlns:p14="http://schemas.microsoft.com/office/powerpoint/2010/main" val="2431853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7287F41-5549-40B6-A376-EB0DCA30D1B4}"/>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BC253B45-EB5C-4645-BFCD-78539356C8E5}"/>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F04F7956-E636-4D2E-B8D6-797BEA732D64}"/>
              </a:ext>
            </a:extLst>
          </p:cNvPr>
          <p:cNvSpPr>
            <a:spLocks noGrp="1"/>
          </p:cNvSpPr>
          <p:nvPr>
            <p:ph type="dt" sz="half" idx="10"/>
          </p:nvPr>
        </p:nvSpPr>
        <p:spPr/>
        <p:txBody>
          <a:bodyPr/>
          <a:lstStyle/>
          <a:p>
            <a:fld id="{3847BA0F-C281-444C-BD81-F1AB8140A48A}" type="datetime1">
              <a:rPr lang="en-US" smtClean="0"/>
              <a:t>10/27/2019</a:t>
            </a:fld>
            <a:endParaRPr lang="en-US"/>
          </a:p>
        </p:txBody>
      </p:sp>
      <p:sp>
        <p:nvSpPr>
          <p:cNvPr id="5" name="מציין מיקום של כותרת תחתונה 4">
            <a:extLst>
              <a:ext uri="{FF2B5EF4-FFF2-40B4-BE49-F238E27FC236}">
                <a16:creationId xmlns:a16="http://schemas.microsoft.com/office/drawing/2014/main" id="{FBD3713E-1107-40AE-98FB-9EE8FF3F4FF3}"/>
              </a:ext>
            </a:extLst>
          </p:cNvPr>
          <p:cNvSpPr>
            <a:spLocks noGrp="1"/>
          </p:cNvSpPr>
          <p:nvPr>
            <p:ph type="ftr" sz="quarter" idx="11"/>
          </p:nvPr>
        </p:nvSpPr>
        <p:spPr/>
        <p:txBody>
          <a:bodyPr/>
          <a:lstStyle/>
          <a:p>
            <a:r>
              <a:rPr lang="he-IL"/>
              <a:t>יסודות הנדסת תוכנה, סמסטר א' תש"ף</a:t>
            </a:r>
            <a:endParaRPr lang="en-US"/>
          </a:p>
        </p:txBody>
      </p:sp>
      <p:sp>
        <p:nvSpPr>
          <p:cNvPr id="6" name="מציין מיקום של מספר שקופית 5">
            <a:extLst>
              <a:ext uri="{FF2B5EF4-FFF2-40B4-BE49-F238E27FC236}">
                <a16:creationId xmlns:a16="http://schemas.microsoft.com/office/drawing/2014/main" id="{C63D4C8B-A112-4493-A972-428543330700}"/>
              </a:ext>
            </a:extLst>
          </p:cNvPr>
          <p:cNvSpPr>
            <a:spLocks noGrp="1"/>
          </p:cNvSpPr>
          <p:nvPr>
            <p:ph type="sldNum" sz="quarter" idx="12"/>
          </p:nvPr>
        </p:nvSpPr>
        <p:spPr/>
        <p:txBody>
          <a:bodyPr/>
          <a:lstStyle/>
          <a:p>
            <a:fld id="{5955F6CA-0ABC-428D-A961-B2D7DD3598F2}" type="slidenum">
              <a:rPr lang="en-US" smtClean="0"/>
              <a:t>‹#›</a:t>
            </a:fld>
            <a:endParaRPr lang="en-US"/>
          </a:p>
        </p:txBody>
      </p:sp>
    </p:spTree>
    <p:extLst>
      <p:ext uri="{BB962C8B-B14F-4D97-AF65-F5344CB8AC3E}">
        <p14:creationId xmlns:p14="http://schemas.microsoft.com/office/powerpoint/2010/main" val="3171059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FBADFBE8-C803-4C19-89CC-0D59AA1D5881}"/>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02D0C59A-72DD-441D-AD7B-4E126C62125F}"/>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A4DD24F3-A86B-47F3-B8F7-2390E2973F39}"/>
              </a:ext>
            </a:extLst>
          </p:cNvPr>
          <p:cNvSpPr>
            <a:spLocks noGrp="1"/>
          </p:cNvSpPr>
          <p:nvPr>
            <p:ph type="dt" sz="half" idx="10"/>
          </p:nvPr>
        </p:nvSpPr>
        <p:spPr/>
        <p:txBody>
          <a:bodyPr/>
          <a:lstStyle/>
          <a:p>
            <a:fld id="{89F34B3E-74E0-4EAB-B76C-754E675F9B3B}" type="datetime1">
              <a:rPr lang="en-US" smtClean="0"/>
              <a:t>10/27/2019</a:t>
            </a:fld>
            <a:endParaRPr lang="en-US"/>
          </a:p>
        </p:txBody>
      </p:sp>
      <p:sp>
        <p:nvSpPr>
          <p:cNvPr id="5" name="מציין מיקום של כותרת תחתונה 4">
            <a:extLst>
              <a:ext uri="{FF2B5EF4-FFF2-40B4-BE49-F238E27FC236}">
                <a16:creationId xmlns:a16="http://schemas.microsoft.com/office/drawing/2014/main" id="{7A669FD6-18AA-42A8-A0FD-FD64C9B9AEB9}"/>
              </a:ext>
            </a:extLst>
          </p:cNvPr>
          <p:cNvSpPr>
            <a:spLocks noGrp="1"/>
          </p:cNvSpPr>
          <p:nvPr>
            <p:ph type="ftr" sz="quarter" idx="11"/>
          </p:nvPr>
        </p:nvSpPr>
        <p:spPr/>
        <p:txBody>
          <a:bodyPr/>
          <a:lstStyle/>
          <a:p>
            <a:r>
              <a:rPr lang="he-IL"/>
              <a:t>יסודות הנדסת תוכנה, סמסטר א' תש"ף</a:t>
            </a:r>
            <a:endParaRPr lang="en-US"/>
          </a:p>
        </p:txBody>
      </p:sp>
      <p:sp>
        <p:nvSpPr>
          <p:cNvPr id="6" name="מציין מיקום של מספר שקופית 5">
            <a:extLst>
              <a:ext uri="{FF2B5EF4-FFF2-40B4-BE49-F238E27FC236}">
                <a16:creationId xmlns:a16="http://schemas.microsoft.com/office/drawing/2014/main" id="{D4FD196B-C2BE-4B3B-9234-1FCAAA22801A}"/>
              </a:ext>
            </a:extLst>
          </p:cNvPr>
          <p:cNvSpPr>
            <a:spLocks noGrp="1"/>
          </p:cNvSpPr>
          <p:nvPr>
            <p:ph type="sldNum" sz="quarter" idx="12"/>
          </p:nvPr>
        </p:nvSpPr>
        <p:spPr/>
        <p:txBody>
          <a:bodyPr/>
          <a:lstStyle/>
          <a:p>
            <a:fld id="{5955F6CA-0ABC-428D-A961-B2D7DD3598F2}" type="slidenum">
              <a:rPr lang="en-US" smtClean="0"/>
              <a:t>‹#›</a:t>
            </a:fld>
            <a:endParaRPr lang="en-US"/>
          </a:p>
        </p:txBody>
      </p:sp>
    </p:spTree>
    <p:extLst>
      <p:ext uri="{BB962C8B-B14F-4D97-AF65-F5344CB8AC3E}">
        <p14:creationId xmlns:p14="http://schemas.microsoft.com/office/powerpoint/2010/main" val="3161400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93B03B6-DAF4-4BB5-AE11-CECC6729BCFC}"/>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58F4BFCA-889B-4E79-BFD1-46FB73181D2C}"/>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44191872-F0E4-4B8A-9179-5D71D41897B1}"/>
              </a:ext>
            </a:extLst>
          </p:cNvPr>
          <p:cNvSpPr>
            <a:spLocks noGrp="1"/>
          </p:cNvSpPr>
          <p:nvPr>
            <p:ph type="dt" sz="half" idx="10"/>
          </p:nvPr>
        </p:nvSpPr>
        <p:spPr/>
        <p:txBody>
          <a:bodyPr/>
          <a:lstStyle/>
          <a:p>
            <a:fld id="{16229D28-E606-49FD-B58E-3B611DC22C14}" type="datetime1">
              <a:rPr lang="en-US" smtClean="0"/>
              <a:t>10/27/2019</a:t>
            </a:fld>
            <a:endParaRPr lang="en-US"/>
          </a:p>
        </p:txBody>
      </p:sp>
      <p:sp>
        <p:nvSpPr>
          <p:cNvPr id="5" name="מציין מיקום של כותרת תחתונה 4">
            <a:extLst>
              <a:ext uri="{FF2B5EF4-FFF2-40B4-BE49-F238E27FC236}">
                <a16:creationId xmlns:a16="http://schemas.microsoft.com/office/drawing/2014/main" id="{0217664C-4343-429B-9297-C681EFDC1757}"/>
              </a:ext>
            </a:extLst>
          </p:cNvPr>
          <p:cNvSpPr>
            <a:spLocks noGrp="1"/>
          </p:cNvSpPr>
          <p:nvPr>
            <p:ph type="ftr" sz="quarter" idx="11"/>
          </p:nvPr>
        </p:nvSpPr>
        <p:spPr/>
        <p:txBody>
          <a:bodyPr/>
          <a:lstStyle/>
          <a:p>
            <a:r>
              <a:rPr lang="he-IL"/>
              <a:t>יסודות הנדסת תוכנה, סמסטר א' תש"ף</a:t>
            </a:r>
            <a:endParaRPr lang="en-US"/>
          </a:p>
        </p:txBody>
      </p:sp>
      <p:sp>
        <p:nvSpPr>
          <p:cNvPr id="6" name="מציין מיקום של מספר שקופית 5">
            <a:extLst>
              <a:ext uri="{FF2B5EF4-FFF2-40B4-BE49-F238E27FC236}">
                <a16:creationId xmlns:a16="http://schemas.microsoft.com/office/drawing/2014/main" id="{79C10640-C1A0-48EE-80C4-63A210E6354C}"/>
              </a:ext>
            </a:extLst>
          </p:cNvPr>
          <p:cNvSpPr>
            <a:spLocks noGrp="1"/>
          </p:cNvSpPr>
          <p:nvPr>
            <p:ph type="sldNum" sz="quarter" idx="12"/>
          </p:nvPr>
        </p:nvSpPr>
        <p:spPr/>
        <p:txBody>
          <a:bodyPr/>
          <a:lstStyle/>
          <a:p>
            <a:fld id="{5955F6CA-0ABC-428D-A961-B2D7DD3598F2}" type="slidenum">
              <a:rPr lang="en-US" smtClean="0"/>
              <a:t>‹#›</a:t>
            </a:fld>
            <a:endParaRPr lang="en-US"/>
          </a:p>
        </p:txBody>
      </p:sp>
    </p:spTree>
    <p:extLst>
      <p:ext uri="{BB962C8B-B14F-4D97-AF65-F5344CB8AC3E}">
        <p14:creationId xmlns:p14="http://schemas.microsoft.com/office/powerpoint/2010/main" val="4267111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9890988-1281-4DEC-8A14-F131EF8DD500}"/>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A41BF29C-0818-4270-ADAA-1F2E76FBDE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8C3224BC-E5C5-410C-A087-BB35499D9378}"/>
              </a:ext>
            </a:extLst>
          </p:cNvPr>
          <p:cNvSpPr>
            <a:spLocks noGrp="1"/>
          </p:cNvSpPr>
          <p:nvPr>
            <p:ph type="dt" sz="half" idx="10"/>
          </p:nvPr>
        </p:nvSpPr>
        <p:spPr/>
        <p:txBody>
          <a:bodyPr/>
          <a:lstStyle/>
          <a:p>
            <a:fld id="{88BB4F3D-F977-4678-AC8A-711E9A636821}" type="datetime1">
              <a:rPr lang="en-US" smtClean="0"/>
              <a:t>10/27/2019</a:t>
            </a:fld>
            <a:endParaRPr lang="en-US"/>
          </a:p>
        </p:txBody>
      </p:sp>
      <p:sp>
        <p:nvSpPr>
          <p:cNvPr id="5" name="מציין מיקום של כותרת תחתונה 4">
            <a:extLst>
              <a:ext uri="{FF2B5EF4-FFF2-40B4-BE49-F238E27FC236}">
                <a16:creationId xmlns:a16="http://schemas.microsoft.com/office/drawing/2014/main" id="{DF03D1BA-A3A6-4251-AD69-D5DDB3180033}"/>
              </a:ext>
            </a:extLst>
          </p:cNvPr>
          <p:cNvSpPr>
            <a:spLocks noGrp="1"/>
          </p:cNvSpPr>
          <p:nvPr>
            <p:ph type="ftr" sz="quarter" idx="11"/>
          </p:nvPr>
        </p:nvSpPr>
        <p:spPr/>
        <p:txBody>
          <a:bodyPr/>
          <a:lstStyle/>
          <a:p>
            <a:r>
              <a:rPr lang="he-IL"/>
              <a:t>יסודות הנדסת תוכנה, סמסטר א' תש"ף</a:t>
            </a:r>
            <a:endParaRPr lang="en-US"/>
          </a:p>
        </p:txBody>
      </p:sp>
      <p:sp>
        <p:nvSpPr>
          <p:cNvPr id="6" name="מציין מיקום של מספר שקופית 5">
            <a:extLst>
              <a:ext uri="{FF2B5EF4-FFF2-40B4-BE49-F238E27FC236}">
                <a16:creationId xmlns:a16="http://schemas.microsoft.com/office/drawing/2014/main" id="{9A565990-85D6-4FEF-8F48-BCA80DA3FE64}"/>
              </a:ext>
            </a:extLst>
          </p:cNvPr>
          <p:cNvSpPr>
            <a:spLocks noGrp="1"/>
          </p:cNvSpPr>
          <p:nvPr>
            <p:ph type="sldNum" sz="quarter" idx="12"/>
          </p:nvPr>
        </p:nvSpPr>
        <p:spPr/>
        <p:txBody>
          <a:bodyPr/>
          <a:lstStyle/>
          <a:p>
            <a:fld id="{5955F6CA-0ABC-428D-A961-B2D7DD3598F2}" type="slidenum">
              <a:rPr lang="en-US" smtClean="0"/>
              <a:t>‹#›</a:t>
            </a:fld>
            <a:endParaRPr lang="en-US"/>
          </a:p>
        </p:txBody>
      </p:sp>
    </p:spTree>
    <p:extLst>
      <p:ext uri="{BB962C8B-B14F-4D97-AF65-F5344CB8AC3E}">
        <p14:creationId xmlns:p14="http://schemas.microsoft.com/office/powerpoint/2010/main" val="2480919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B57A29-8746-4BB1-996B-AE25DE6ADA18}"/>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DB8FF3D7-DF82-438A-9283-773F6C491DA7}"/>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תוכן 3">
            <a:extLst>
              <a:ext uri="{FF2B5EF4-FFF2-40B4-BE49-F238E27FC236}">
                <a16:creationId xmlns:a16="http://schemas.microsoft.com/office/drawing/2014/main" id="{49A93378-FB26-45ED-B49D-39322B590A5C}"/>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של תאריך 4">
            <a:extLst>
              <a:ext uri="{FF2B5EF4-FFF2-40B4-BE49-F238E27FC236}">
                <a16:creationId xmlns:a16="http://schemas.microsoft.com/office/drawing/2014/main" id="{EB1C567E-97E4-442C-A1EB-E1C7698CCEC9}"/>
              </a:ext>
            </a:extLst>
          </p:cNvPr>
          <p:cNvSpPr>
            <a:spLocks noGrp="1"/>
          </p:cNvSpPr>
          <p:nvPr>
            <p:ph type="dt" sz="half" idx="10"/>
          </p:nvPr>
        </p:nvSpPr>
        <p:spPr/>
        <p:txBody>
          <a:bodyPr/>
          <a:lstStyle/>
          <a:p>
            <a:fld id="{CFDBF2AD-992B-4B4D-89CF-F85EFCE6A149}" type="datetime1">
              <a:rPr lang="en-US" smtClean="0"/>
              <a:t>10/27/2019</a:t>
            </a:fld>
            <a:endParaRPr lang="en-US"/>
          </a:p>
        </p:txBody>
      </p:sp>
      <p:sp>
        <p:nvSpPr>
          <p:cNvPr id="6" name="מציין מיקום של כותרת תחתונה 5">
            <a:extLst>
              <a:ext uri="{FF2B5EF4-FFF2-40B4-BE49-F238E27FC236}">
                <a16:creationId xmlns:a16="http://schemas.microsoft.com/office/drawing/2014/main" id="{852CBB38-FA1B-4002-88BD-2C8494E9E491}"/>
              </a:ext>
            </a:extLst>
          </p:cNvPr>
          <p:cNvSpPr>
            <a:spLocks noGrp="1"/>
          </p:cNvSpPr>
          <p:nvPr>
            <p:ph type="ftr" sz="quarter" idx="11"/>
          </p:nvPr>
        </p:nvSpPr>
        <p:spPr/>
        <p:txBody>
          <a:bodyPr/>
          <a:lstStyle/>
          <a:p>
            <a:r>
              <a:rPr lang="he-IL"/>
              <a:t>יסודות הנדסת תוכנה, סמסטר א' תש"ף</a:t>
            </a:r>
            <a:endParaRPr lang="en-US"/>
          </a:p>
        </p:txBody>
      </p:sp>
      <p:sp>
        <p:nvSpPr>
          <p:cNvPr id="7" name="מציין מיקום של מספר שקופית 6">
            <a:extLst>
              <a:ext uri="{FF2B5EF4-FFF2-40B4-BE49-F238E27FC236}">
                <a16:creationId xmlns:a16="http://schemas.microsoft.com/office/drawing/2014/main" id="{FB0E71BA-FDD2-46FC-8F84-74B2E9C7C99E}"/>
              </a:ext>
            </a:extLst>
          </p:cNvPr>
          <p:cNvSpPr>
            <a:spLocks noGrp="1"/>
          </p:cNvSpPr>
          <p:nvPr>
            <p:ph type="sldNum" sz="quarter" idx="12"/>
          </p:nvPr>
        </p:nvSpPr>
        <p:spPr/>
        <p:txBody>
          <a:bodyPr/>
          <a:lstStyle/>
          <a:p>
            <a:fld id="{5955F6CA-0ABC-428D-A961-B2D7DD3598F2}" type="slidenum">
              <a:rPr lang="en-US" smtClean="0"/>
              <a:t>‹#›</a:t>
            </a:fld>
            <a:endParaRPr lang="en-US"/>
          </a:p>
        </p:txBody>
      </p:sp>
    </p:spTree>
    <p:extLst>
      <p:ext uri="{BB962C8B-B14F-4D97-AF65-F5344CB8AC3E}">
        <p14:creationId xmlns:p14="http://schemas.microsoft.com/office/powerpoint/2010/main" val="4217021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471B659-D571-4FA2-AA07-D8F3633C27B1}"/>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1C94CFD2-8FA8-4A58-80C8-F89C3088FF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93F11AB6-600A-476E-BF22-E1F677436B6E}"/>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טקסט 4">
            <a:extLst>
              <a:ext uri="{FF2B5EF4-FFF2-40B4-BE49-F238E27FC236}">
                <a16:creationId xmlns:a16="http://schemas.microsoft.com/office/drawing/2014/main" id="{F44ED9DD-8ABE-4AF1-8B91-40C37F656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344FB7D2-14F1-49AB-87E1-E436DCE6CF8A}"/>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מציין מיקום של תאריך 6">
            <a:extLst>
              <a:ext uri="{FF2B5EF4-FFF2-40B4-BE49-F238E27FC236}">
                <a16:creationId xmlns:a16="http://schemas.microsoft.com/office/drawing/2014/main" id="{BEA26748-93D8-48EE-A470-283D5AA9124D}"/>
              </a:ext>
            </a:extLst>
          </p:cNvPr>
          <p:cNvSpPr>
            <a:spLocks noGrp="1"/>
          </p:cNvSpPr>
          <p:nvPr>
            <p:ph type="dt" sz="half" idx="10"/>
          </p:nvPr>
        </p:nvSpPr>
        <p:spPr/>
        <p:txBody>
          <a:bodyPr/>
          <a:lstStyle/>
          <a:p>
            <a:fld id="{59542C14-F5DB-4E03-B0FE-3F1BA4202120}" type="datetime1">
              <a:rPr lang="en-US" smtClean="0"/>
              <a:t>10/27/2019</a:t>
            </a:fld>
            <a:endParaRPr lang="en-US"/>
          </a:p>
        </p:txBody>
      </p:sp>
      <p:sp>
        <p:nvSpPr>
          <p:cNvPr id="8" name="מציין מיקום של כותרת תחתונה 7">
            <a:extLst>
              <a:ext uri="{FF2B5EF4-FFF2-40B4-BE49-F238E27FC236}">
                <a16:creationId xmlns:a16="http://schemas.microsoft.com/office/drawing/2014/main" id="{8EF3E462-11BD-45B9-BE8A-7D4AA7FDEF0C}"/>
              </a:ext>
            </a:extLst>
          </p:cNvPr>
          <p:cNvSpPr>
            <a:spLocks noGrp="1"/>
          </p:cNvSpPr>
          <p:nvPr>
            <p:ph type="ftr" sz="quarter" idx="11"/>
          </p:nvPr>
        </p:nvSpPr>
        <p:spPr/>
        <p:txBody>
          <a:bodyPr/>
          <a:lstStyle/>
          <a:p>
            <a:r>
              <a:rPr lang="he-IL"/>
              <a:t>יסודות הנדסת תוכנה, סמסטר א' תש"ף</a:t>
            </a:r>
            <a:endParaRPr lang="en-US"/>
          </a:p>
        </p:txBody>
      </p:sp>
      <p:sp>
        <p:nvSpPr>
          <p:cNvPr id="9" name="מציין מיקום של מספר שקופית 8">
            <a:extLst>
              <a:ext uri="{FF2B5EF4-FFF2-40B4-BE49-F238E27FC236}">
                <a16:creationId xmlns:a16="http://schemas.microsoft.com/office/drawing/2014/main" id="{6B40460E-8A2B-4354-A817-44FBEE00120A}"/>
              </a:ext>
            </a:extLst>
          </p:cNvPr>
          <p:cNvSpPr>
            <a:spLocks noGrp="1"/>
          </p:cNvSpPr>
          <p:nvPr>
            <p:ph type="sldNum" sz="quarter" idx="12"/>
          </p:nvPr>
        </p:nvSpPr>
        <p:spPr/>
        <p:txBody>
          <a:bodyPr/>
          <a:lstStyle/>
          <a:p>
            <a:fld id="{5955F6CA-0ABC-428D-A961-B2D7DD3598F2}" type="slidenum">
              <a:rPr lang="en-US" smtClean="0"/>
              <a:t>‹#›</a:t>
            </a:fld>
            <a:endParaRPr lang="en-US"/>
          </a:p>
        </p:txBody>
      </p:sp>
    </p:spTree>
    <p:extLst>
      <p:ext uri="{BB962C8B-B14F-4D97-AF65-F5344CB8AC3E}">
        <p14:creationId xmlns:p14="http://schemas.microsoft.com/office/powerpoint/2010/main" val="4199498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2696859-B23C-4607-90E1-C7425455D780}"/>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תאריך 2">
            <a:extLst>
              <a:ext uri="{FF2B5EF4-FFF2-40B4-BE49-F238E27FC236}">
                <a16:creationId xmlns:a16="http://schemas.microsoft.com/office/drawing/2014/main" id="{166DB86F-ABE8-4B44-A07F-96CC00053902}"/>
              </a:ext>
            </a:extLst>
          </p:cNvPr>
          <p:cNvSpPr>
            <a:spLocks noGrp="1"/>
          </p:cNvSpPr>
          <p:nvPr>
            <p:ph type="dt" sz="half" idx="10"/>
          </p:nvPr>
        </p:nvSpPr>
        <p:spPr/>
        <p:txBody>
          <a:bodyPr/>
          <a:lstStyle/>
          <a:p>
            <a:fld id="{57480BA2-7D6A-451D-8B34-7529A4B2FBB6}" type="datetime1">
              <a:rPr lang="en-US" smtClean="0"/>
              <a:t>10/27/2019</a:t>
            </a:fld>
            <a:endParaRPr lang="en-US"/>
          </a:p>
        </p:txBody>
      </p:sp>
      <p:sp>
        <p:nvSpPr>
          <p:cNvPr id="4" name="מציין מיקום של כותרת תחתונה 3">
            <a:extLst>
              <a:ext uri="{FF2B5EF4-FFF2-40B4-BE49-F238E27FC236}">
                <a16:creationId xmlns:a16="http://schemas.microsoft.com/office/drawing/2014/main" id="{0D92ABCB-F1CE-4177-B412-A7ED2016B08E}"/>
              </a:ext>
            </a:extLst>
          </p:cNvPr>
          <p:cNvSpPr>
            <a:spLocks noGrp="1"/>
          </p:cNvSpPr>
          <p:nvPr>
            <p:ph type="ftr" sz="quarter" idx="11"/>
          </p:nvPr>
        </p:nvSpPr>
        <p:spPr/>
        <p:txBody>
          <a:bodyPr/>
          <a:lstStyle/>
          <a:p>
            <a:r>
              <a:rPr lang="he-IL"/>
              <a:t>יסודות הנדסת תוכנה, סמסטר א' תש"ף</a:t>
            </a:r>
            <a:endParaRPr lang="en-US"/>
          </a:p>
        </p:txBody>
      </p:sp>
      <p:sp>
        <p:nvSpPr>
          <p:cNvPr id="5" name="מציין מיקום של מספר שקופית 4">
            <a:extLst>
              <a:ext uri="{FF2B5EF4-FFF2-40B4-BE49-F238E27FC236}">
                <a16:creationId xmlns:a16="http://schemas.microsoft.com/office/drawing/2014/main" id="{4F6F84C0-DA6C-43BA-8949-09FD8FE0D423}"/>
              </a:ext>
            </a:extLst>
          </p:cNvPr>
          <p:cNvSpPr>
            <a:spLocks noGrp="1"/>
          </p:cNvSpPr>
          <p:nvPr>
            <p:ph type="sldNum" sz="quarter" idx="12"/>
          </p:nvPr>
        </p:nvSpPr>
        <p:spPr/>
        <p:txBody>
          <a:bodyPr/>
          <a:lstStyle/>
          <a:p>
            <a:fld id="{5955F6CA-0ABC-428D-A961-B2D7DD3598F2}" type="slidenum">
              <a:rPr lang="en-US" smtClean="0"/>
              <a:t>‹#›</a:t>
            </a:fld>
            <a:endParaRPr lang="en-US"/>
          </a:p>
        </p:txBody>
      </p:sp>
    </p:spTree>
    <p:extLst>
      <p:ext uri="{BB962C8B-B14F-4D97-AF65-F5344CB8AC3E}">
        <p14:creationId xmlns:p14="http://schemas.microsoft.com/office/powerpoint/2010/main" val="3185029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F58C2442-189B-4B46-A9A5-E72D32A8C8B9}"/>
              </a:ext>
            </a:extLst>
          </p:cNvPr>
          <p:cNvSpPr>
            <a:spLocks noGrp="1"/>
          </p:cNvSpPr>
          <p:nvPr>
            <p:ph type="dt" sz="half" idx="10"/>
          </p:nvPr>
        </p:nvSpPr>
        <p:spPr/>
        <p:txBody>
          <a:bodyPr/>
          <a:lstStyle/>
          <a:p>
            <a:fld id="{84DAB318-732D-4971-A2C6-119B28590955}" type="datetime1">
              <a:rPr lang="en-US" smtClean="0"/>
              <a:t>10/27/2019</a:t>
            </a:fld>
            <a:endParaRPr lang="en-US"/>
          </a:p>
        </p:txBody>
      </p:sp>
      <p:sp>
        <p:nvSpPr>
          <p:cNvPr id="3" name="מציין מיקום של כותרת תחתונה 2">
            <a:extLst>
              <a:ext uri="{FF2B5EF4-FFF2-40B4-BE49-F238E27FC236}">
                <a16:creationId xmlns:a16="http://schemas.microsoft.com/office/drawing/2014/main" id="{F94A4D1E-5D02-4EB0-87C0-788D8B4B6AD9}"/>
              </a:ext>
            </a:extLst>
          </p:cNvPr>
          <p:cNvSpPr>
            <a:spLocks noGrp="1"/>
          </p:cNvSpPr>
          <p:nvPr>
            <p:ph type="ftr" sz="quarter" idx="11"/>
          </p:nvPr>
        </p:nvSpPr>
        <p:spPr/>
        <p:txBody>
          <a:bodyPr/>
          <a:lstStyle/>
          <a:p>
            <a:r>
              <a:rPr lang="he-IL"/>
              <a:t>יסודות הנדסת תוכנה, סמסטר א' תש"ף</a:t>
            </a:r>
            <a:endParaRPr lang="en-US"/>
          </a:p>
        </p:txBody>
      </p:sp>
      <p:sp>
        <p:nvSpPr>
          <p:cNvPr id="4" name="מציין מיקום של מספר שקופית 3">
            <a:extLst>
              <a:ext uri="{FF2B5EF4-FFF2-40B4-BE49-F238E27FC236}">
                <a16:creationId xmlns:a16="http://schemas.microsoft.com/office/drawing/2014/main" id="{5B243CAB-C578-44CB-BAC4-9215DF94FAC9}"/>
              </a:ext>
            </a:extLst>
          </p:cNvPr>
          <p:cNvSpPr>
            <a:spLocks noGrp="1"/>
          </p:cNvSpPr>
          <p:nvPr>
            <p:ph type="sldNum" sz="quarter" idx="12"/>
          </p:nvPr>
        </p:nvSpPr>
        <p:spPr/>
        <p:txBody>
          <a:bodyPr/>
          <a:lstStyle/>
          <a:p>
            <a:fld id="{5955F6CA-0ABC-428D-A961-B2D7DD3598F2}" type="slidenum">
              <a:rPr lang="en-US" smtClean="0"/>
              <a:t>‹#›</a:t>
            </a:fld>
            <a:endParaRPr lang="en-US"/>
          </a:p>
        </p:txBody>
      </p:sp>
    </p:spTree>
    <p:extLst>
      <p:ext uri="{BB962C8B-B14F-4D97-AF65-F5344CB8AC3E}">
        <p14:creationId xmlns:p14="http://schemas.microsoft.com/office/powerpoint/2010/main" val="1599848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4DC95FB-4ACC-407C-B4CC-01789C0ABDE3}"/>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30E2651E-757A-4A15-8759-023627BD2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טקסט 3">
            <a:extLst>
              <a:ext uri="{FF2B5EF4-FFF2-40B4-BE49-F238E27FC236}">
                <a16:creationId xmlns:a16="http://schemas.microsoft.com/office/drawing/2014/main" id="{CD8DA146-AE78-4055-9E51-19AE5EC6B2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75B20BE9-1B41-4E87-861C-FE7324AFDB0E}"/>
              </a:ext>
            </a:extLst>
          </p:cNvPr>
          <p:cNvSpPr>
            <a:spLocks noGrp="1"/>
          </p:cNvSpPr>
          <p:nvPr>
            <p:ph type="dt" sz="half" idx="10"/>
          </p:nvPr>
        </p:nvSpPr>
        <p:spPr/>
        <p:txBody>
          <a:bodyPr/>
          <a:lstStyle/>
          <a:p>
            <a:fld id="{3C9013EB-9DE5-4AB2-946F-EDC0F7D782A6}" type="datetime1">
              <a:rPr lang="en-US" smtClean="0"/>
              <a:t>10/27/2019</a:t>
            </a:fld>
            <a:endParaRPr lang="en-US"/>
          </a:p>
        </p:txBody>
      </p:sp>
      <p:sp>
        <p:nvSpPr>
          <p:cNvPr id="6" name="מציין מיקום של כותרת תחתונה 5">
            <a:extLst>
              <a:ext uri="{FF2B5EF4-FFF2-40B4-BE49-F238E27FC236}">
                <a16:creationId xmlns:a16="http://schemas.microsoft.com/office/drawing/2014/main" id="{0D010955-EE19-4D6F-9E84-AA0B1E679402}"/>
              </a:ext>
            </a:extLst>
          </p:cNvPr>
          <p:cNvSpPr>
            <a:spLocks noGrp="1"/>
          </p:cNvSpPr>
          <p:nvPr>
            <p:ph type="ftr" sz="quarter" idx="11"/>
          </p:nvPr>
        </p:nvSpPr>
        <p:spPr/>
        <p:txBody>
          <a:bodyPr/>
          <a:lstStyle/>
          <a:p>
            <a:r>
              <a:rPr lang="he-IL"/>
              <a:t>יסודות הנדסת תוכנה, סמסטר א' תש"ף</a:t>
            </a:r>
            <a:endParaRPr lang="en-US"/>
          </a:p>
        </p:txBody>
      </p:sp>
      <p:sp>
        <p:nvSpPr>
          <p:cNvPr id="7" name="מציין מיקום של מספר שקופית 6">
            <a:extLst>
              <a:ext uri="{FF2B5EF4-FFF2-40B4-BE49-F238E27FC236}">
                <a16:creationId xmlns:a16="http://schemas.microsoft.com/office/drawing/2014/main" id="{CCF357B6-A5EE-4E50-92DA-7F511F566FAA}"/>
              </a:ext>
            </a:extLst>
          </p:cNvPr>
          <p:cNvSpPr>
            <a:spLocks noGrp="1"/>
          </p:cNvSpPr>
          <p:nvPr>
            <p:ph type="sldNum" sz="quarter" idx="12"/>
          </p:nvPr>
        </p:nvSpPr>
        <p:spPr/>
        <p:txBody>
          <a:bodyPr/>
          <a:lstStyle/>
          <a:p>
            <a:fld id="{5955F6CA-0ABC-428D-A961-B2D7DD3598F2}" type="slidenum">
              <a:rPr lang="en-US" smtClean="0"/>
              <a:t>‹#›</a:t>
            </a:fld>
            <a:endParaRPr lang="en-US"/>
          </a:p>
        </p:txBody>
      </p:sp>
    </p:spTree>
    <p:extLst>
      <p:ext uri="{BB962C8B-B14F-4D97-AF65-F5344CB8AC3E}">
        <p14:creationId xmlns:p14="http://schemas.microsoft.com/office/powerpoint/2010/main" val="3804520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C14574F-AC0E-400D-9E7C-BF0E406F2E7F}"/>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של תמונה 2">
            <a:extLst>
              <a:ext uri="{FF2B5EF4-FFF2-40B4-BE49-F238E27FC236}">
                <a16:creationId xmlns:a16="http://schemas.microsoft.com/office/drawing/2014/main" id="{EF9925F6-752B-4B8E-9054-91615DBDEE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מציין מיקום טקסט 3">
            <a:extLst>
              <a:ext uri="{FF2B5EF4-FFF2-40B4-BE49-F238E27FC236}">
                <a16:creationId xmlns:a16="http://schemas.microsoft.com/office/drawing/2014/main" id="{49D5EF9F-7043-40C2-8D93-EC7AE8BE0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6CBF1A54-A17E-40FF-8709-A90336933C21}"/>
              </a:ext>
            </a:extLst>
          </p:cNvPr>
          <p:cNvSpPr>
            <a:spLocks noGrp="1"/>
          </p:cNvSpPr>
          <p:nvPr>
            <p:ph type="dt" sz="half" idx="10"/>
          </p:nvPr>
        </p:nvSpPr>
        <p:spPr/>
        <p:txBody>
          <a:bodyPr/>
          <a:lstStyle/>
          <a:p>
            <a:fld id="{BFD66A4E-85FB-44BA-8DBE-DB4121586E16}" type="datetime1">
              <a:rPr lang="en-US" smtClean="0"/>
              <a:t>10/27/2019</a:t>
            </a:fld>
            <a:endParaRPr lang="en-US"/>
          </a:p>
        </p:txBody>
      </p:sp>
      <p:sp>
        <p:nvSpPr>
          <p:cNvPr id="6" name="מציין מיקום של כותרת תחתונה 5">
            <a:extLst>
              <a:ext uri="{FF2B5EF4-FFF2-40B4-BE49-F238E27FC236}">
                <a16:creationId xmlns:a16="http://schemas.microsoft.com/office/drawing/2014/main" id="{DE38B537-FB07-4140-911F-4247A451B3E8}"/>
              </a:ext>
            </a:extLst>
          </p:cNvPr>
          <p:cNvSpPr>
            <a:spLocks noGrp="1"/>
          </p:cNvSpPr>
          <p:nvPr>
            <p:ph type="ftr" sz="quarter" idx="11"/>
          </p:nvPr>
        </p:nvSpPr>
        <p:spPr/>
        <p:txBody>
          <a:bodyPr/>
          <a:lstStyle/>
          <a:p>
            <a:r>
              <a:rPr lang="he-IL"/>
              <a:t>יסודות הנדסת תוכנה, סמסטר א' תש"ף</a:t>
            </a:r>
            <a:endParaRPr lang="en-US"/>
          </a:p>
        </p:txBody>
      </p:sp>
      <p:sp>
        <p:nvSpPr>
          <p:cNvPr id="7" name="מציין מיקום של מספר שקופית 6">
            <a:extLst>
              <a:ext uri="{FF2B5EF4-FFF2-40B4-BE49-F238E27FC236}">
                <a16:creationId xmlns:a16="http://schemas.microsoft.com/office/drawing/2014/main" id="{AB873FF1-9F6E-4A57-BA01-9D2E92D8E54B}"/>
              </a:ext>
            </a:extLst>
          </p:cNvPr>
          <p:cNvSpPr>
            <a:spLocks noGrp="1"/>
          </p:cNvSpPr>
          <p:nvPr>
            <p:ph type="sldNum" sz="quarter" idx="12"/>
          </p:nvPr>
        </p:nvSpPr>
        <p:spPr/>
        <p:txBody>
          <a:bodyPr/>
          <a:lstStyle/>
          <a:p>
            <a:fld id="{5955F6CA-0ABC-428D-A961-B2D7DD3598F2}" type="slidenum">
              <a:rPr lang="en-US" smtClean="0"/>
              <a:t>‹#›</a:t>
            </a:fld>
            <a:endParaRPr lang="en-US"/>
          </a:p>
        </p:txBody>
      </p:sp>
    </p:spTree>
    <p:extLst>
      <p:ext uri="{BB962C8B-B14F-4D97-AF65-F5344CB8AC3E}">
        <p14:creationId xmlns:p14="http://schemas.microsoft.com/office/powerpoint/2010/main" val="499387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DA31CC44-3338-491F-802F-6ABE105D8AF8}"/>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1DB590DE-A587-41CD-B3ED-49AFACC5ED25}"/>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7958E581-0014-4B5F-BA21-4E57401A162D}"/>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F42287D3-F080-4F19-81DF-13ED942F37F6}" type="datetime1">
              <a:rPr lang="en-US" smtClean="0"/>
              <a:t>10/27/2019</a:t>
            </a:fld>
            <a:endParaRPr lang="en-US"/>
          </a:p>
        </p:txBody>
      </p:sp>
      <p:sp>
        <p:nvSpPr>
          <p:cNvPr id="5" name="מציין מיקום של כותרת תחתונה 4">
            <a:extLst>
              <a:ext uri="{FF2B5EF4-FFF2-40B4-BE49-F238E27FC236}">
                <a16:creationId xmlns:a16="http://schemas.microsoft.com/office/drawing/2014/main" id="{5328611F-563C-4E9E-A68F-AECEFBC8C4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r>
              <a:rPr lang="he-IL"/>
              <a:t>יסודות הנדסת תוכנה, סמסטר א' תש"ף</a:t>
            </a:r>
            <a:endParaRPr lang="en-US"/>
          </a:p>
        </p:txBody>
      </p:sp>
      <p:sp>
        <p:nvSpPr>
          <p:cNvPr id="6" name="מציין מיקום של מספר שקופית 5">
            <a:extLst>
              <a:ext uri="{FF2B5EF4-FFF2-40B4-BE49-F238E27FC236}">
                <a16:creationId xmlns:a16="http://schemas.microsoft.com/office/drawing/2014/main" id="{72DF86BA-5E26-49C7-B133-76309D55DCD4}"/>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5955F6CA-0ABC-428D-A961-B2D7DD3598F2}" type="slidenum">
              <a:rPr lang="en-US" smtClean="0"/>
              <a:t>‹#›</a:t>
            </a:fld>
            <a:endParaRPr lang="en-US"/>
          </a:p>
        </p:txBody>
      </p:sp>
    </p:spTree>
    <p:extLst>
      <p:ext uri="{BB962C8B-B14F-4D97-AF65-F5344CB8AC3E}">
        <p14:creationId xmlns:p14="http://schemas.microsoft.com/office/powerpoint/2010/main" val="2808091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junit.org/" TargetMode="External"/><Relationship Id="rId2" Type="http://schemas.openxmlformats.org/officeDocument/2006/relationships/hyperlink" Target="http://www.junit.org/" TargetMode="Externa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junit.org/junit5/docs/current/user-guide/" TargetMode="Externa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jera.com/techinfo/jtns/jtn002.html" TargetMode="Externa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hyperlink" Target="https://phpunit.de/" TargetMode="External"/><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hyperlink" Target="https://docs.python.org/3/library/unittest.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cse.proj.ac.il/hebetim/10/bug_moti.htm"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descr="89005_LetterHead_1">
            <a:extLst>
              <a:ext uri="{FF2B5EF4-FFF2-40B4-BE49-F238E27FC236}">
                <a16:creationId xmlns:a16="http://schemas.microsoft.com/office/drawing/2014/main" id="{CED0F3FD-53DA-40AA-B6CE-D5A2A96BF635}"/>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727949" y="-436080"/>
            <a:ext cx="10905066" cy="1935647"/>
          </a:xfrm>
          <a:prstGeom prst="rect">
            <a:avLst/>
          </a:prstGeom>
          <a:noFill/>
        </p:spPr>
      </p:pic>
      <p:sp>
        <p:nvSpPr>
          <p:cNvPr id="5" name="מציין מיקום של כותרת תחתונה 4">
            <a:extLst>
              <a:ext uri="{FF2B5EF4-FFF2-40B4-BE49-F238E27FC236}">
                <a16:creationId xmlns:a16="http://schemas.microsoft.com/office/drawing/2014/main" id="{DEDE9E3D-46C7-408B-A30C-BB984B65A9B1}"/>
              </a:ext>
            </a:extLst>
          </p:cNvPr>
          <p:cNvSpPr>
            <a:spLocks noGrp="1"/>
          </p:cNvSpPr>
          <p:nvPr>
            <p:ph type="ftr" sz="quarter" idx="11"/>
          </p:nvPr>
        </p:nvSpPr>
        <p:spPr/>
        <p:txBody>
          <a:bodyPr/>
          <a:lstStyle/>
          <a:p>
            <a:r>
              <a:rPr lang="he-IL" dirty="0"/>
              <a:t>יסודות הנדסת תוכנה, סמסטר א' </a:t>
            </a:r>
            <a:r>
              <a:rPr lang="he-IL" dirty="0" err="1"/>
              <a:t>תש"ף</a:t>
            </a:r>
            <a:endParaRPr lang="en-US" dirty="0"/>
          </a:p>
        </p:txBody>
      </p:sp>
      <p:sp>
        <p:nvSpPr>
          <p:cNvPr id="6" name="מלבן 5">
            <a:extLst>
              <a:ext uri="{FF2B5EF4-FFF2-40B4-BE49-F238E27FC236}">
                <a16:creationId xmlns:a16="http://schemas.microsoft.com/office/drawing/2014/main" id="{E325B7B1-E562-46FA-B9EB-4930E1E4DED5}"/>
              </a:ext>
            </a:extLst>
          </p:cNvPr>
          <p:cNvSpPr/>
          <p:nvPr/>
        </p:nvSpPr>
        <p:spPr>
          <a:xfrm>
            <a:off x="3385963" y="2671802"/>
            <a:ext cx="5420075" cy="2123658"/>
          </a:xfrm>
          <a:prstGeom prst="rect">
            <a:avLst/>
          </a:prstGeom>
          <a:noFill/>
        </p:spPr>
        <p:txBody>
          <a:bodyPr wrap="none" lIns="91440" tIns="45720" rIns="91440" bIns="45720">
            <a:spAutoFit/>
          </a:bodyPr>
          <a:lstStyle/>
          <a:p>
            <a:pPr algn="ctr"/>
            <a:r>
              <a:rPr lang="en-US" sz="6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UNIT TESTING</a:t>
            </a:r>
            <a:endParaRPr lang="he-IL" sz="6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algn="ctr"/>
            <a:r>
              <a:rPr lang="he-IL" sz="6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(בדיקות יחידה)</a:t>
            </a:r>
            <a:endParaRPr lang="he-IL" sz="6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956737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כותרת תחתונה 3">
            <a:extLst>
              <a:ext uri="{FF2B5EF4-FFF2-40B4-BE49-F238E27FC236}">
                <a16:creationId xmlns:a16="http://schemas.microsoft.com/office/drawing/2014/main" id="{550F8424-258F-4232-88D0-F9C65286A70D}"/>
              </a:ext>
            </a:extLst>
          </p:cNvPr>
          <p:cNvSpPr>
            <a:spLocks noGrp="1"/>
          </p:cNvSpPr>
          <p:nvPr>
            <p:ph type="ftr" sz="quarter" idx="11"/>
          </p:nvPr>
        </p:nvSpPr>
        <p:spPr/>
        <p:txBody>
          <a:bodyPr/>
          <a:lstStyle/>
          <a:p>
            <a:r>
              <a:rPr lang="he-IL"/>
              <a:t>יסודות הנדסת תוכנה, סמסטר א' תש"ף</a:t>
            </a:r>
            <a:endParaRPr lang="en-US"/>
          </a:p>
        </p:txBody>
      </p:sp>
      <p:sp>
        <p:nvSpPr>
          <p:cNvPr id="5" name="תיבת טקסט 4">
            <a:extLst>
              <a:ext uri="{FF2B5EF4-FFF2-40B4-BE49-F238E27FC236}">
                <a16:creationId xmlns:a16="http://schemas.microsoft.com/office/drawing/2014/main" id="{F0A647CE-9D48-465E-B3DE-BDC46D65D3F1}"/>
              </a:ext>
            </a:extLst>
          </p:cNvPr>
          <p:cNvSpPr txBox="1"/>
          <p:nvPr/>
        </p:nvSpPr>
        <p:spPr>
          <a:xfrm>
            <a:off x="558985" y="1499567"/>
            <a:ext cx="10657601" cy="523220"/>
          </a:xfrm>
          <a:prstGeom prst="rect">
            <a:avLst/>
          </a:prstGeom>
          <a:noFill/>
        </p:spPr>
        <p:txBody>
          <a:bodyPr wrap="square" rtlCol="0">
            <a:spAutoFit/>
          </a:bodyPr>
          <a:lstStyle/>
          <a:p>
            <a:r>
              <a:rPr lang="he-IL" sz="2800" b="1" dirty="0">
                <a:latin typeface="David" panose="020E0502060401010101" pitchFamily="34" charset="-79"/>
                <a:cs typeface="David" panose="020E0502060401010101" pitchFamily="34" charset="-79"/>
              </a:rPr>
              <a:t>איך ניצור פרויקט בדיקה?</a:t>
            </a:r>
          </a:p>
        </p:txBody>
      </p:sp>
      <p:pic>
        <p:nvPicPr>
          <p:cNvPr id="6" name="תמונה 5" descr="89005_LetterHead_1">
            <a:extLst>
              <a:ext uri="{FF2B5EF4-FFF2-40B4-BE49-F238E27FC236}">
                <a16:creationId xmlns:a16="http://schemas.microsoft.com/office/drawing/2014/main" id="{A28F28E8-BCC4-4962-BBAF-B0220F99C4AF}"/>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727949" y="-436080"/>
            <a:ext cx="10905066" cy="1935647"/>
          </a:xfrm>
          <a:prstGeom prst="rect">
            <a:avLst/>
          </a:prstGeom>
          <a:noFill/>
        </p:spPr>
      </p:pic>
      <p:sp>
        <p:nvSpPr>
          <p:cNvPr id="11" name="תיבת טקסט 4">
            <a:extLst>
              <a:ext uri="{FF2B5EF4-FFF2-40B4-BE49-F238E27FC236}">
                <a16:creationId xmlns:a16="http://schemas.microsoft.com/office/drawing/2014/main" id="{4D06927C-32C9-4F6D-A002-F4C8464802B7}"/>
              </a:ext>
            </a:extLst>
          </p:cNvPr>
          <p:cNvSpPr txBox="1">
            <a:spLocks noGrp="1"/>
          </p:cNvSpPr>
          <p:nvPr>
            <p:ph type="title"/>
          </p:nvPr>
        </p:nvSpPr>
        <p:spPr>
          <a:xfrm>
            <a:off x="472143" y="2279045"/>
            <a:ext cx="10515600" cy="1098762"/>
          </a:xfrm>
          <a:prstGeom prst="rect">
            <a:avLst/>
          </a:prstGeom>
          <a:noFill/>
        </p:spPr>
        <p:txBody>
          <a:bodyPr wrap="square" rtlCol="0">
            <a:spAutoFit/>
          </a:bodyPr>
          <a:lstStyle/>
          <a:p>
            <a:r>
              <a:rPr lang="he-IL" sz="2400" dirty="0">
                <a:latin typeface="David" panose="020E0502060401010101" pitchFamily="34" charset="-79"/>
                <a:cs typeface="David" panose="020E0502060401010101" pitchFamily="34" charset="-79"/>
              </a:rPr>
              <a:t>נציג בפניכם 2 דרכי בדיקה בשתי שפות שונות :</a:t>
            </a:r>
            <a:br>
              <a:rPr lang="he-IL" sz="2400" dirty="0">
                <a:latin typeface="David" panose="020E0502060401010101" pitchFamily="34" charset="-79"/>
                <a:cs typeface="David" panose="020E0502060401010101" pitchFamily="34" charset="-79"/>
              </a:rPr>
            </a:br>
            <a:r>
              <a:rPr lang="en-US" sz="2400" dirty="0">
                <a:latin typeface="David" panose="020E0502060401010101" pitchFamily="34" charset="-79"/>
                <a:cs typeface="David" panose="020E0502060401010101" pitchFamily="34" charset="-79"/>
              </a:rPr>
              <a:t>JAVA</a:t>
            </a:r>
            <a:br>
              <a:rPr lang="en-US" sz="2400" dirty="0">
                <a:latin typeface="David" panose="020E0502060401010101" pitchFamily="34" charset="-79"/>
                <a:cs typeface="David" panose="020E0502060401010101" pitchFamily="34" charset="-79"/>
              </a:rPr>
            </a:br>
            <a:r>
              <a:rPr lang="en-US" sz="2400" dirty="0">
                <a:latin typeface="David" panose="020E0502060401010101" pitchFamily="34" charset="-79"/>
                <a:cs typeface="David" panose="020E0502060401010101" pitchFamily="34" charset="-79"/>
              </a:rPr>
              <a:t>C#</a:t>
            </a:r>
            <a:endParaRPr lang="he-IL" sz="2400" dirty="0">
              <a:latin typeface="David" panose="020E0502060401010101" pitchFamily="34" charset="-79"/>
              <a:cs typeface="David" panose="020E0502060401010101" pitchFamily="34" charset="-79"/>
            </a:endParaRPr>
          </a:p>
        </p:txBody>
      </p:sp>
      <p:sp>
        <p:nvSpPr>
          <p:cNvPr id="12" name="תיבת טקסט 4">
            <a:extLst>
              <a:ext uri="{FF2B5EF4-FFF2-40B4-BE49-F238E27FC236}">
                <a16:creationId xmlns:a16="http://schemas.microsoft.com/office/drawing/2014/main" id="{CA9A0722-3932-4A9D-9632-89AC7B6FDC4C}"/>
              </a:ext>
            </a:extLst>
          </p:cNvPr>
          <p:cNvSpPr txBox="1"/>
          <p:nvPr/>
        </p:nvSpPr>
        <p:spPr>
          <a:xfrm>
            <a:off x="558985" y="3511185"/>
            <a:ext cx="10657601" cy="523220"/>
          </a:xfrm>
          <a:prstGeom prst="rect">
            <a:avLst/>
          </a:prstGeom>
          <a:noFill/>
        </p:spPr>
        <p:txBody>
          <a:bodyPr wrap="square" rtlCol="0">
            <a:spAutoFit/>
          </a:bodyPr>
          <a:lstStyle/>
          <a:p>
            <a:r>
              <a:rPr lang="he-IL" sz="2800" b="1" dirty="0">
                <a:latin typeface="David" panose="020E0502060401010101" pitchFamily="34" charset="-79"/>
                <a:cs typeface="David" panose="020E0502060401010101" pitchFamily="34" charset="-79"/>
              </a:rPr>
              <a:t>פונקציות הבדיקה</a:t>
            </a:r>
          </a:p>
        </p:txBody>
      </p:sp>
      <p:sp>
        <p:nvSpPr>
          <p:cNvPr id="13" name="Rectangle 12">
            <a:extLst>
              <a:ext uri="{FF2B5EF4-FFF2-40B4-BE49-F238E27FC236}">
                <a16:creationId xmlns:a16="http://schemas.microsoft.com/office/drawing/2014/main" id="{87E9B565-2153-4485-98A6-C5C7B5E7F23B}"/>
              </a:ext>
            </a:extLst>
          </p:cNvPr>
          <p:cNvSpPr/>
          <p:nvPr/>
        </p:nvSpPr>
        <p:spPr>
          <a:xfrm>
            <a:off x="1696825" y="4197133"/>
            <a:ext cx="9370243" cy="1938992"/>
          </a:xfrm>
          <a:prstGeom prst="rect">
            <a:avLst/>
          </a:prstGeom>
        </p:spPr>
        <p:txBody>
          <a:bodyPr wrap="square">
            <a:spAutoFit/>
          </a:bodyPr>
          <a:lstStyle/>
          <a:p>
            <a:pPr marL="342900" indent="-342900">
              <a:buFont typeface="Arial" panose="020B0604020202020204" pitchFamily="34" charset="0"/>
              <a:buChar char="•"/>
            </a:pPr>
            <a:r>
              <a:rPr lang="he-IL" sz="2400" dirty="0">
                <a:latin typeface="David" panose="020E0502060401010101" pitchFamily="34" charset="-79"/>
                <a:cs typeface="David" panose="020E0502060401010101" pitchFamily="34" charset="-79"/>
              </a:rPr>
              <a:t>בכל שפה קיימות פונקציות בדיקה שמבצעות בדיקות שונות.</a:t>
            </a:r>
          </a:p>
          <a:p>
            <a:pPr marL="342900" indent="-342900">
              <a:buFont typeface="Arial" panose="020B0604020202020204" pitchFamily="34" charset="0"/>
              <a:buChar char="•"/>
            </a:pPr>
            <a:r>
              <a:rPr lang="he-IL" sz="2400" dirty="0">
                <a:latin typeface="David" panose="020E0502060401010101" pitchFamily="34" charset="-79"/>
                <a:cs typeface="David" panose="020E0502060401010101" pitchFamily="34" charset="-79"/>
              </a:rPr>
              <a:t>נציג בכל שפה את הפונקציות העיקריות </a:t>
            </a:r>
          </a:p>
          <a:p>
            <a:pPr marL="800100" lvl="1" indent="-342900">
              <a:buFont typeface="Courier New" panose="02070309020205020404" pitchFamily="49" charset="0"/>
              <a:buChar char="o"/>
            </a:pPr>
            <a:endParaRPr lang="he-IL" sz="2400" dirty="0">
              <a:latin typeface="David" panose="020E0502060401010101" pitchFamily="34" charset="-79"/>
              <a:cs typeface="David" panose="020E0502060401010101" pitchFamily="34" charset="-79"/>
            </a:endParaRPr>
          </a:p>
          <a:p>
            <a:pPr marL="800100" lvl="1" indent="-342900">
              <a:buFont typeface="Courier New" panose="02070309020205020404" pitchFamily="49" charset="0"/>
              <a:buChar char="o"/>
            </a:pPr>
            <a:endParaRPr lang="he-IL" sz="2400" dirty="0">
              <a:latin typeface="David" panose="020E0502060401010101" pitchFamily="34" charset="-79"/>
              <a:cs typeface="David" panose="020E0502060401010101" pitchFamily="34" charset="-79"/>
            </a:endParaRPr>
          </a:p>
          <a:p>
            <a:pPr marL="342900" indent="-342900">
              <a:buFont typeface="Arial" panose="020B0604020202020204" pitchFamily="34" charset="0"/>
              <a:buChar char="•"/>
            </a:pPr>
            <a:endParaRPr lang="he-IL" sz="24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462560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כותרת תחתונה 3">
            <a:extLst>
              <a:ext uri="{FF2B5EF4-FFF2-40B4-BE49-F238E27FC236}">
                <a16:creationId xmlns:a16="http://schemas.microsoft.com/office/drawing/2014/main" id="{550F8424-258F-4232-88D0-F9C65286A70D}"/>
              </a:ext>
            </a:extLst>
          </p:cNvPr>
          <p:cNvSpPr>
            <a:spLocks noGrp="1"/>
          </p:cNvSpPr>
          <p:nvPr>
            <p:ph type="ftr" sz="quarter" idx="11"/>
          </p:nvPr>
        </p:nvSpPr>
        <p:spPr/>
        <p:txBody>
          <a:bodyPr/>
          <a:lstStyle/>
          <a:p>
            <a:r>
              <a:rPr lang="he-IL"/>
              <a:t>יסודות הנדסת תוכנה, סמסטר א' תש"ף</a:t>
            </a:r>
            <a:endParaRPr lang="en-US"/>
          </a:p>
        </p:txBody>
      </p:sp>
      <p:pic>
        <p:nvPicPr>
          <p:cNvPr id="6" name="תמונה 5" descr="89005_LetterHead_1">
            <a:extLst>
              <a:ext uri="{FF2B5EF4-FFF2-40B4-BE49-F238E27FC236}">
                <a16:creationId xmlns:a16="http://schemas.microsoft.com/office/drawing/2014/main" id="{A28F28E8-BCC4-4962-BBAF-B0220F99C4AF}"/>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727949" y="-436080"/>
            <a:ext cx="10905066" cy="1935647"/>
          </a:xfrm>
          <a:prstGeom prst="rect">
            <a:avLst/>
          </a:prstGeom>
          <a:noFill/>
        </p:spPr>
      </p:pic>
      <p:pic>
        <p:nvPicPr>
          <p:cNvPr id="2050" name="Picture 2" descr="Image result for C#">
            <a:extLst>
              <a:ext uri="{FF2B5EF4-FFF2-40B4-BE49-F238E27FC236}">
                <a16:creationId xmlns:a16="http://schemas.microsoft.com/office/drawing/2014/main" id="{6D664281-140C-4131-8A02-BD7E4D8E55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0063" y="1643063"/>
            <a:ext cx="3571875"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146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טקסט 4"/>
          <p:cNvSpPr>
            <a:spLocks noGrp="1"/>
          </p:cNvSpPr>
          <p:nvPr>
            <p:ph type="body" sz="quarter" idx="3"/>
          </p:nvPr>
        </p:nvSpPr>
        <p:spPr>
          <a:xfrm>
            <a:off x="6936254" y="1484785"/>
            <a:ext cx="4251960" cy="685801"/>
          </a:xfrm>
        </p:spPr>
        <p:txBody>
          <a:bodyPr>
            <a:normAutofit fontScale="92500" lnSpcReduction="10000"/>
          </a:bodyPr>
          <a:lstStyle/>
          <a:p>
            <a:r>
              <a:rPr lang="he-IL" dirty="0">
                <a:latin typeface="David" panose="020E0502060401010101" pitchFamily="34" charset="-79"/>
                <a:cs typeface="David" panose="020E0502060401010101" pitchFamily="34" charset="-79"/>
              </a:rPr>
              <a:t>על ה </a:t>
            </a:r>
            <a:r>
              <a:rPr lang="en-US" dirty="0">
                <a:latin typeface="David" panose="020E0502060401010101" pitchFamily="34" charset="-79"/>
                <a:cs typeface="David" panose="020E0502060401010101" pitchFamily="34" charset="-79"/>
              </a:rPr>
              <a:t>solution explorer </a:t>
            </a:r>
            <a:r>
              <a:rPr lang="he-IL" dirty="0">
                <a:latin typeface="David" panose="020E0502060401010101" pitchFamily="34" charset="-79"/>
                <a:cs typeface="David" panose="020E0502060401010101" pitchFamily="34" charset="-79"/>
              </a:rPr>
              <a:t> המרכז את הפרויקט שלנו ניצור פרויקט חדש.</a:t>
            </a:r>
          </a:p>
        </p:txBody>
      </p:sp>
      <p:pic>
        <p:nvPicPr>
          <p:cNvPr id="7" name="מציין מיקום תוכן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1703512" y="1340768"/>
            <a:ext cx="5212006" cy="4415266"/>
          </a:xfrm>
        </p:spPr>
      </p:pic>
      <p:sp>
        <p:nvSpPr>
          <p:cNvPr id="8" name="TextBox 7"/>
          <p:cNvSpPr txBox="1"/>
          <p:nvPr/>
        </p:nvSpPr>
        <p:spPr>
          <a:xfrm>
            <a:off x="4439816" y="1988840"/>
            <a:ext cx="288032" cy="369332"/>
          </a:xfrm>
          <a:prstGeom prst="rect">
            <a:avLst/>
          </a:prstGeom>
          <a:noFill/>
        </p:spPr>
        <p:txBody>
          <a:bodyPr wrap="square" rtlCol="1">
            <a:spAutoFit/>
          </a:bodyPr>
          <a:lstStyle/>
          <a:p>
            <a:r>
              <a:rPr lang="he-IL" dirty="0">
                <a:solidFill>
                  <a:srgbClr val="FF0000"/>
                </a:solidFill>
              </a:rPr>
              <a:t>1</a:t>
            </a:r>
          </a:p>
        </p:txBody>
      </p:sp>
      <p:sp>
        <p:nvSpPr>
          <p:cNvPr id="9" name="TextBox 8"/>
          <p:cNvSpPr txBox="1"/>
          <p:nvPr/>
        </p:nvSpPr>
        <p:spPr>
          <a:xfrm>
            <a:off x="4295800" y="3687771"/>
            <a:ext cx="288032" cy="369332"/>
          </a:xfrm>
          <a:prstGeom prst="rect">
            <a:avLst/>
          </a:prstGeom>
          <a:noFill/>
        </p:spPr>
        <p:txBody>
          <a:bodyPr wrap="square" rtlCol="1">
            <a:spAutoFit/>
          </a:bodyPr>
          <a:lstStyle/>
          <a:p>
            <a:r>
              <a:rPr lang="he-IL" dirty="0">
                <a:solidFill>
                  <a:srgbClr val="FF0000"/>
                </a:solidFill>
              </a:rPr>
              <a:t>3</a:t>
            </a:r>
          </a:p>
        </p:txBody>
      </p:sp>
      <p:sp>
        <p:nvSpPr>
          <p:cNvPr id="10" name="TextBox 9"/>
          <p:cNvSpPr txBox="1"/>
          <p:nvPr/>
        </p:nvSpPr>
        <p:spPr>
          <a:xfrm>
            <a:off x="2207568" y="3718974"/>
            <a:ext cx="288032" cy="369332"/>
          </a:xfrm>
          <a:prstGeom prst="rect">
            <a:avLst/>
          </a:prstGeom>
          <a:noFill/>
        </p:spPr>
        <p:txBody>
          <a:bodyPr wrap="square" rtlCol="1">
            <a:spAutoFit/>
          </a:bodyPr>
          <a:lstStyle/>
          <a:p>
            <a:r>
              <a:rPr lang="he-IL" dirty="0">
                <a:solidFill>
                  <a:srgbClr val="FF0000"/>
                </a:solidFill>
              </a:rPr>
              <a:t>2</a:t>
            </a:r>
          </a:p>
        </p:txBody>
      </p:sp>
      <p:sp>
        <p:nvSpPr>
          <p:cNvPr id="11" name="תיבת טקסט 4">
            <a:extLst>
              <a:ext uri="{FF2B5EF4-FFF2-40B4-BE49-F238E27FC236}">
                <a16:creationId xmlns:a16="http://schemas.microsoft.com/office/drawing/2014/main" id="{46829260-833D-4B2C-8C37-9D4B46ED0151}"/>
              </a:ext>
            </a:extLst>
          </p:cNvPr>
          <p:cNvSpPr txBox="1">
            <a:spLocks noGrp="1"/>
          </p:cNvSpPr>
          <p:nvPr>
            <p:ph type="title"/>
          </p:nvPr>
        </p:nvSpPr>
        <p:spPr>
          <a:xfrm>
            <a:off x="839788" y="782454"/>
            <a:ext cx="10515600" cy="490904"/>
          </a:xfrm>
          <a:prstGeom prst="rect">
            <a:avLst/>
          </a:prstGeom>
          <a:noFill/>
        </p:spPr>
        <p:txBody>
          <a:bodyPr wrap="square" rtlCol="0">
            <a:spAutoFit/>
          </a:bodyPr>
          <a:lstStyle/>
          <a:p>
            <a:r>
              <a:rPr lang="he-IL" sz="2800" b="1" dirty="0">
                <a:latin typeface="David" panose="020E0502060401010101" pitchFamily="34" charset="-79"/>
                <a:cs typeface="David" panose="020E0502060401010101" pitchFamily="34" charset="-79"/>
              </a:rPr>
              <a:t>איך ניצור פרויקט בדיקה – </a:t>
            </a:r>
            <a:r>
              <a:rPr lang="en-US" sz="2800" b="1" dirty="0">
                <a:latin typeface="David" panose="020E0502060401010101" pitchFamily="34" charset="-79"/>
                <a:cs typeface="David" panose="020E0502060401010101" pitchFamily="34" charset="-79"/>
              </a:rPr>
              <a:t>C#</a:t>
            </a:r>
            <a:endParaRPr lang="he-IL" sz="2800" b="1"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73681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טקסט 4"/>
          <p:cNvSpPr>
            <a:spLocks noGrp="1"/>
          </p:cNvSpPr>
          <p:nvPr>
            <p:ph type="body" sz="quarter" idx="3"/>
          </p:nvPr>
        </p:nvSpPr>
        <p:spPr>
          <a:xfrm>
            <a:off x="6936254" y="1484785"/>
            <a:ext cx="4251960" cy="685801"/>
          </a:xfrm>
        </p:spPr>
        <p:txBody>
          <a:bodyPr>
            <a:normAutofit fontScale="92500" lnSpcReduction="10000"/>
          </a:bodyPr>
          <a:lstStyle/>
          <a:p>
            <a:r>
              <a:rPr lang="he-IL" dirty="0">
                <a:latin typeface="David" panose="020E0502060401010101" pitchFamily="34" charset="-79"/>
                <a:cs typeface="David" panose="020E0502060401010101" pitchFamily="34" charset="-79"/>
              </a:rPr>
              <a:t>נחפש פרויקט מסוג </a:t>
            </a:r>
            <a:r>
              <a:rPr lang="en-US" dirty="0">
                <a:latin typeface="David" panose="020E0502060401010101" pitchFamily="34" charset="-79"/>
                <a:cs typeface="David" panose="020E0502060401010101" pitchFamily="34" charset="-79"/>
              </a:rPr>
              <a:t>Test</a:t>
            </a:r>
            <a:r>
              <a:rPr lang="he-IL" dirty="0">
                <a:latin typeface="David" panose="020E0502060401010101" pitchFamily="34" charset="-79"/>
                <a:cs typeface="David" panose="020E0502060401010101" pitchFamily="34" charset="-79"/>
              </a:rPr>
              <a:t> ונבחר פרויקט </a:t>
            </a:r>
            <a:r>
              <a:rPr lang="en-US" dirty="0">
                <a:latin typeface="David" panose="020E0502060401010101" pitchFamily="34" charset="-79"/>
                <a:cs typeface="David" panose="020E0502060401010101" pitchFamily="34" charset="-79"/>
              </a:rPr>
              <a:t>Unit Test</a:t>
            </a:r>
            <a:r>
              <a:rPr lang="he-IL" dirty="0">
                <a:latin typeface="David" panose="020E0502060401010101" pitchFamily="34" charset="-79"/>
                <a:cs typeface="David" panose="020E0502060401010101" pitchFamily="34" charset="-79"/>
              </a:rPr>
              <a:t> עבור </a:t>
            </a:r>
            <a:r>
              <a:rPr lang="en-US" dirty="0">
                <a:latin typeface="David" panose="020E0502060401010101" pitchFamily="34" charset="-79"/>
                <a:cs typeface="David" panose="020E0502060401010101" pitchFamily="34" charset="-79"/>
              </a:rPr>
              <a:t>Visual C#</a:t>
            </a:r>
            <a:endParaRPr lang="he-IL" dirty="0">
              <a:latin typeface="David" panose="020E0502060401010101" pitchFamily="34" charset="-79"/>
              <a:cs typeface="David" panose="020E0502060401010101" pitchFamily="34" charset="-79"/>
            </a:endParaRPr>
          </a:p>
        </p:txBody>
      </p:sp>
      <p:pic>
        <p:nvPicPr>
          <p:cNvPr id="7" name="מציין מיקום תוכן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1703512" y="1947843"/>
            <a:ext cx="5212006" cy="3201117"/>
          </a:xfrm>
        </p:spPr>
      </p:pic>
      <p:sp>
        <p:nvSpPr>
          <p:cNvPr id="8" name="תיבת טקסט 4">
            <a:extLst>
              <a:ext uri="{FF2B5EF4-FFF2-40B4-BE49-F238E27FC236}">
                <a16:creationId xmlns:a16="http://schemas.microsoft.com/office/drawing/2014/main" id="{44CC0F16-6402-4716-8488-3AA851945ADC}"/>
              </a:ext>
            </a:extLst>
          </p:cNvPr>
          <p:cNvSpPr txBox="1">
            <a:spLocks noGrp="1"/>
          </p:cNvSpPr>
          <p:nvPr>
            <p:ph type="title"/>
          </p:nvPr>
        </p:nvSpPr>
        <p:spPr>
          <a:xfrm>
            <a:off x="839788" y="365125"/>
            <a:ext cx="10515600" cy="1325563"/>
          </a:xfrm>
          <a:prstGeom prst="rect">
            <a:avLst/>
          </a:prstGeom>
          <a:noFill/>
        </p:spPr>
        <p:txBody>
          <a:bodyPr wrap="square" rtlCol="0">
            <a:spAutoFit/>
          </a:bodyPr>
          <a:lstStyle/>
          <a:p>
            <a:r>
              <a:rPr lang="he-IL" sz="2800" b="1" dirty="0">
                <a:latin typeface="David" panose="020E0502060401010101" pitchFamily="34" charset="-79"/>
                <a:cs typeface="David" panose="020E0502060401010101" pitchFamily="34" charset="-79"/>
              </a:rPr>
              <a:t>איך ניצור פרויקט בדיקה – </a:t>
            </a:r>
            <a:r>
              <a:rPr lang="en-US" sz="2800" b="1" dirty="0">
                <a:latin typeface="David" panose="020E0502060401010101" pitchFamily="34" charset="-79"/>
                <a:cs typeface="David" panose="020E0502060401010101" pitchFamily="34" charset="-79"/>
              </a:rPr>
              <a:t>C#</a:t>
            </a:r>
            <a:endParaRPr lang="he-IL" sz="2800" b="1"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36386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טקסט 4"/>
          <p:cNvSpPr>
            <a:spLocks noGrp="1"/>
          </p:cNvSpPr>
          <p:nvPr>
            <p:ph type="body" sz="quarter" idx="3"/>
          </p:nvPr>
        </p:nvSpPr>
        <p:spPr>
          <a:xfrm>
            <a:off x="6936254" y="1484785"/>
            <a:ext cx="4251960" cy="685801"/>
          </a:xfrm>
        </p:spPr>
        <p:txBody>
          <a:bodyPr>
            <a:normAutofit fontScale="85000" lnSpcReduction="10000"/>
          </a:bodyPr>
          <a:lstStyle/>
          <a:p>
            <a:r>
              <a:rPr lang="he-IL" dirty="0">
                <a:latin typeface="David" panose="020E0502060401010101" pitchFamily="34" charset="-79"/>
                <a:cs typeface="David" panose="020E0502060401010101" pitchFamily="34" charset="-79"/>
              </a:rPr>
              <a:t>נוסיף לתמוכות (</a:t>
            </a:r>
            <a:r>
              <a:rPr lang="en-US" dirty="0">
                <a:latin typeface="David" panose="020E0502060401010101" pitchFamily="34" charset="-79"/>
                <a:cs typeface="David" panose="020E0502060401010101" pitchFamily="34" charset="-79"/>
              </a:rPr>
              <a:t>Reference</a:t>
            </a:r>
            <a:r>
              <a:rPr lang="he-IL" dirty="0">
                <a:latin typeface="David" panose="020E0502060401010101" pitchFamily="34" charset="-79"/>
                <a:cs typeface="David" panose="020E0502060401010101" pitchFamily="34" charset="-79"/>
              </a:rPr>
              <a:t>) של פרויקט ה </a:t>
            </a:r>
            <a:r>
              <a:rPr lang="en-US" dirty="0">
                <a:latin typeface="David" panose="020E0502060401010101" pitchFamily="34" charset="-79"/>
                <a:cs typeface="David" panose="020E0502060401010101" pitchFamily="34" charset="-79"/>
              </a:rPr>
              <a:t>Unit Test</a:t>
            </a:r>
            <a:r>
              <a:rPr lang="he-IL" dirty="0">
                <a:latin typeface="David" panose="020E0502060401010101" pitchFamily="34" charset="-79"/>
                <a:cs typeface="David" panose="020E0502060401010101" pitchFamily="34" charset="-79"/>
              </a:rPr>
              <a:t> את הפרויקט המקורי</a:t>
            </a:r>
          </a:p>
        </p:txBody>
      </p:sp>
      <p:pic>
        <p:nvPicPr>
          <p:cNvPr id="7" name="מציין מיקום תוכן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1872102" y="1947843"/>
            <a:ext cx="4874827" cy="3201117"/>
          </a:xfrm>
        </p:spPr>
      </p:pic>
      <p:sp>
        <p:nvSpPr>
          <p:cNvPr id="6" name="תיבת טקסט 4">
            <a:extLst>
              <a:ext uri="{FF2B5EF4-FFF2-40B4-BE49-F238E27FC236}">
                <a16:creationId xmlns:a16="http://schemas.microsoft.com/office/drawing/2014/main" id="{F510BF11-960B-4910-81FA-45326D0A8752}"/>
              </a:ext>
            </a:extLst>
          </p:cNvPr>
          <p:cNvSpPr txBox="1">
            <a:spLocks/>
          </p:cNvSpPr>
          <p:nvPr/>
        </p:nvSpPr>
        <p:spPr>
          <a:xfrm>
            <a:off x="839788" y="782454"/>
            <a:ext cx="10515600" cy="490904"/>
          </a:xfrm>
          <a:prstGeom prst="rect">
            <a:avLst/>
          </a:prstGeom>
          <a:noFill/>
        </p:spPr>
        <p:txBody>
          <a:bodyPr vert="horz" wrap="square" lIns="91440" tIns="45720" rIns="91440" bIns="45720" rtlCol="0" anchor="ctr">
            <a:sp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800" b="1">
                <a:latin typeface="David" panose="020E0502060401010101" pitchFamily="34" charset="-79"/>
                <a:cs typeface="David" panose="020E0502060401010101" pitchFamily="34" charset="-79"/>
              </a:rPr>
              <a:t>איך ניצור פרויקט בדיקה – </a:t>
            </a:r>
            <a:r>
              <a:rPr lang="en-US" sz="2800" b="1">
                <a:latin typeface="David" panose="020E0502060401010101" pitchFamily="34" charset="-79"/>
                <a:cs typeface="David" panose="020E0502060401010101" pitchFamily="34" charset="-79"/>
              </a:rPr>
              <a:t>C#</a:t>
            </a:r>
            <a:endParaRPr lang="he-IL" sz="2800" b="1"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053338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טקסט 4"/>
          <p:cNvSpPr>
            <a:spLocks noGrp="1"/>
          </p:cNvSpPr>
          <p:nvPr>
            <p:ph type="body" sz="quarter" idx="3"/>
          </p:nvPr>
        </p:nvSpPr>
        <p:spPr>
          <a:xfrm>
            <a:off x="6936254" y="1484785"/>
            <a:ext cx="4251960" cy="685801"/>
          </a:xfrm>
        </p:spPr>
        <p:txBody>
          <a:bodyPr>
            <a:normAutofit/>
          </a:bodyPr>
          <a:lstStyle/>
          <a:p>
            <a:r>
              <a:rPr lang="he-IL" dirty="0">
                <a:latin typeface="David" panose="020E0502060401010101" pitchFamily="34" charset="-79"/>
                <a:cs typeface="David" panose="020E0502060401010101" pitchFamily="34" charset="-79"/>
              </a:rPr>
              <a:t>נסמן את הפרויקט המקורי ונאשר.</a:t>
            </a:r>
          </a:p>
        </p:txBody>
      </p:sp>
      <p:pic>
        <p:nvPicPr>
          <p:cNvPr id="7" name="מציין מיקום תוכן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35360" y="1916832"/>
            <a:ext cx="6873216" cy="4775716"/>
          </a:xfrm>
        </p:spPr>
      </p:pic>
      <p:sp>
        <p:nvSpPr>
          <p:cNvPr id="8" name="תיבת טקסט 4">
            <a:extLst>
              <a:ext uri="{FF2B5EF4-FFF2-40B4-BE49-F238E27FC236}">
                <a16:creationId xmlns:a16="http://schemas.microsoft.com/office/drawing/2014/main" id="{CD442E8D-D68D-4651-9C93-7D6D2BB1376B}"/>
              </a:ext>
            </a:extLst>
          </p:cNvPr>
          <p:cNvSpPr txBox="1">
            <a:spLocks noGrp="1"/>
          </p:cNvSpPr>
          <p:nvPr>
            <p:ph type="title"/>
          </p:nvPr>
        </p:nvSpPr>
        <p:spPr>
          <a:xfrm>
            <a:off x="839788" y="782454"/>
            <a:ext cx="10515600" cy="490904"/>
          </a:xfrm>
          <a:prstGeom prst="rect">
            <a:avLst/>
          </a:prstGeom>
          <a:noFill/>
        </p:spPr>
        <p:txBody>
          <a:bodyPr wrap="square" rtlCol="0">
            <a:spAutoFit/>
          </a:bodyPr>
          <a:lstStyle/>
          <a:p>
            <a:r>
              <a:rPr lang="he-IL" sz="2800" b="1" dirty="0">
                <a:latin typeface="David" panose="020E0502060401010101" pitchFamily="34" charset="-79"/>
                <a:cs typeface="David" panose="020E0502060401010101" pitchFamily="34" charset="-79"/>
              </a:rPr>
              <a:t>איך ניצור פרויקט בדיקה – </a:t>
            </a:r>
            <a:r>
              <a:rPr lang="en-US" sz="2800" b="1" dirty="0">
                <a:latin typeface="David" panose="020E0502060401010101" pitchFamily="34" charset="-79"/>
                <a:cs typeface="David" panose="020E0502060401010101" pitchFamily="34" charset="-79"/>
              </a:rPr>
              <a:t>C#</a:t>
            </a:r>
            <a:endParaRPr lang="he-IL" sz="2800" b="1"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73732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טקסט 4"/>
          <p:cNvSpPr>
            <a:spLocks noGrp="1"/>
          </p:cNvSpPr>
          <p:nvPr>
            <p:ph type="body" sz="quarter" idx="3"/>
          </p:nvPr>
        </p:nvSpPr>
        <p:spPr>
          <a:xfrm>
            <a:off x="1415480" y="1484785"/>
            <a:ext cx="9772734" cy="685801"/>
          </a:xfrm>
        </p:spPr>
        <p:txBody>
          <a:bodyPr>
            <a:normAutofit fontScale="92500" lnSpcReduction="10000"/>
          </a:bodyPr>
          <a:lstStyle/>
          <a:p>
            <a:r>
              <a:rPr lang="he-IL" dirty="0">
                <a:latin typeface="David" panose="020E0502060401010101" pitchFamily="34" charset="-79"/>
                <a:cs typeface="David" panose="020E0502060401010101" pitchFamily="34" charset="-79"/>
              </a:rPr>
              <a:t>נצרף את הפרויקט המקומי בקוד פרויקט הבדיקה, וניצור מופעים של האובייקטים מהפרויקט המקורי בפרויקט הבדיקה.</a:t>
            </a:r>
          </a:p>
        </p:txBody>
      </p:sp>
      <p:pic>
        <p:nvPicPr>
          <p:cNvPr id="7" name="מציין מיקום תוכן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839416" y="2276872"/>
            <a:ext cx="10022340" cy="4406922"/>
          </a:xfrm>
        </p:spPr>
      </p:pic>
      <p:sp>
        <p:nvSpPr>
          <p:cNvPr id="8" name="תיבת טקסט 4">
            <a:extLst>
              <a:ext uri="{FF2B5EF4-FFF2-40B4-BE49-F238E27FC236}">
                <a16:creationId xmlns:a16="http://schemas.microsoft.com/office/drawing/2014/main" id="{166D3AD5-28CE-4268-BFDC-ED5289FCC45E}"/>
              </a:ext>
            </a:extLst>
          </p:cNvPr>
          <p:cNvSpPr txBox="1">
            <a:spLocks noGrp="1"/>
          </p:cNvSpPr>
          <p:nvPr>
            <p:ph type="title"/>
          </p:nvPr>
        </p:nvSpPr>
        <p:spPr>
          <a:xfrm>
            <a:off x="839788" y="782454"/>
            <a:ext cx="10515600" cy="490904"/>
          </a:xfrm>
          <a:prstGeom prst="rect">
            <a:avLst/>
          </a:prstGeom>
          <a:noFill/>
        </p:spPr>
        <p:txBody>
          <a:bodyPr wrap="square" rtlCol="0">
            <a:spAutoFit/>
          </a:bodyPr>
          <a:lstStyle/>
          <a:p>
            <a:r>
              <a:rPr lang="he-IL" sz="2800" b="1" dirty="0">
                <a:latin typeface="David" panose="020E0502060401010101" pitchFamily="34" charset="-79"/>
                <a:cs typeface="David" panose="020E0502060401010101" pitchFamily="34" charset="-79"/>
              </a:rPr>
              <a:t>איך ניצור פרויקט בדיקה – </a:t>
            </a:r>
            <a:r>
              <a:rPr lang="en-US" sz="2800" b="1" dirty="0">
                <a:latin typeface="David" panose="020E0502060401010101" pitchFamily="34" charset="-79"/>
                <a:cs typeface="David" panose="020E0502060401010101" pitchFamily="34" charset="-79"/>
              </a:rPr>
              <a:t>C#</a:t>
            </a:r>
            <a:endParaRPr lang="he-IL" sz="2800" b="1"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403471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טקסט 4"/>
          <p:cNvSpPr>
            <a:spLocks noGrp="1"/>
          </p:cNvSpPr>
          <p:nvPr>
            <p:ph type="body" sz="quarter" idx="3"/>
          </p:nvPr>
        </p:nvSpPr>
        <p:spPr>
          <a:xfrm>
            <a:off x="1415480" y="1484785"/>
            <a:ext cx="9772734" cy="685801"/>
          </a:xfrm>
        </p:spPr>
        <p:txBody>
          <a:bodyPr>
            <a:normAutofit fontScale="92500" lnSpcReduction="10000"/>
          </a:bodyPr>
          <a:lstStyle/>
          <a:p>
            <a:pPr marL="342900" indent="-342900">
              <a:buFont typeface="Arial" panose="020B0604020202020204" pitchFamily="34" charset="0"/>
              <a:buChar char="•"/>
            </a:pPr>
            <a:r>
              <a:rPr lang="he-IL" dirty="0">
                <a:latin typeface="David" panose="020E0502060401010101" pitchFamily="34" charset="-79"/>
                <a:cs typeface="David" panose="020E0502060401010101" pitchFamily="34" charset="-79"/>
              </a:rPr>
              <a:t>על מנת שנוכל לבדוק יש להריץ את חבילת הבדיקות שכתבנו עבור הפרויקט</a:t>
            </a:r>
          </a:p>
          <a:p>
            <a:pPr marL="800100" lvl="1" indent="-342900">
              <a:buFont typeface="Arial" panose="020B0604020202020204" pitchFamily="34" charset="0"/>
              <a:buChar char="•"/>
            </a:pPr>
            <a:r>
              <a:rPr lang="he-IL" b="0" dirty="0">
                <a:latin typeface="David" panose="020E0502060401010101" pitchFamily="34" charset="-79"/>
                <a:cs typeface="David" panose="020E0502060401010101" pitchFamily="34" charset="-79"/>
              </a:rPr>
              <a:t>ניתן לעשות זאת באופן הבא:</a:t>
            </a:r>
          </a:p>
        </p:txBody>
      </p:sp>
      <p:pic>
        <p:nvPicPr>
          <p:cNvPr id="6" name="מציין מיקום תוכן 5"/>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67408" y="2530625"/>
            <a:ext cx="9658548" cy="3168352"/>
          </a:xfrm>
        </p:spPr>
      </p:pic>
      <p:sp>
        <p:nvSpPr>
          <p:cNvPr id="7" name="תיבת טקסט 4">
            <a:extLst>
              <a:ext uri="{FF2B5EF4-FFF2-40B4-BE49-F238E27FC236}">
                <a16:creationId xmlns:a16="http://schemas.microsoft.com/office/drawing/2014/main" id="{9A3884E2-70B9-4F64-BBA0-6F15ED00B1BF}"/>
              </a:ext>
            </a:extLst>
          </p:cNvPr>
          <p:cNvSpPr txBox="1">
            <a:spLocks/>
          </p:cNvSpPr>
          <p:nvPr/>
        </p:nvSpPr>
        <p:spPr>
          <a:xfrm>
            <a:off x="838200" y="813860"/>
            <a:ext cx="10515600" cy="490904"/>
          </a:xfrm>
          <a:prstGeom prst="rect">
            <a:avLst/>
          </a:prstGeom>
          <a:noFill/>
        </p:spPr>
        <p:txBody>
          <a:bodyPr vert="horz" wrap="square" lIns="91440" tIns="45720" rIns="91440" bIns="45720" rtlCol="0" anchor="ctr">
            <a:sp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800" b="1" dirty="0">
                <a:latin typeface="David" panose="020E0502060401010101" pitchFamily="34" charset="-79"/>
                <a:cs typeface="David" panose="020E0502060401010101" pitchFamily="34" charset="-79"/>
              </a:rPr>
              <a:t>איך ניצור פרויקט בדיקה – </a:t>
            </a:r>
            <a:r>
              <a:rPr lang="en-US" sz="2800" b="1" dirty="0">
                <a:latin typeface="David" panose="020E0502060401010101" pitchFamily="34" charset="-79"/>
                <a:cs typeface="David" panose="020E0502060401010101" pitchFamily="34" charset="-79"/>
              </a:rPr>
              <a:t>C#</a:t>
            </a:r>
            <a:r>
              <a:rPr lang="he-IL" sz="2800" b="1" dirty="0">
                <a:latin typeface="David" panose="020E0502060401010101" pitchFamily="34" charset="-79"/>
                <a:cs typeface="David" panose="020E0502060401010101" pitchFamily="34" charset="-79"/>
              </a:rPr>
              <a:t> - הרצת הבדיקות</a:t>
            </a:r>
          </a:p>
        </p:txBody>
      </p:sp>
    </p:spTree>
    <p:extLst>
      <p:ext uri="{BB962C8B-B14F-4D97-AF65-F5344CB8AC3E}">
        <p14:creationId xmlns:p14="http://schemas.microsoft.com/office/powerpoint/2010/main" val="213297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טקסט 4"/>
          <p:cNvSpPr>
            <a:spLocks noGrp="1"/>
          </p:cNvSpPr>
          <p:nvPr>
            <p:ph type="body" sz="quarter" idx="3"/>
          </p:nvPr>
        </p:nvSpPr>
        <p:spPr>
          <a:xfrm>
            <a:off x="1415480" y="1484785"/>
            <a:ext cx="9772734" cy="685801"/>
          </a:xfrm>
        </p:spPr>
        <p:txBody>
          <a:bodyPr>
            <a:normAutofit/>
          </a:bodyPr>
          <a:lstStyle/>
          <a:p>
            <a:pPr marL="342900" indent="-342900">
              <a:buFont typeface="Arial" panose="020B0604020202020204" pitchFamily="34" charset="0"/>
              <a:buChar char="•"/>
            </a:pPr>
            <a:r>
              <a:rPr lang="he-IL" dirty="0">
                <a:latin typeface="David" panose="020E0502060401010101" pitchFamily="34" charset="-79"/>
                <a:cs typeface="David" panose="020E0502060401010101" pitchFamily="34" charset="-79"/>
              </a:rPr>
              <a:t>נקבל את התוצאה הרצויה הבאה:</a:t>
            </a:r>
            <a:endParaRPr lang="he-IL" b="0" dirty="0">
              <a:latin typeface="David" panose="020E0502060401010101" pitchFamily="34" charset="-79"/>
              <a:cs typeface="David" panose="020E0502060401010101" pitchFamily="34" charset="-79"/>
            </a:endParaRPr>
          </a:p>
        </p:txBody>
      </p:sp>
      <p:pic>
        <p:nvPicPr>
          <p:cNvPr id="6" name="מציין מיקום תוכן 5"/>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911425" y="2530626"/>
            <a:ext cx="10095685" cy="3562671"/>
          </a:xfrm>
        </p:spPr>
      </p:pic>
      <p:sp>
        <p:nvSpPr>
          <p:cNvPr id="7" name="תיבת טקסט 4">
            <a:extLst>
              <a:ext uri="{FF2B5EF4-FFF2-40B4-BE49-F238E27FC236}">
                <a16:creationId xmlns:a16="http://schemas.microsoft.com/office/drawing/2014/main" id="{D67CF6C4-1CA5-4B70-8C8B-2AA6C4BFCB69}"/>
              </a:ext>
            </a:extLst>
          </p:cNvPr>
          <p:cNvSpPr txBox="1">
            <a:spLocks/>
          </p:cNvSpPr>
          <p:nvPr/>
        </p:nvSpPr>
        <p:spPr>
          <a:xfrm>
            <a:off x="839788" y="782454"/>
            <a:ext cx="10515600" cy="490904"/>
          </a:xfrm>
          <a:prstGeom prst="rect">
            <a:avLst/>
          </a:prstGeom>
          <a:noFill/>
        </p:spPr>
        <p:txBody>
          <a:bodyPr vert="horz" wrap="square" lIns="91440" tIns="45720" rIns="91440" bIns="45720" rtlCol="0" anchor="ctr">
            <a:sp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2800" b="1" dirty="0">
                <a:latin typeface="David" panose="020E0502060401010101" pitchFamily="34" charset="-79"/>
                <a:cs typeface="David" panose="020E0502060401010101" pitchFamily="34" charset="-79"/>
              </a:rPr>
              <a:t>איך ניצור פרויקט בדיקה – </a:t>
            </a:r>
            <a:r>
              <a:rPr lang="en-US" sz="2800" b="1" dirty="0">
                <a:latin typeface="David" panose="020E0502060401010101" pitchFamily="34" charset="-79"/>
                <a:cs typeface="David" panose="020E0502060401010101" pitchFamily="34" charset="-79"/>
              </a:rPr>
              <a:t>C#</a:t>
            </a:r>
            <a:r>
              <a:rPr lang="he-IL" sz="2800" b="1" dirty="0">
                <a:latin typeface="David" panose="020E0502060401010101" pitchFamily="34" charset="-79"/>
                <a:cs typeface="David" panose="020E0502060401010101" pitchFamily="34" charset="-79"/>
              </a:rPr>
              <a:t> - הרצת הבדיקה ותוצאות</a:t>
            </a:r>
          </a:p>
        </p:txBody>
      </p:sp>
    </p:spTree>
    <p:extLst>
      <p:ext uri="{BB962C8B-B14F-4D97-AF65-F5344CB8AC3E}">
        <p14:creationId xmlns:p14="http://schemas.microsoft.com/office/powerpoint/2010/main" val="285026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958446" y="264469"/>
            <a:ext cx="8686802" cy="591344"/>
          </a:xfrm>
        </p:spPr>
        <p:txBody>
          <a:bodyPr>
            <a:noAutofit/>
          </a:bodyPr>
          <a:lstStyle/>
          <a:p>
            <a:r>
              <a:rPr lang="he-IL" sz="2800" b="1" dirty="0">
                <a:latin typeface="David" panose="020E0502060401010101" pitchFamily="34" charset="-79"/>
                <a:cs typeface="David" panose="020E0502060401010101" pitchFamily="34" charset="-79"/>
              </a:rPr>
              <a:t>פונקציית </a:t>
            </a:r>
            <a:r>
              <a:rPr lang="en-US" sz="2800" b="1" dirty="0">
                <a:latin typeface="David" panose="020E0502060401010101" pitchFamily="34" charset="-79"/>
                <a:cs typeface="David" panose="020E0502060401010101" pitchFamily="34" charset="-79"/>
              </a:rPr>
              <a:t>ASSERT</a:t>
            </a:r>
            <a:endParaRPr lang="he-IL" sz="2800" b="1" dirty="0">
              <a:latin typeface="David" panose="020E0502060401010101" pitchFamily="34" charset="-79"/>
              <a:cs typeface="David" panose="020E0502060401010101" pitchFamily="34" charset="-79"/>
            </a:endParaRPr>
          </a:p>
        </p:txBody>
      </p:sp>
      <p:sp>
        <p:nvSpPr>
          <p:cNvPr id="5" name="מציין מיקום טקסט 4"/>
          <p:cNvSpPr>
            <a:spLocks noGrp="1"/>
          </p:cNvSpPr>
          <p:nvPr>
            <p:ph type="body" sz="quarter" idx="3"/>
          </p:nvPr>
        </p:nvSpPr>
        <p:spPr>
          <a:xfrm>
            <a:off x="1415480" y="980728"/>
            <a:ext cx="9772734" cy="1296144"/>
          </a:xfrm>
        </p:spPr>
        <p:txBody>
          <a:bodyPr>
            <a:normAutofit fontScale="92500" lnSpcReduction="20000"/>
          </a:bodyPr>
          <a:lstStyle/>
          <a:p>
            <a:pPr marL="342900" indent="-342900">
              <a:buFont typeface="Arial" panose="020B0604020202020204" pitchFamily="34" charset="0"/>
              <a:buChar char="•"/>
            </a:pPr>
            <a:r>
              <a:rPr lang="he-IL" dirty="0">
                <a:latin typeface="David" panose="020E0502060401010101" pitchFamily="34" charset="-79"/>
                <a:cs typeface="David" panose="020E0502060401010101" pitchFamily="34" charset="-79"/>
              </a:rPr>
              <a:t>פונקציית </a:t>
            </a:r>
            <a:r>
              <a:rPr lang="en-US" dirty="0">
                <a:latin typeface="David" panose="020E0502060401010101" pitchFamily="34" charset="-79"/>
                <a:cs typeface="David" panose="020E0502060401010101" pitchFamily="34" charset="-79"/>
              </a:rPr>
              <a:t>ASSRET</a:t>
            </a:r>
            <a:r>
              <a:rPr lang="he-IL" dirty="0">
                <a:latin typeface="David" panose="020E0502060401010101" pitchFamily="34" charset="-79"/>
                <a:cs typeface="David" panose="020E0502060401010101" pitchFamily="34" charset="-79"/>
              </a:rPr>
              <a:t> בודקת את המידע שהכנסנו לפונקציית הבדיקה</a:t>
            </a:r>
          </a:p>
          <a:p>
            <a:pPr marL="342900" indent="-342900">
              <a:buFont typeface="Arial" panose="020B0604020202020204" pitchFamily="34" charset="0"/>
              <a:buChar char="•"/>
            </a:pPr>
            <a:r>
              <a:rPr lang="he-IL" dirty="0">
                <a:latin typeface="David" panose="020E0502060401010101" pitchFamily="34" charset="-79"/>
                <a:cs typeface="David" panose="020E0502060401010101" pitchFamily="34" charset="-79"/>
              </a:rPr>
              <a:t>מטרתה להשוות בין מידע קלט שהכנסנו (שהינו ידוע מראש) לבין קלט ופלט בבדיקה.</a:t>
            </a:r>
          </a:p>
          <a:p>
            <a:pPr marL="800100" lvl="1" indent="-342900">
              <a:buFont typeface="Arial" panose="020B0604020202020204" pitchFamily="34" charset="0"/>
              <a:buChar char="•"/>
            </a:pPr>
            <a:r>
              <a:rPr lang="he-IL" b="0" dirty="0">
                <a:latin typeface="David" panose="020E0502060401010101" pitchFamily="34" charset="-79"/>
                <a:cs typeface="David" panose="020E0502060401010101" pitchFamily="34" charset="-79"/>
              </a:rPr>
              <a:t>בדוגמא שלפנינו ניתן לראות כי פונקציית </a:t>
            </a:r>
            <a:r>
              <a:rPr lang="en-US" b="0" dirty="0">
                <a:latin typeface="David" panose="020E0502060401010101" pitchFamily="34" charset="-79"/>
                <a:cs typeface="David" panose="020E0502060401010101" pitchFamily="34" charset="-79"/>
              </a:rPr>
              <a:t>ASSRET</a:t>
            </a:r>
            <a:r>
              <a:rPr lang="he-IL" b="0" dirty="0">
                <a:latin typeface="David" panose="020E0502060401010101" pitchFamily="34" charset="-79"/>
                <a:cs typeface="David" panose="020E0502060401010101" pitchFamily="34" charset="-79"/>
              </a:rPr>
              <a:t> תחזיר </a:t>
            </a:r>
            <a:r>
              <a:rPr lang="en-US" b="0" dirty="0">
                <a:latin typeface="David" panose="020E0502060401010101" pitchFamily="34" charset="-79"/>
                <a:cs typeface="David" panose="020E0502060401010101" pitchFamily="34" charset="-79"/>
              </a:rPr>
              <a:t>TRUE</a:t>
            </a:r>
            <a:r>
              <a:rPr lang="he-IL" b="0" dirty="0">
                <a:latin typeface="David" panose="020E0502060401010101" pitchFamily="34" charset="-79"/>
                <a:cs typeface="David" panose="020E0502060401010101" pitchFamily="34" charset="-79"/>
              </a:rPr>
              <a:t> אם סכום הערכים של </a:t>
            </a:r>
            <a:r>
              <a:rPr lang="en-US" b="0" dirty="0">
                <a:latin typeface="David" panose="020E0502060401010101" pitchFamily="34" charset="-79"/>
                <a:cs typeface="David" panose="020E0502060401010101" pitchFamily="34" charset="-79"/>
              </a:rPr>
              <a:t>a</a:t>
            </a:r>
            <a:r>
              <a:rPr lang="he-IL" b="0" dirty="0">
                <a:latin typeface="David" panose="020E0502060401010101" pitchFamily="34" charset="-79"/>
                <a:cs typeface="David" panose="020E0502060401010101" pitchFamily="34" charset="-79"/>
              </a:rPr>
              <a:t> ו </a:t>
            </a:r>
            <a:r>
              <a:rPr lang="en-US" b="0" dirty="0">
                <a:latin typeface="David" panose="020E0502060401010101" pitchFamily="34" charset="-79"/>
                <a:cs typeface="David" panose="020E0502060401010101" pitchFamily="34" charset="-79"/>
              </a:rPr>
              <a:t>b</a:t>
            </a:r>
            <a:r>
              <a:rPr lang="he-IL" b="0" dirty="0">
                <a:latin typeface="David" panose="020E0502060401010101" pitchFamily="34" charset="-79"/>
                <a:cs typeface="David" panose="020E0502060401010101" pitchFamily="34" charset="-79"/>
              </a:rPr>
              <a:t> שהגדרנו שווים לסכום שאותו הגדרנו בפונקציית </a:t>
            </a:r>
            <a:r>
              <a:rPr lang="en-US" b="0" dirty="0">
                <a:latin typeface="David" panose="020E0502060401010101" pitchFamily="34" charset="-79"/>
                <a:cs typeface="David" panose="020E0502060401010101" pitchFamily="34" charset="-79"/>
              </a:rPr>
              <a:t>SUM</a:t>
            </a:r>
            <a:endParaRPr lang="he-IL" b="0" dirty="0">
              <a:latin typeface="David" panose="020E0502060401010101" pitchFamily="34" charset="-79"/>
              <a:cs typeface="David" panose="020E0502060401010101" pitchFamily="34" charset="-79"/>
            </a:endParaRPr>
          </a:p>
        </p:txBody>
      </p:sp>
      <p:pic>
        <p:nvPicPr>
          <p:cNvPr id="7" name="מציין מיקום תוכן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839417" y="2435616"/>
            <a:ext cx="9976019" cy="4248178"/>
          </a:xfrm>
        </p:spPr>
      </p:pic>
      <p:pic>
        <p:nvPicPr>
          <p:cNvPr id="3" name="תמונה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9976" y="2435617"/>
            <a:ext cx="5472608" cy="3433793"/>
          </a:xfrm>
          <a:prstGeom prst="rect">
            <a:avLst/>
          </a:prstGeom>
          <a:ln>
            <a:solidFill>
              <a:schemeClr val="accent1"/>
            </a:solidFill>
          </a:ln>
        </p:spPr>
      </p:pic>
    </p:spTree>
    <p:extLst>
      <p:ext uri="{BB962C8B-B14F-4D97-AF65-F5344CB8AC3E}">
        <p14:creationId xmlns:p14="http://schemas.microsoft.com/office/powerpoint/2010/main" val="2976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כותרת תחתונה 3">
            <a:extLst>
              <a:ext uri="{FF2B5EF4-FFF2-40B4-BE49-F238E27FC236}">
                <a16:creationId xmlns:a16="http://schemas.microsoft.com/office/drawing/2014/main" id="{BD5C135A-18B0-42EB-A4B8-CE34723147BA}"/>
              </a:ext>
            </a:extLst>
          </p:cNvPr>
          <p:cNvSpPr>
            <a:spLocks noGrp="1"/>
          </p:cNvSpPr>
          <p:nvPr>
            <p:ph type="ftr" sz="quarter" idx="11"/>
          </p:nvPr>
        </p:nvSpPr>
        <p:spPr/>
        <p:txBody>
          <a:bodyPr/>
          <a:lstStyle/>
          <a:p>
            <a:r>
              <a:rPr lang="he-IL"/>
              <a:t>יסודות הנדסת תוכנה, סמסטר א' תש"ף</a:t>
            </a:r>
            <a:endParaRPr lang="en-US"/>
          </a:p>
        </p:txBody>
      </p:sp>
      <p:pic>
        <p:nvPicPr>
          <p:cNvPr id="5" name="תמונה 4" descr="89005_LetterHead_1">
            <a:extLst>
              <a:ext uri="{FF2B5EF4-FFF2-40B4-BE49-F238E27FC236}">
                <a16:creationId xmlns:a16="http://schemas.microsoft.com/office/drawing/2014/main" id="{73C165E7-D29E-4841-9797-39AAD0F7A43D}"/>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727949" y="-436080"/>
            <a:ext cx="10905066" cy="1935647"/>
          </a:xfrm>
          <a:prstGeom prst="rect">
            <a:avLst/>
          </a:prstGeom>
          <a:noFill/>
        </p:spPr>
      </p:pic>
      <p:sp>
        <p:nvSpPr>
          <p:cNvPr id="6" name="תיבת טקסט 5">
            <a:extLst>
              <a:ext uri="{FF2B5EF4-FFF2-40B4-BE49-F238E27FC236}">
                <a16:creationId xmlns:a16="http://schemas.microsoft.com/office/drawing/2014/main" id="{E1870A44-7333-4B18-AB17-BE85F21F90F7}"/>
              </a:ext>
            </a:extLst>
          </p:cNvPr>
          <p:cNvSpPr txBox="1"/>
          <p:nvPr/>
        </p:nvSpPr>
        <p:spPr>
          <a:xfrm>
            <a:off x="727949" y="1499567"/>
            <a:ext cx="10657601" cy="4524315"/>
          </a:xfrm>
          <a:prstGeom prst="rect">
            <a:avLst/>
          </a:prstGeom>
          <a:noFill/>
        </p:spPr>
        <p:txBody>
          <a:bodyPr wrap="square" rtlCol="0">
            <a:spAutoFit/>
          </a:bodyPr>
          <a:lstStyle/>
          <a:p>
            <a:r>
              <a:rPr lang="he-IL" sz="3200" b="1" dirty="0">
                <a:latin typeface="David" panose="020E0502060401010101" pitchFamily="34" charset="-79"/>
                <a:cs typeface="David" panose="020E0502060401010101" pitchFamily="34" charset="-79"/>
              </a:rPr>
              <a:t>בדיקות תוכנה - מה זה בדיקות תוכנה ולמה צריך את זה?</a:t>
            </a:r>
          </a:p>
          <a:p>
            <a:endParaRPr lang="he-IL" sz="2800" b="1" dirty="0">
              <a:latin typeface="David" panose="020E0502060401010101" pitchFamily="34" charset="-79"/>
              <a:cs typeface="David" panose="020E0502060401010101" pitchFamily="34" charset="-79"/>
            </a:endParaRPr>
          </a:p>
          <a:p>
            <a:pPr marL="457200" indent="-457200">
              <a:buFont typeface="Wingdings" panose="05000000000000000000" pitchFamily="2" charset="2"/>
              <a:buChar char="q"/>
            </a:pPr>
            <a:r>
              <a:rPr lang="he-IL" sz="2600" dirty="0">
                <a:latin typeface="David" panose="020E0502060401010101" pitchFamily="34" charset="-79"/>
                <a:cs typeface="David" panose="020E0502060401010101" pitchFamily="34" charset="-79"/>
              </a:rPr>
              <a:t>בדיקות תוכנה הן תהליך שנעשה בצורות שונות על תוכנה או פיתוח חדש לפני יציאתו לשוק. תהליך זה נועד כדי </a:t>
            </a:r>
            <a:r>
              <a:rPr lang="he-IL" sz="2600" b="1" dirty="0">
                <a:latin typeface="David" panose="020E0502060401010101" pitchFamily="34" charset="-79"/>
                <a:cs typeface="David" panose="020E0502060401010101" pitchFamily="34" charset="-79"/>
              </a:rPr>
              <a:t>לבדוק את איכות התוכנה </a:t>
            </a:r>
            <a:r>
              <a:rPr lang="he-IL" sz="2600" dirty="0">
                <a:latin typeface="David" panose="020E0502060401010101" pitchFamily="34" charset="-79"/>
                <a:cs typeface="David" panose="020E0502060401010101" pitchFamily="34" charset="-79"/>
              </a:rPr>
              <a:t>והאם היא עומדת בדרישות אשר הגדירו בעבורה .</a:t>
            </a:r>
          </a:p>
          <a:p>
            <a:pPr marL="457200" indent="-457200">
              <a:buFont typeface="Wingdings" panose="05000000000000000000" pitchFamily="2" charset="2"/>
              <a:buChar char="q"/>
            </a:pPr>
            <a:endParaRPr lang="he-IL" sz="2600" dirty="0">
              <a:latin typeface="David" panose="020E0502060401010101" pitchFamily="34" charset="-79"/>
              <a:cs typeface="David" panose="020E0502060401010101" pitchFamily="34" charset="-79"/>
            </a:endParaRPr>
          </a:p>
          <a:p>
            <a:pPr marL="457200" indent="-457200">
              <a:buFont typeface="Wingdings" panose="05000000000000000000" pitchFamily="2" charset="2"/>
              <a:buChar char="q"/>
            </a:pPr>
            <a:r>
              <a:rPr lang="he-IL" sz="2600" dirty="0">
                <a:latin typeface="David" panose="020E0502060401010101" pitchFamily="34" charset="-79"/>
                <a:cs typeface="David" panose="020E0502060401010101" pitchFamily="34" charset="-79"/>
              </a:rPr>
              <a:t> בדיקות תוכנה הן תהליך הכרחי משום שכולנו עושים טעויות. </a:t>
            </a:r>
          </a:p>
          <a:p>
            <a:endParaRPr lang="he-IL" sz="2600" dirty="0">
              <a:latin typeface="David" panose="020E0502060401010101" pitchFamily="34" charset="-79"/>
              <a:cs typeface="David" panose="020E0502060401010101" pitchFamily="34" charset="-79"/>
            </a:endParaRPr>
          </a:p>
          <a:p>
            <a:pPr marL="457200" indent="-457200">
              <a:buFont typeface="Wingdings" panose="05000000000000000000" pitchFamily="2" charset="2"/>
              <a:buChar char="q"/>
            </a:pPr>
            <a:r>
              <a:rPr lang="he-IL" sz="2600" dirty="0">
                <a:latin typeface="David" panose="020E0502060401010101" pitchFamily="34" charset="-79"/>
                <a:cs typeface="David" panose="020E0502060401010101" pitchFamily="34" charset="-79"/>
              </a:rPr>
              <a:t> חלק מהטעויות קורות בגלל הנחות שגויות ותפיסות מוטעות, לכן תמיד הכרחי שמישהו אחר יבדוק אותנו בראייה רעננה וחיצונית.</a:t>
            </a:r>
          </a:p>
          <a:p>
            <a:endParaRPr lang="he-IL" sz="20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472925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כותרת תחתונה 3">
            <a:extLst>
              <a:ext uri="{FF2B5EF4-FFF2-40B4-BE49-F238E27FC236}">
                <a16:creationId xmlns:a16="http://schemas.microsoft.com/office/drawing/2014/main" id="{550F8424-258F-4232-88D0-F9C65286A70D}"/>
              </a:ext>
            </a:extLst>
          </p:cNvPr>
          <p:cNvSpPr>
            <a:spLocks noGrp="1"/>
          </p:cNvSpPr>
          <p:nvPr>
            <p:ph type="ftr" sz="quarter" idx="11"/>
          </p:nvPr>
        </p:nvSpPr>
        <p:spPr/>
        <p:txBody>
          <a:bodyPr/>
          <a:lstStyle/>
          <a:p>
            <a:r>
              <a:rPr lang="he-IL"/>
              <a:t>יסודות הנדסת תוכנה, סמסטר א' תש"ף</a:t>
            </a:r>
            <a:endParaRPr lang="en-US"/>
          </a:p>
        </p:txBody>
      </p:sp>
      <p:sp>
        <p:nvSpPr>
          <p:cNvPr id="5" name="תיבת טקסט 4">
            <a:extLst>
              <a:ext uri="{FF2B5EF4-FFF2-40B4-BE49-F238E27FC236}">
                <a16:creationId xmlns:a16="http://schemas.microsoft.com/office/drawing/2014/main" id="{F0A647CE-9D48-465E-B3DE-BDC46D65D3F1}"/>
              </a:ext>
            </a:extLst>
          </p:cNvPr>
          <p:cNvSpPr txBox="1"/>
          <p:nvPr/>
        </p:nvSpPr>
        <p:spPr>
          <a:xfrm>
            <a:off x="558985" y="1286460"/>
            <a:ext cx="10657601" cy="523220"/>
          </a:xfrm>
          <a:prstGeom prst="rect">
            <a:avLst/>
          </a:prstGeom>
          <a:noFill/>
        </p:spPr>
        <p:txBody>
          <a:bodyPr wrap="square" rtlCol="0">
            <a:spAutoFit/>
          </a:bodyPr>
          <a:lstStyle/>
          <a:p>
            <a:r>
              <a:rPr lang="he-IL" sz="2800" b="1" dirty="0">
                <a:latin typeface="David" panose="020E0502060401010101" pitchFamily="34" charset="-79"/>
                <a:cs typeface="David" panose="020E0502060401010101" pitchFamily="34" charset="-79"/>
              </a:rPr>
              <a:t>פונקציות הבדיקה </a:t>
            </a:r>
            <a:r>
              <a:rPr lang="en-US" sz="2800" b="1" dirty="0">
                <a:latin typeface="David" panose="020E0502060401010101" pitchFamily="34" charset="-79"/>
                <a:cs typeface="David" panose="020E0502060401010101" pitchFamily="34" charset="-79"/>
              </a:rPr>
              <a:t>ASSERT</a:t>
            </a:r>
            <a:endParaRPr lang="he-IL" sz="2800" b="1" dirty="0">
              <a:latin typeface="David" panose="020E0502060401010101" pitchFamily="34" charset="-79"/>
              <a:cs typeface="David" panose="020E0502060401010101" pitchFamily="34" charset="-79"/>
            </a:endParaRPr>
          </a:p>
        </p:txBody>
      </p:sp>
      <p:pic>
        <p:nvPicPr>
          <p:cNvPr id="6" name="תמונה 5" descr="89005_LetterHead_1">
            <a:extLst>
              <a:ext uri="{FF2B5EF4-FFF2-40B4-BE49-F238E27FC236}">
                <a16:creationId xmlns:a16="http://schemas.microsoft.com/office/drawing/2014/main" id="{A28F28E8-BCC4-4962-BBAF-B0220F99C4AF}"/>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727949" y="-436080"/>
            <a:ext cx="10905066" cy="1935647"/>
          </a:xfrm>
          <a:prstGeom prst="rect">
            <a:avLst/>
          </a:prstGeom>
          <a:noFill/>
        </p:spPr>
      </p:pic>
      <p:sp>
        <p:nvSpPr>
          <p:cNvPr id="2" name="Rectangle 1">
            <a:extLst>
              <a:ext uri="{FF2B5EF4-FFF2-40B4-BE49-F238E27FC236}">
                <a16:creationId xmlns:a16="http://schemas.microsoft.com/office/drawing/2014/main" id="{C6593FD9-9106-4EB1-AFA1-86C77B7380DB}"/>
              </a:ext>
            </a:extLst>
          </p:cNvPr>
          <p:cNvSpPr/>
          <p:nvPr/>
        </p:nvSpPr>
        <p:spPr>
          <a:xfrm>
            <a:off x="727949" y="1631980"/>
            <a:ext cx="9370243" cy="4770537"/>
          </a:xfrm>
          <a:prstGeom prst="rect">
            <a:avLst/>
          </a:prstGeom>
        </p:spPr>
        <p:txBody>
          <a:bodyPr wrap="square">
            <a:spAutoFit/>
          </a:bodyPr>
          <a:lstStyle/>
          <a:p>
            <a:pPr marL="1200150" lvl="2" indent="-285750" algn="l" rtl="0">
              <a:buFont typeface="Arial" panose="020B0604020202020204" pitchFamily="34" charset="0"/>
              <a:buChar char="•"/>
            </a:pPr>
            <a:r>
              <a:rPr lang="en-US" sz="1600" dirty="0" err="1">
                <a:latin typeface="David" panose="020E0502060401010101" pitchFamily="34" charset="-79"/>
                <a:cs typeface="David" panose="020E0502060401010101" pitchFamily="34" charset="-79"/>
              </a:rPr>
              <a:t>AreEqual</a:t>
            </a:r>
            <a:r>
              <a:rPr lang="en-US" sz="1600" dirty="0">
                <a:latin typeface="David" panose="020E0502060401010101" pitchFamily="34" charset="-79"/>
                <a:cs typeface="David" panose="020E0502060401010101" pitchFamily="34" charset="-79"/>
              </a:rPr>
              <a:t>	</a:t>
            </a:r>
          </a:p>
          <a:p>
            <a:pPr lvl="2" algn="l" rtl="0"/>
            <a:r>
              <a:rPr lang="en-US" sz="1600" dirty="0">
                <a:latin typeface="David" panose="020E0502060401010101" pitchFamily="34" charset="-79"/>
                <a:cs typeface="David" panose="020E0502060401010101" pitchFamily="34" charset="-79"/>
              </a:rPr>
              <a:t>Tests whether the specified values are equal.</a:t>
            </a:r>
          </a:p>
          <a:p>
            <a:pPr marL="1200150" lvl="2" indent="-285750" algn="l" rtl="0">
              <a:buFont typeface="Arial" panose="020B0604020202020204" pitchFamily="34" charset="0"/>
              <a:buChar char="•"/>
            </a:pPr>
            <a:endParaRPr lang="en-US" sz="1600" dirty="0">
              <a:latin typeface="David" panose="020E0502060401010101" pitchFamily="34" charset="-79"/>
              <a:cs typeface="David" panose="020E0502060401010101" pitchFamily="34" charset="-79"/>
            </a:endParaRPr>
          </a:p>
          <a:p>
            <a:pPr marL="1200150" lvl="2" indent="-285750" algn="l" rtl="0">
              <a:buFont typeface="Arial" panose="020B0604020202020204" pitchFamily="34" charset="0"/>
              <a:buChar char="•"/>
            </a:pPr>
            <a:r>
              <a:rPr lang="en-US" sz="1600" dirty="0" err="1">
                <a:latin typeface="David" panose="020E0502060401010101" pitchFamily="34" charset="-79"/>
                <a:cs typeface="David" panose="020E0502060401010101" pitchFamily="34" charset="-79"/>
              </a:rPr>
              <a:t>AreNotEqual</a:t>
            </a:r>
            <a:endParaRPr lang="en-US" sz="1600" dirty="0">
              <a:latin typeface="David" panose="020E0502060401010101" pitchFamily="34" charset="-79"/>
              <a:cs typeface="David" panose="020E0502060401010101" pitchFamily="34" charset="-79"/>
            </a:endParaRPr>
          </a:p>
          <a:p>
            <a:pPr lvl="2" algn="l" rtl="0"/>
            <a:r>
              <a:rPr lang="en-US" sz="1600" dirty="0">
                <a:latin typeface="David" panose="020E0502060401010101" pitchFamily="34" charset="-79"/>
                <a:cs typeface="David" panose="020E0502060401010101" pitchFamily="34" charset="-79"/>
              </a:rPr>
              <a:t>Tests whether the specified values are unequal.</a:t>
            </a:r>
          </a:p>
          <a:p>
            <a:pPr marL="1200150" lvl="2" indent="-285750" algn="l" rtl="0">
              <a:buFont typeface="Arial" panose="020B0604020202020204" pitchFamily="34" charset="0"/>
              <a:buChar char="•"/>
            </a:pPr>
            <a:endParaRPr lang="en-US" sz="1600" dirty="0">
              <a:latin typeface="David" panose="020E0502060401010101" pitchFamily="34" charset="-79"/>
              <a:cs typeface="David" panose="020E0502060401010101" pitchFamily="34" charset="-79"/>
            </a:endParaRPr>
          </a:p>
          <a:p>
            <a:pPr marL="1200150" lvl="2" indent="-285750" algn="l" rtl="0">
              <a:buFont typeface="Arial" panose="020B0604020202020204" pitchFamily="34" charset="0"/>
              <a:buChar char="•"/>
            </a:pPr>
            <a:r>
              <a:rPr lang="en-US" sz="1600" dirty="0" err="1">
                <a:latin typeface="David" panose="020E0502060401010101" pitchFamily="34" charset="-79"/>
                <a:cs typeface="David" panose="020E0502060401010101" pitchFamily="34" charset="-79"/>
              </a:rPr>
              <a:t>AreNotSame</a:t>
            </a:r>
            <a:endParaRPr lang="en-US" sz="1600" dirty="0">
              <a:latin typeface="David" panose="020E0502060401010101" pitchFamily="34" charset="-79"/>
              <a:cs typeface="David" panose="020E0502060401010101" pitchFamily="34" charset="-79"/>
            </a:endParaRPr>
          </a:p>
          <a:p>
            <a:pPr lvl="2" algn="l" rtl="0"/>
            <a:r>
              <a:rPr lang="en-US" sz="1600" dirty="0">
                <a:latin typeface="David" panose="020E0502060401010101" pitchFamily="34" charset="-79"/>
                <a:cs typeface="David" panose="020E0502060401010101" pitchFamily="34" charset="-79"/>
              </a:rPr>
              <a:t>Tests whether the specified objects refer to different objects.</a:t>
            </a:r>
          </a:p>
          <a:p>
            <a:pPr marL="1200150" lvl="2" indent="-285750" algn="l" rtl="0">
              <a:buFont typeface="Arial" panose="020B0604020202020204" pitchFamily="34" charset="0"/>
              <a:buChar char="•"/>
            </a:pPr>
            <a:endParaRPr lang="en-US" sz="1600" dirty="0">
              <a:latin typeface="David" panose="020E0502060401010101" pitchFamily="34" charset="-79"/>
              <a:cs typeface="David" panose="020E0502060401010101" pitchFamily="34" charset="-79"/>
            </a:endParaRPr>
          </a:p>
          <a:p>
            <a:pPr marL="1200150" lvl="2" indent="-285750" algn="l" rtl="0">
              <a:buFont typeface="Arial" panose="020B0604020202020204" pitchFamily="34" charset="0"/>
              <a:buChar char="•"/>
            </a:pPr>
            <a:r>
              <a:rPr lang="en-US" sz="1600" dirty="0" err="1">
                <a:latin typeface="David" panose="020E0502060401010101" pitchFamily="34" charset="-79"/>
                <a:cs typeface="David" panose="020E0502060401010101" pitchFamily="34" charset="-79"/>
              </a:rPr>
              <a:t>AreSame</a:t>
            </a:r>
            <a:endParaRPr lang="en-US" sz="1600" dirty="0">
              <a:latin typeface="David" panose="020E0502060401010101" pitchFamily="34" charset="-79"/>
              <a:cs typeface="David" panose="020E0502060401010101" pitchFamily="34" charset="-79"/>
            </a:endParaRPr>
          </a:p>
          <a:p>
            <a:pPr lvl="2" algn="l" rtl="0"/>
            <a:r>
              <a:rPr lang="en-US" sz="1600" dirty="0">
                <a:latin typeface="David" panose="020E0502060401010101" pitchFamily="34" charset="-79"/>
                <a:cs typeface="David" panose="020E0502060401010101" pitchFamily="34" charset="-79"/>
              </a:rPr>
              <a:t>Tests whether the specified objects both refer to the same object.</a:t>
            </a:r>
          </a:p>
          <a:p>
            <a:pPr marL="1200150" lvl="2" indent="-285750" algn="l" rtl="0">
              <a:buFont typeface="Arial" panose="020B0604020202020204" pitchFamily="34" charset="0"/>
              <a:buChar char="•"/>
            </a:pPr>
            <a:endParaRPr lang="en-US" sz="1600" dirty="0">
              <a:latin typeface="David" panose="020E0502060401010101" pitchFamily="34" charset="-79"/>
              <a:cs typeface="David" panose="020E0502060401010101" pitchFamily="34" charset="-79"/>
            </a:endParaRPr>
          </a:p>
          <a:p>
            <a:pPr marL="1200150" lvl="2" indent="-285750" algn="l" rtl="0">
              <a:buFont typeface="Arial" panose="020B0604020202020204" pitchFamily="34" charset="0"/>
              <a:buChar char="•"/>
            </a:pPr>
            <a:r>
              <a:rPr lang="en-US" sz="1600" dirty="0">
                <a:latin typeface="David" panose="020E0502060401010101" pitchFamily="34" charset="-79"/>
                <a:cs typeface="David" panose="020E0502060401010101" pitchFamily="34" charset="-79"/>
              </a:rPr>
              <a:t>Equals	</a:t>
            </a:r>
          </a:p>
          <a:p>
            <a:pPr lvl="2" algn="l" rtl="0"/>
            <a:r>
              <a:rPr lang="en-US" sz="1600" dirty="0">
                <a:latin typeface="David" panose="020E0502060401010101" pitchFamily="34" charset="-79"/>
                <a:cs typeface="David" panose="020E0502060401010101" pitchFamily="34" charset="-79"/>
              </a:rPr>
              <a:t>Static equals overloads are used for comparing instances of two types for reference equality.</a:t>
            </a:r>
          </a:p>
          <a:p>
            <a:pPr marL="1200150" lvl="2" indent="-285750" algn="l" rtl="0">
              <a:buFont typeface="Arial" panose="020B0604020202020204" pitchFamily="34" charset="0"/>
              <a:buChar char="•"/>
            </a:pPr>
            <a:endParaRPr lang="en-US" sz="1600" dirty="0">
              <a:latin typeface="David" panose="020E0502060401010101" pitchFamily="34" charset="-79"/>
              <a:cs typeface="David" panose="020E0502060401010101" pitchFamily="34" charset="-79"/>
            </a:endParaRPr>
          </a:p>
          <a:p>
            <a:pPr marL="1200150" lvl="2" indent="-285750" algn="l" rtl="0">
              <a:buFont typeface="Arial" panose="020B0604020202020204" pitchFamily="34" charset="0"/>
              <a:buChar char="•"/>
            </a:pPr>
            <a:r>
              <a:rPr lang="en-US" sz="1600" dirty="0">
                <a:latin typeface="David" panose="020E0502060401010101" pitchFamily="34" charset="-79"/>
                <a:cs typeface="David" panose="020E0502060401010101" pitchFamily="34" charset="-79"/>
              </a:rPr>
              <a:t>Fail()	</a:t>
            </a:r>
          </a:p>
          <a:p>
            <a:pPr lvl="2" algn="l" rtl="0"/>
            <a:r>
              <a:rPr lang="en-US" sz="1600" dirty="0">
                <a:latin typeface="David" panose="020E0502060401010101" pitchFamily="34" charset="-79"/>
                <a:cs typeface="David" panose="020E0502060401010101" pitchFamily="34" charset="-79"/>
              </a:rPr>
              <a:t>Throws an </a:t>
            </a:r>
            <a:r>
              <a:rPr lang="en-US" sz="1600" dirty="0" err="1">
                <a:latin typeface="David" panose="020E0502060401010101" pitchFamily="34" charset="-79"/>
                <a:cs typeface="David" panose="020E0502060401010101" pitchFamily="34" charset="-79"/>
              </a:rPr>
              <a:t>AssertFailedException</a:t>
            </a:r>
            <a:r>
              <a:rPr lang="en-US" sz="1600" dirty="0">
                <a:latin typeface="David" panose="020E0502060401010101" pitchFamily="34" charset="-79"/>
                <a:cs typeface="David" panose="020E0502060401010101" pitchFamily="34" charset="-79"/>
              </a:rPr>
              <a:t>.</a:t>
            </a:r>
          </a:p>
          <a:p>
            <a:pPr lvl="2" algn="l" rtl="0"/>
            <a:endParaRPr lang="en-US" sz="1600" dirty="0">
              <a:latin typeface="David" panose="020E0502060401010101" pitchFamily="34" charset="-79"/>
              <a:cs typeface="David" panose="020E0502060401010101" pitchFamily="34" charset="-79"/>
            </a:endParaRPr>
          </a:p>
          <a:p>
            <a:pPr lvl="1" algn="l" rtl="0"/>
            <a:endParaRPr lang="he-IL" sz="16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333272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כותרת תחתונה 3">
            <a:extLst>
              <a:ext uri="{FF2B5EF4-FFF2-40B4-BE49-F238E27FC236}">
                <a16:creationId xmlns:a16="http://schemas.microsoft.com/office/drawing/2014/main" id="{550F8424-258F-4232-88D0-F9C65286A70D}"/>
              </a:ext>
            </a:extLst>
          </p:cNvPr>
          <p:cNvSpPr>
            <a:spLocks noGrp="1"/>
          </p:cNvSpPr>
          <p:nvPr>
            <p:ph type="ftr" sz="quarter" idx="11"/>
          </p:nvPr>
        </p:nvSpPr>
        <p:spPr/>
        <p:txBody>
          <a:bodyPr/>
          <a:lstStyle/>
          <a:p>
            <a:r>
              <a:rPr lang="he-IL"/>
              <a:t>יסודות הנדסת תוכנה, סמסטר א' תש"ף</a:t>
            </a:r>
            <a:endParaRPr lang="en-US"/>
          </a:p>
        </p:txBody>
      </p:sp>
      <p:sp>
        <p:nvSpPr>
          <p:cNvPr id="5" name="תיבת טקסט 4">
            <a:extLst>
              <a:ext uri="{FF2B5EF4-FFF2-40B4-BE49-F238E27FC236}">
                <a16:creationId xmlns:a16="http://schemas.microsoft.com/office/drawing/2014/main" id="{F0A647CE-9D48-465E-B3DE-BDC46D65D3F1}"/>
              </a:ext>
            </a:extLst>
          </p:cNvPr>
          <p:cNvSpPr txBox="1"/>
          <p:nvPr/>
        </p:nvSpPr>
        <p:spPr>
          <a:xfrm>
            <a:off x="558985" y="1286460"/>
            <a:ext cx="10657601" cy="523220"/>
          </a:xfrm>
          <a:prstGeom prst="rect">
            <a:avLst/>
          </a:prstGeom>
          <a:noFill/>
        </p:spPr>
        <p:txBody>
          <a:bodyPr wrap="square" rtlCol="0">
            <a:spAutoFit/>
          </a:bodyPr>
          <a:lstStyle/>
          <a:p>
            <a:r>
              <a:rPr lang="he-IL" sz="2800" b="1" dirty="0">
                <a:latin typeface="David" panose="020E0502060401010101" pitchFamily="34" charset="-79"/>
                <a:cs typeface="David" panose="020E0502060401010101" pitchFamily="34" charset="-79"/>
              </a:rPr>
              <a:t>פונקציות הבדיקה </a:t>
            </a:r>
            <a:r>
              <a:rPr lang="en-US" sz="2800" b="1" dirty="0">
                <a:latin typeface="David" panose="020E0502060401010101" pitchFamily="34" charset="-79"/>
                <a:cs typeface="David" panose="020E0502060401010101" pitchFamily="34" charset="-79"/>
              </a:rPr>
              <a:t>ASSERT</a:t>
            </a:r>
            <a:endParaRPr lang="he-IL" sz="2800" b="1" dirty="0">
              <a:latin typeface="David" panose="020E0502060401010101" pitchFamily="34" charset="-79"/>
              <a:cs typeface="David" panose="020E0502060401010101" pitchFamily="34" charset="-79"/>
            </a:endParaRPr>
          </a:p>
        </p:txBody>
      </p:sp>
      <p:pic>
        <p:nvPicPr>
          <p:cNvPr id="6" name="תמונה 5" descr="89005_LetterHead_1">
            <a:extLst>
              <a:ext uri="{FF2B5EF4-FFF2-40B4-BE49-F238E27FC236}">
                <a16:creationId xmlns:a16="http://schemas.microsoft.com/office/drawing/2014/main" id="{A28F28E8-BCC4-4962-BBAF-B0220F99C4AF}"/>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727949" y="-436080"/>
            <a:ext cx="10905066" cy="1935647"/>
          </a:xfrm>
          <a:prstGeom prst="rect">
            <a:avLst/>
          </a:prstGeom>
          <a:noFill/>
        </p:spPr>
      </p:pic>
      <p:sp>
        <p:nvSpPr>
          <p:cNvPr id="2" name="Rectangle 1">
            <a:extLst>
              <a:ext uri="{FF2B5EF4-FFF2-40B4-BE49-F238E27FC236}">
                <a16:creationId xmlns:a16="http://schemas.microsoft.com/office/drawing/2014/main" id="{C6593FD9-9106-4EB1-AFA1-86C77B7380DB}"/>
              </a:ext>
            </a:extLst>
          </p:cNvPr>
          <p:cNvSpPr/>
          <p:nvPr/>
        </p:nvSpPr>
        <p:spPr>
          <a:xfrm>
            <a:off x="1696825" y="1972408"/>
            <a:ext cx="9370243" cy="4770537"/>
          </a:xfrm>
          <a:prstGeom prst="rect">
            <a:avLst/>
          </a:prstGeom>
        </p:spPr>
        <p:txBody>
          <a:bodyPr wrap="square">
            <a:spAutoFit/>
          </a:bodyPr>
          <a:lstStyle/>
          <a:p>
            <a:pPr marL="1200150" lvl="2" indent="-285750" algn="l" rtl="0">
              <a:buFont typeface="Arial" panose="020B0604020202020204" pitchFamily="34" charset="0"/>
              <a:buChar char="•"/>
            </a:pPr>
            <a:r>
              <a:rPr lang="en-US" sz="1600" dirty="0" err="1">
                <a:latin typeface="David" panose="020E0502060401010101" pitchFamily="34" charset="-79"/>
                <a:cs typeface="David" panose="020E0502060401010101" pitchFamily="34" charset="-79"/>
              </a:rPr>
              <a:t>IsFalse</a:t>
            </a:r>
            <a:r>
              <a:rPr lang="en-US" sz="1600" dirty="0">
                <a:latin typeface="David" panose="020E0502060401010101" pitchFamily="34" charset="-79"/>
                <a:cs typeface="David" panose="020E0502060401010101" pitchFamily="34" charset="-79"/>
              </a:rPr>
              <a:t>(Boolean)	</a:t>
            </a:r>
          </a:p>
          <a:p>
            <a:pPr lvl="2" algn="l" rtl="0"/>
            <a:r>
              <a:rPr lang="en-US" sz="1600" dirty="0">
                <a:latin typeface="David" panose="020E0502060401010101" pitchFamily="34" charset="-79"/>
                <a:cs typeface="David" panose="020E0502060401010101" pitchFamily="34" charset="-79"/>
              </a:rPr>
              <a:t>Tests whether the specified condition is false and throws an exception if the condition is true.</a:t>
            </a:r>
          </a:p>
          <a:p>
            <a:pPr marL="1200150" lvl="2" indent="-285750" algn="l" rtl="0">
              <a:buFont typeface="Arial" panose="020B0604020202020204" pitchFamily="34" charset="0"/>
              <a:buChar char="•"/>
            </a:pPr>
            <a:endParaRPr lang="en-US" sz="1600" dirty="0">
              <a:latin typeface="David" panose="020E0502060401010101" pitchFamily="34" charset="-79"/>
              <a:cs typeface="David" panose="020E0502060401010101" pitchFamily="34" charset="-79"/>
            </a:endParaRPr>
          </a:p>
          <a:p>
            <a:pPr marL="1200150" lvl="2" indent="-285750" algn="l" rtl="0">
              <a:buFont typeface="Arial" panose="020B0604020202020204" pitchFamily="34" charset="0"/>
              <a:buChar char="•"/>
            </a:pPr>
            <a:r>
              <a:rPr lang="en-US" sz="1600" dirty="0" err="1">
                <a:latin typeface="David" panose="020E0502060401010101" pitchFamily="34" charset="-79"/>
                <a:cs typeface="David" panose="020E0502060401010101" pitchFamily="34" charset="-79"/>
              </a:rPr>
              <a:t>IsInstanceOfType</a:t>
            </a:r>
            <a:r>
              <a:rPr lang="en-US" sz="1600" dirty="0">
                <a:latin typeface="David" panose="020E0502060401010101" pitchFamily="34" charset="-79"/>
                <a:cs typeface="David" panose="020E0502060401010101" pitchFamily="34" charset="-79"/>
              </a:rPr>
              <a:t>	</a:t>
            </a:r>
          </a:p>
          <a:p>
            <a:pPr lvl="2" algn="l" rtl="0"/>
            <a:r>
              <a:rPr lang="en-US" sz="1600" dirty="0">
                <a:latin typeface="David" panose="020E0502060401010101" pitchFamily="34" charset="-79"/>
                <a:cs typeface="David" panose="020E0502060401010101" pitchFamily="34" charset="-79"/>
              </a:rPr>
              <a:t>Tests whether the specified object is an instance of the expected type.</a:t>
            </a:r>
          </a:p>
          <a:p>
            <a:pPr marL="1200150" lvl="2" indent="-285750" algn="l" rtl="0">
              <a:buFont typeface="Arial" panose="020B0604020202020204" pitchFamily="34" charset="0"/>
              <a:buChar char="•"/>
            </a:pPr>
            <a:endParaRPr lang="en-US" sz="1600" dirty="0">
              <a:latin typeface="David" panose="020E0502060401010101" pitchFamily="34" charset="-79"/>
              <a:cs typeface="David" panose="020E0502060401010101" pitchFamily="34" charset="-79"/>
            </a:endParaRPr>
          </a:p>
          <a:p>
            <a:pPr marL="1200150" lvl="2" indent="-285750" algn="l" rtl="0">
              <a:buFont typeface="Arial" panose="020B0604020202020204" pitchFamily="34" charset="0"/>
              <a:buChar char="•"/>
            </a:pPr>
            <a:r>
              <a:rPr lang="en-US" sz="1600" dirty="0" err="1">
                <a:latin typeface="David" panose="020E0502060401010101" pitchFamily="34" charset="-79"/>
                <a:cs typeface="David" panose="020E0502060401010101" pitchFamily="34" charset="-79"/>
              </a:rPr>
              <a:t>IsNotInstanceOfType</a:t>
            </a:r>
            <a:r>
              <a:rPr lang="en-US" sz="1600" dirty="0">
                <a:latin typeface="David" panose="020E0502060401010101" pitchFamily="34" charset="-79"/>
                <a:cs typeface="David" panose="020E0502060401010101" pitchFamily="34" charset="-79"/>
              </a:rPr>
              <a:t>	</a:t>
            </a:r>
          </a:p>
          <a:p>
            <a:pPr lvl="2" algn="l" rtl="0"/>
            <a:r>
              <a:rPr lang="en-US" sz="1600" dirty="0">
                <a:latin typeface="David" panose="020E0502060401010101" pitchFamily="34" charset="-79"/>
                <a:cs typeface="David" panose="020E0502060401010101" pitchFamily="34" charset="-79"/>
              </a:rPr>
              <a:t>Tests whether the specified object is not an instance of the wrong type.</a:t>
            </a:r>
          </a:p>
          <a:p>
            <a:pPr marL="1200150" lvl="2" indent="-285750" algn="l" rtl="0">
              <a:buFont typeface="Arial" panose="020B0604020202020204" pitchFamily="34" charset="0"/>
              <a:buChar char="•"/>
            </a:pPr>
            <a:endParaRPr lang="en-US" sz="1600" dirty="0">
              <a:latin typeface="David" panose="020E0502060401010101" pitchFamily="34" charset="-79"/>
              <a:cs typeface="David" panose="020E0502060401010101" pitchFamily="34" charset="-79"/>
            </a:endParaRPr>
          </a:p>
          <a:p>
            <a:pPr marL="1200150" lvl="2" indent="-285750" algn="l" rtl="0">
              <a:buFont typeface="Arial" panose="020B0604020202020204" pitchFamily="34" charset="0"/>
              <a:buChar char="•"/>
            </a:pPr>
            <a:r>
              <a:rPr lang="en-US" sz="1600" dirty="0" err="1">
                <a:latin typeface="David" panose="020E0502060401010101" pitchFamily="34" charset="-79"/>
                <a:cs typeface="David" panose="020E0502060401010101" pitchFamily="34" charset="-79"/>
              </a:rPr>
              <a:t>IsNotNull</a:t>
            </a:r>
            <a:r>
              <a:rPr lang="en-US" sz="1600" dirty="0">
                <a:latin typeface="David" panose="020E0502060401010101" pitchFamily="34" charset="-79"/>
                <a:cs typeface="David" panose="020E0502060401010101" pitchFamily="34" charset="-79"/>
              </a:rPr>
              <a:t>(Object)	</a:t>
            </a:r>
          </a:p>
          <a:p>
            <a:pPr lvl="2" algn="l" rtl="0"/>
            <a:r>
              <a:rPr lang="en-US" sz="1600" dirty="0">
                <a:latin typeface="David" panose="020E0502060401010101" pitchFamily="34" charset="-79"/>
                <a:cs typeface="David" panose="020E0502060401010101" pitchFamily="34" charset="-79"/>
              </a:rPr>
              <a:t>Tests whether the specified object is non-null.</a:t>
            </a:r>
          </a:p>
          <a:p>
            <a:pPr marL="1200150" lvl="2" indent="-285750" algn="l" rtl="0">
              <a:buFont typeface="Arial" panose="020B0604020202020204" pitchFamily="34" charset="0"/>
              <a:buChar char="•"/>
            </a:pPr>
            <a:endParaRPr lang="en-US" sz="1600" dirty="0">
              <a:latin typeface="David" panose="020E0502060401010101" pitchFamily="34" charset="-79"/>
              <a:cs typeface="David" panose="020E0502060401010101" pitchFamily="34" charset="-79"/>
            </a:endParaRPr>
          </a:p>
          <a:p>
            <a:pPr marL="1200150" lvl="2" indent="-285750" algn="l" rtl="0">
              <a:buFont typeface="Arial" panose="020B0604020202020204" pitchFamily="34" charset="0"/>
              <a:buChar char="•"/>
            </a:pPr>
            <a:r>
              <a:rPr lang="en-US" sz="1600" dirty="0" err="1">
                <a:latin typeface="David" panose="020E0502060401010101" pitchFamily="34" charset="-79"/>
                <a:cs typeface="David" panose="020E0502060401010101" pitchFamily="34" charset="-79"/>
              </a:rPr>
              <a:t>IsNull</a:t>
            </a:r>
            <a:r>
              <a:rPr lang="en-US" sz="1600" dirty="0">
                <a:latin typeface="David" panose="020E0502060401010101" pitchFamily="34" charset="-79"/>
                <a:cs typeface="David" panose="020E0502060401010101" pitchFamily="34" charset="-79"/>
              </a:rPr>
              <a:t>(Object)	</a:t>
            </a:r>
          </a:p>
          <a:p>
            <a:pPr lvl="2" algn="l" rtl="0"/>
            <a:r>
              <a:rPr lang="en-US" sz="1600" dirty="0">
                <a:latin typeface="David" panose="020E0502060401010101" pitchFamily="34" charset="-79"/>
                <a:cs typeface="David" panose="020E0502060401010101" pitchFamily="34" charset="-79"/>
              </a:rPr>
              <a:t>Tests whether the specified object is null.</a:t>
            </a:r>
          </a:p>
          <a:p>
            <a:pPr marL="1200150" lvl="2" indent="-285750" algn="l" rtl="0">
              <a:buFont typeface="Arial" panose="020B0604020202020204" pitchFamily="34" charset="0"/>
              <a:buChar char="•"/>
            </a:pPr>
            <a:endParaRPr lang="en-US" sz="1600" dirty="0">
              <a:latin typeface="David" panose="020E0502060401010101" pitchFamily="34" charset="-79"/>
              <a:cs typeface="David" panose="020E0502060401010101" pitchFamily="34" charset="-79"/>
            </a:endParaRPr>
          </a:p>
          <a:p>
            <a:pPr marL="1200150" lvl="2" indent="-285750" algn="l" rtl="0">
              <a:buFont typeface="Arial" panose="020B0604020202020204" pitchFamily="34" charset="0"/>
              <a:buChar char="•"/>
            </a:pPr>
            <a:r>
              <a:rPr lang="en-US" sz="1600" dirty="0" err="1">
                <a:latin typeface="David" panose="020E0502060401010101" pitchFamily="34" charset="-79"/>
                <a:cs typeface="David" panose="020E0502060401010101" pitchFamily="34" charset="-79"/>
              </a:rPr>
              <a:t>IsTrue</a:t>
            </a:r>
            <a:r>
              <a:rPr lang="en-US" sz="1600" dirty="0">
                <a:latin typeface="David" panose="020E0502060401010101" pitchFamily="34" charset="-79"/>
                <a:cs typeface="David" panose="020E0502060401010101" pitchFamily="34" charset="-79"/>
              </a:rPr>
              <a:t>(Boolean)	</a:t>
            </a:r>
          </a:p>
          <a:p>
            <a:pPr lvl="2" algn="l" rtl="0"/>
            <a:r>
              <a:rPr lang="en-US" sz="1600" dirty="0">
                <a:latin typeface="David" panose="020E0502060401010101" pitchFamily="34" charset="-79"/>
                <a:cs typeface="David" panose="020E0502060401010101" pitchFamily="34" charset="-79"/>
              </a:rPr>
              <a:t>Tests whether the specified condition is true.</a:t>
            </a:r>
          </a:p>
          <a:p>
            <a:pPr lvl="2" algn="l" rtl="0"/>
            <a:endParaRPr lang="he-IL" sz="1600" dirty="0">
              <a:latin typeface="David" panose="020E0502060401010101" pitchFamily="34" charset="-79"/>
              <a:cs typeface="David" panose="020E0502060401010101" pitchFamily="34" charset="-79"/>
            </a:endParaRPr>
          </a:p>
          <a:p>
            <a:pPr lvl="2" algn="l" rtl="0"/>
            <a:endParaRPr lang="he-IL" sz="16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366825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כותרת תחתונה 3">
            <a:extLst>
              <a:ext uri="{FF2B5EF4-FFF2-40B4-BE49-F238E27FC236}">
                <a16:creationId xmlns:a16="http://schemas.microsoft.com/office/drawing/2014/main" id="{550F8424-258F-4232-88D0-F9C65286A70D}"/>
              </a:ext>
            </a:extLst>
          </p:cNvPr>
          <p:cNvSpPr>
            <a:spLocks noGrp="1"/>
          </p:cNvSpPr>
          <p:nvPr>
            <p:ph type="ftr" sz="quarter" idx="11"/>
          </p:nvPr>
        </p:nvSpPr>
        <p:spPr/>
        <p:txBody>
          <a:bodyPr/>
          <a:lstStyle/>
          <a:p>
            <a:r>
              <a:rPr lang="he-IL"/>
              <a:t>יסודות הנדסת תוכנה, סמסטר א' תש"ף</a:t>
            </a:r>
            <a:endParaRPr lang="en-US"/>
          </a:p>
        </p:txBody>
      </p:sp>
      <p:pic>
        <p:nvPicPr>
          <p:cNvPr id="6" name="תמונה 5" descr="89005_LetterHead_1">
            <a:extLst>
              <a:ext uri="{FF2B5EF4-FFF2-40B4-BE49-F238E27FC236}">
                <a16:creationId xmlns:a16="http://schemas.microsoft.com/office/drawing/2014/main" id="{A28F28E8-BCC4-4962-BBAF-B0220F99C4AF}"/>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727949" y="-436080"/>
            <a:ext cx="10905066" cy="1935647"/>
          </a:xfrm>
          <a:prstGeom prst="rect">
            <a:avLst/>
          </a:prstGeom>
          <a:noFill/>
        </p:spPr>
      </p:pic>
      <p:pic>
        <p:nvPicPr>
          <p:cNvPr id="1026" name="Picture 2" descr="Image result for JAVA">
            <a:extLst>
              <a:ext uri="{FF2B5EF4-FFF2-40B4-BE49-F238E27FC236}">
                <a16:creationId xmlns:a16="http://schemas.microsoft.com/office/drawing/2014/main" id="{52458FE0-94B0-4ED7-A2B1-C602480DB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4332" y="1248432"/>
            <a:ext cx="2563335" cy="468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101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טקסט 4"/>
          <p:cNvSpPr>
            <a:spLocks noGrp="1"/>
          </p:cNvSpPr>
          <p:nvPr>
            <p:ph type="body" sz="quarter" idx="3"/>
          </p:nvPr>
        </p:nvSpPr>
        <p:spPr>
          <a:xfrm>
            <a:off x="6592374" y="2307263"/>
            <a:ext cx="5212463" cy="4270342"/>
          </a:xfrm>
        </p:spPr>
        <p:txBody>
          <a:bodyPr>
            <a:normAutofit/>
          </a:bodyPr>
          <a:lstStyle/>
          <a:p>
            <a:pPr marL="342900" indent="-342900">
              <a:buFont typeface="Arial" panose="020B0604020202020204" pitchFamily="34" charset="0"/>
              <a:buChar char="•"/>
            </a:pPr>
            <a:r>
              <a:rPr lang="en-US" sz="2000" b="0" dirty="0">
                <a:latin typeface="David" panose="020E0502060401010101" pitchFamily="34" charset="-79"/>
                <a:cs typeface="David" panose="020E0502060401010101" pitchFamily="34" charset="-79"/>
              </a:rPr>
              <a:t>Junit</a:t>
            </a:r>
            <a:r>
              <a:rPr lang="he-IL" sz="2000" b="0" dirty="0">
                <a:latin typeface="David" panose="020E0502060401010101" pitchFamily="34" charset="-79"/>
                <a:cs typeface="David" panose="020E0502060401010101" pitchFamily="34" charset="-79"/>
              </a:rPr>
              <a:t> הינו מנגנון מובנה בשפת </a:t>
            </a:r>
            <a:r>
              <a:rPr lang="en-US" sz="2000" b="0" dirty="0">
                <a:latin typeface="David" panose="020E0502060401010101" pitchFamily="34" charset="-79"/>
                <a:cs typeface="David" panose="020E0502060401010101" pitchFamily="34" charset="-79"/>
              </a:rPr>
              <a:t>JAVA</a:t>
            </a:r>
            <a:r>
              <a:rPr lang="he-IL" sz="2000" b="0" dirty="0">
                <a:latin typeface="David" panose="020E0502060401010101" pitchFamily="34" charset="-79"/>
                <a:cs typeface="David" panose="020E0502060401010101" pitchFamily="34" charset="-79"/>
              </a:rPr>
              <a:t> המאפשר כתיבת מודול בדיקות והרצתן ברצף בצורה נוחה</a:t>
            </a:r>
          </a:p>
          <a:p>
            <a:pPr marL="342900" indent="-342900">
              <a:buFont typeface="Arial" panose="020B0604020202020204" pitchFamily="34" charset="0"/>
              <a:buChar char="•"/>
            </a:pPr>
            <a:r>
              <a:rPr lang="en-US" sz="2000" b="0" u="sng" dirty="0">
                <a:latin typeface="David" panose="020E0502060401010101" pitchFamily="34" charset="-79"/>
                <a:cs typeface="David" panose="020E0502060401010101" pitchFamily="34" charset="-79"/>
                <a:hlinkClick r:id="rId2"/>
              </a:rPr>
              <a:t>http://www.junit.org/</a:t>
            </a:r>
            <a:endParaRPr lang="he-IL" sz="2000" b="0" u="sng" dirty="0">
              <a:latin typeface="David" panose="020E0502060401010101" pitchFamily="34" charset="-79"/>
              <a:cs typeface="David" panose="020E0502060401010101" pitchFamily="34" charset="-79"/>
            </a:endParaRPr>
          </a:p>
          <a:p>
            <a:pPr marL="342900" indent="-342900">
              <a:buFont typeface="Arial" panose="020B0604020202020204" pitchFamily="34" charset="0"/>
              <a:buChar char="•"/>
            </a:pPr>
            <a:r>
              <a:rPr lang="he-IL" sz="2000" b="0" dirty="0">
                <a:latin typeface="David" panose="020E0502060401010101" pitchFamily="34" charset="-79"/>
                <a:cs typeface="David" panose="020E0502060401010101" pitchFamily="34" charset="-79"/>
              </a:rPr>
              <a:t>יש להוסיף  ל- </a:t>
            </a:r>
            <a:r>
              <a:rPr lang="en-US" sz="2000" b="0" dirty="0">
                <a:latin typeface="David" panose="020E0502060401010101" pitchFamily="34" charset="-79"/>
                <a:cs typeface="David" panose="020E0502060401010101" pitchFamily="34" charset="-79"/>
              </a:rPr>
              <a:t>JDK</a:t>
            </a:r>
            <a:r>
              <a:rPr lang="he-IL" sz="2000" b="0" dirty="0">
                <a:latin typeface="David" panose="020E0502060401010101" pitchFamily="34" charset="-79"/>
                <a:cs typeface="David" panose="020E0502060401010101" pitchFamily="34" charset="-79"/>
              </a:rPr>
              <a:t> את ה- </a:t>
            </a:r>
            <a:r>
              <a:rPr lang="en-US" sz="2000" b="0" dirty="0">
                <a:latin typeface="David" panose="020E0502060401010101" pitchFamily="34" charset="-79"/>
                <a:cs typeface="David" panose="020E0502060401010101" pitchFamily="34" charset="-79"/>
              </a:rPr>
              <a:t>JAR</a:t>
            </a:r>
            <a:r>
              <a:rPr lang="he-IL" sz="2000" b="0" dirty="0">
                <a:latin typeface="David" panose="020E0502060401010101" pitchFamily="34" charset="-79"/>
                <a:cs typeface="David" panose="020E0502060401010101" pitchFamily="34" charset="-79"/>
              </a:rPr>
              <a:t> עם הספריות של </a:t>
            </a:r>
            <a:r>
              <a:rPr lang="en-US" sz="2000" b="0" dirty="0">
                <a:latin typeface="David" panose="020E0502060401010101" pitchFamily="34" charset="-79"/>
                <a:cs typeface="David" panose="020E0502060401010101" pitchFamily="34" charset="-79"/>
              </a:rPr>
              <a:t>JUnit</a:t>
            </a:r>
            <a:r>
              <a:rPr lang="he-IL" sz="2000" b="0" dirty="0">
                <a:latin typeface="David" panose="020E0502060401010101" pitchFamily="34" charset="-79"/>
                <a:cs typeface="David" panose="020E0502060401010101" pitchFamily="34" charset="-79"/>
              </a:rPr>
              <a:t>:</a:t>
            </a:r>
          </a:p>
          <a:p>
            <a:pPr marL="342900" indent="-342900">
              <a:buFont typeface="Arial" panose="020B0604020202020204" pitchFamily="34" charset="0"/>
              <a:buChar char="•"/>
            </a:pPr>
            <a:r>
              <a:rPr lang="en-US" sz="2000" b="0" dirty="0">
                <a:latin typeface="David" panose="020E0502060401010101" pitchFamily="34" charset="-79"/>
                <a:cs typeface="David" panose="020E0502060401010101" pitchFamily="34" charset="-79"/>
                <a:hlinkClick r:id="rId3"/>
              </a:rPr>
              <a:t>http://junit.org/</a:t>
            </a:r>
            <a:r>
              <a:rPr lang="he-IL" sz="2000" b="0" dirty="0">
                <a:latin typeface="David" panose="020E0502060401010101" pitchFamily="34" charset="-79"/>
                <a:cs typeface="David" panose="020E0502060401010101" pitchFamily="34" charset="-79"/>
              </a:rPr>
              <a:t> </a:t>
            </a:r>
            <a:r>
              <a:rPr lang="he-IL" sz="2000" b="0" dirty="0">
                <a:latin typeface="David" panose="020E0502060401010101" pitchFamily="34" charset="-79"/>
                <a:cs typeface="David" panose="020E0502060401010101" pitchFamily="34" charset="-79"/>
                <a:sym typeface="Wingdings" pitchFamily="2" charset="2"/>
              </a:rPr>
              <a:t> </a:t>
            </a:r>
            <a:r>
              <a:rPr lang="en-US" sz="2000" b="0" dirty="0">
                <a:latin typeface="David" panose="020E0502060401010101" pitchFamily="34" charset="-79"/>
                <a:cs typeface="David" panose="020E0502060401010101" pitchFamily="34" charset="-79"/>
                <a:sym typeface="Wingdings" pitchFamily="2" charset="2"/>
              </a:rPr>
              <a:t>Download JUnit</a:t>
            </a:r>
            <a:r>
              <a:rPr lang="he-IL" sz="2000" b="0" dirty="0">
                <a:latin typeface="David" panose="020E0502060401010101" pitchFamily="34" charset="-79"/>
                <a:cs typeface="David" panose="020E0502060401010101" pitchFamily="34" charset="-79"/>
                <a:sym typeface="Wingdings" pitchFamily="2" charset="2"/>
              </a:rPr>
              <a:t>  יש להוריד את </a:t>
            </a:r>
            <a:r>
              <a:rPr lang="he-IL" sz="2000" b="0" dirty="0" err="1">
                <a:latin typeface="David" panose="020E0502060401010101" pitchFamily="34" charset="-79"/>
                <a:cs typeface="David" panose="020E0502060401010101" pitchFamily="34" charset="-79"/>
                <a:sym typeface="Wingdings" pitchFamily="2" charset="2"/>
              </a:rPr>
              <a:t>הגרסא</a:t>
            </a:r>
            <a:r>
              <a:rPr lang="he-IL" sz="2000" b="0" dirty="0">
                <a:latin typeface="David" panose="020E0502060401010101" pitchFamily="34" charset="-79"/>
                <a:cs typeface="David" panose="020E0502060401010101" pitchFamily="34" charset="-79"/>
                <a:sym typeface="Wingdings" pitchFamily="2" charset="2"/>
              </a:rPr>
              <a:t> האחרונה של  </a:t>
            </a:r>
            <a:r>
              <a:rPr lang="en-US" sz="2000" b="0" dirty="0">
                <a:latin typeface="David" panose="020E0502060401010101" pitchFamily="34" charset="-79"/>
                <a:cs typeface="David" panose="020E0502060401010101" pitchFamily="34" charset="-79"/>
                <a:sym typeface="Wingdings" pitchFamily="2" charset="2"/>
              </a:rPr>
              <a:t>JAR</a:t>
            </a:r>
            <a:r>
              <a:rPr lang="he-IL" sz="2000" b="0" dirty="0">
                <a:latin typeface="David" panose="020E0502060401010101" pitchFamily="34" charset="-79"/>
                <a:cs typeface="David" panose="020E0502060401010101" pitchFamily="34" charset="-79"/>
                <a:sym typeface="Wingdings" pitchFamily="2" charset="2"/>
              </a:rPr>
              <a:t>   לשמור את הקובץ במחשב</a:t>
            </a:r>
          </a:p>
          <a:p>
            <a:pPr marL="342900" indent="-342900">
              <a:buFont typeface="Arial" panose="020B0604020202020204" pitchFamily="34" charset="0"/>
              <a:buChar char="•"/>
            </a:pPr>
            <a:r>
              <a:rPr lang="he-IL" sz="2000" b="0" dirty="0">
                <a:latin typeface="David" panose="020E0502060401010101" pitchFamily="34" charset="-79"/>
                <a:cs typeface="David" panose="020E0502060401010101" pitchFamily="34" charset="-79"/>
                <a:sym typeface="Wingdings" pitchFamily="2" charset="2"/>
              </a:rPr>
              <a:t>בסביבת העבודה לעמוד על </a:t>
            </a:r>
            <a:r>
              <a:rPr lang="he-IL" sz="2000" b="0" dirty="0" err="1">
                <a:latin typeface="David" panose="020E0502060401010101" pitchFamily="34" charset="-79"/>
                <a:cs typeface="David" panose="020E0502060401010101" pitchFamily="34" charset="-79"/>
                <a:sym typeface="Wingdings" pitchFamily="2" charset="2"/>
              </a:rPr>
              <a:t>הפרוייקט</a:t>
            </a:r>
            <a:r>
              <a:rPr lang="he-IL" sz="2000" b="0" dirty="0">
                <a:latin typeface="David" panose="020E0502060401010101" pitchFamily="34" charset="-79"/>
                <a:cs typeface="David" panose="020E0502060401010101" pitchFamily="34" charset="-79"/>
                <a:sym typeface="Wingdings" pitchFamily="2" charset="2"/>
              </a:rPr>
              <a:t>  לבחור בתפריט </a:t>
            </a:r>
            <a:r>
              <a:rPr lang="en-US" sz="2000" b="0" dirty="0">
                <a:latin typeface="David" panose="020E0502060401010101" pitchFamily="34" charset="-79"/>
                <a:cs typeface="David" panose="020E0502060401010101" pitchFamily="34" charset="-79"/>
                <a:sym typeface="Wingdings" pitchFamily="2" charset="2"/>
              </a:rPr>
              <a:t>Project</a:t>
            </a:r>
            <a:r>
              <a:rPr lang="he-IL" sz="2000" b="0" dirty="0">
                <a:latin typeface="David" panose="020E0502060401010101" pitchFamily="34" charset="-79"/>
                <a:cs typeface="David" panose="020E0502060401010101" pitchFamily="34" charset="-79"/>
                <a:sym typeface="Wingdings" pitchFamily="2" charset="2"/>
              </a:rPr>
              <a:t>  </a:t>
            </a:r>
            <a:r>
              <a:rPr lang="en-US" sz="2000" b="0" dirty="0">
                <a:latin typeface="David" panose="020E0502060401010101" pitchFamily="34" charset="-79"/>
                <a:cs typeface="David" panose="020E0502060401010101" pitchFamily="34" charset="-79"/>
                <a:sym typeface="Wingdings" pitchFamily="2" charset="2"/>
              </a:rPr>
              <a:t>Properties</a:t>
            </a:r>
            <a:r>
              <a:rPr lang="he-IL" sz="2000" b="0" dirty="0">
                <a:latin typeface="David" panose="020E0502060401010101" pitchFamily="34" charset="-79"/>
                <a:cs typeface="David" panose="020E0502060401010101" pitchFamily="34" charset="-79"/>
                <a:sym typeface="Wingdings" pitchFamily="2" charset="2"/>
              </a:rPr>
              <a:t>  </a:t>
            </a:r>
            <a:r>
              <a:rPr lang="en-US" sz="2000" b="0" dirty="0">
                <a:latin typeface="David" panose="020E0502060401010101" pitchFamily="34" charset="-79"/>
                <a:cs typeface="David" panose="020E0502060401010101" pitchFamily="34" charset="-79"/>
                <a:sym typeface="Wingdings" pitchFamily="2" charset="2"/>
              </a:rPr>
              <a:t>Java Build Path</a:t>
            </a:r>
            <a:r>
              <a:rPr lang="he-IL" sz="2000" b="0" dirty="0">
                <a:latin typeface="David" panose="020E0502060401010101" pitchFamily="34" charset="-79"/>
                <a:cs typeface="David" panose="020E0502060401010101" pitchFamily="34" charset="-79"/>
                <a:sym typeface="Wingdings" pitchFamily="2" charset="2"/>
              </a:rPr>
              <a:t>  כרטיסיית </a:t>
            </a:r>
            <a:r>
              <a:rPr lang="en-US" sz="2000" b="0" dirty="0">
                <a:latin typeface="David" panose="020E0502060401010101" pitchFamily="34" charset="-79"/>
                <a:cs typeface="David" panose="020E0502060401010101" pitchFamily="34" charset="-79"/>
                <a:sym typeface="Wingdings" pitchFamily="2" charset="2"/>
              </a:rPr>
              <a:t>Libraries</a:t>
            </a:r>
            <a:r>
              <a:rPr lang="he-IL" sz="2000" b="0" dirty="0">
                <a:latin typeface="David" panose="020E0502060401010101" pitchFamily="34" charset="-79"/>
                <a:cs typeface="David" panose="020E0502060401010101" pitchFamily="34" charset="-79"/>
                <a:sym typeface="Wingdings" pitchFamily="2" charset="2"/>
              </a:rPr>
              <a:t>  </a:t>
            </a:r>
            <a:r>
              <a:rPr lang="en-US" sz="2000" b="0" dirty="0">
                <a:latin typeface="David" panose="020E0502060401010101" pitchFamily="34" charset="-79"/>
                <a:cs typeface="David" panose="020E0502060401010101" pitchFamily="34" charset="-79"/>
                <a:sym typeface="Wingdings" pitchFamily="2" charset="2"/>
              </a:rPr>
              <a:t>Add External Jars</a:t>
            </a:r>
            <a:endParaRPr lang="en-US" sz="2000" b="0" dirty="0">
              <a:latin typeface="David" panose="020E0502060401010101" pitchFamily="34" charset="-79"/>
              <a:cs typeface="David" panose="020E0502060401010101" pitchFamily="34" charset="-79"/>
            </a:endParaRPr>
          </a:p>
          <a:p>
            <a:pPr marL="342900" indent="-342900">
              <a:buFont typeface="Arial" panose="020B0604020202020204" pitchFamily="34" charset="0"/>
              <a:buChar char="•"/>
            </a:pPr>
            <a:endParaRPr lang="he-IL" sz="2000" b="0" dirty="0">
              <a:latin typeface="David" panose="020E0502060401010101" pitchFamily="34" charset="-79"/>
              <a:cs typeface="David" panose="020E0502060401010101" pitchFamily="34" charset="-79"/>
            </a:endParaRPr>
          </a:p>
        </p:txBody>
      </p:sp>
      <p:sp>
        <p:nvSpPr>
          <p:cNvPr id="11" name="תיבת טקסט 4">
            <a:extLst>
              <a:ext uri="{FF2B5EF4-FFF2-40B4-BE49-F238E27FC236}">
                <a16:creationId xmlns:a16="http://schemas.microsoft.com/office/drawing/2014/main" id="{46829260-833D-4B2C-8C37-9D4B46ED0151}"/>
              </a:ext>
            </a:extLst>
          </p:cNvPr>
          <p:cNvSpPr txBox="1">
            <a:spLocks noGrp="1"/>
          </p:cNvSpPr>
          <p:nvPr>
            <p:ph type="title"/>
          </p:nvPr>
        </p:nvSpPr>
        <p:spPr>
          <a:xfrm>
            <a:off x="1219710" y="1473334"/>
            <a:ext cx="10515600" cy="490904"/>
          </a:xfrm>
          <a:prstGeom prst="rect">
            <a:avLst/>
          </a:prstGeom>
          <a:noFill/>
        </p:spPr>
        <p:txBody>
          <a:bodyPr wrap="square" rtlCol="0">
            <a:spAutoFit/>
          </a:bodyPr>
          <a:lstStyle/>
          <a:p>
            <a:r>
              <a:rPr lang="he-IL" sz="2800" b="1" dirty="0">
                <a:latin typeface="David" panose="020E0502060401010101" pitchFamily="34" charset="-79"/>
                <a:cs typeface="David" panose="020E0502060401010101" pitchFamily="34" charset="-79"/>
              </a:rPr>
              <a:t>איך ניצור בדיקות – </a:t>
            </a:r>
            <a:r>
              <a:rPr lang="en-US" sz="2800" b="1" dirty="0">
                <a:latin typeface="David" panose="020E0502060401010101" pitchFamily="34" charset="-79"/>
                <a:cs typeface="David" panose="020E0502060401010101" pitchFamily="34" charset="-79"/>
              </a:rPr>
              <a:t>Java</a:t>
            </a:r>
            <a:endParaRPr lang="he-IL" sz="2800" b="1" dirty="0">
              <a:latin typeface="David" panose="020E0502060401010101" pitchFamily="34" charset="-79"/>
              <a:cs typeface="David" panose="020E0502060401010101" pitchFamily="34" charset="-79"/>
            </a:endParaRPr>
          </a:p>
        </p:txBody>
      </p:sp>
      <p:pic>
        <p:nvPicPr>
          <p:cNvPr id="6" name="Picture 4">
            <a:extLst>
              <a:ext uri="{FF2B5EF4-FFF2-40B4-BE49-F238E27FC236}">
                <a16:creationId xmlns:a16="http://schemas.microsoft.com/office/drawing/2014/main" id="{CB142AB2-4CB9-4135-8271-EF1DEF297A97}"/>
              </a:ext>
            </a:extLst>
          </p:cNvPr>
          <p:cNvPicPr>
            <a:picLocks noChangeAspect="1" noChangeArrowheads="1"/>
          </p:cNvPicPr>
          <p:nvPr/>
        </p:nvPicPr>
        <p:blipFill>
          <a:blip r:embed="rId4" cstate="print"/>
          <a:srcRect/>
          <a:stretch>
            <a:fillRect/>
          </a:stretch>
        </p:blipFill>
        <p:spPr bwMode="auto">
          <a:xfrm>
            <a:off x="387163" y="2186310"/>
            <a:ext cx="6090347" cy="4391295"/>
          </a:xfrm>
          <a:prstGeom prst="rect">
            <a:avLst/>
          </a:prstGeom>
          <a:noFill/>
          <a:ln w="9525">
            <a:noFill/>
            <a:miter lim="800000"/>
            <a:headEnd/>
            <a:tailEnd/>
          </a:ln>
        </p:spPr>
      </p:pic>
      <p:pic>
        <p:nvPicPr>
          <p:cNvPr id="9" name="תמונה 5" descr="89005_LetterHead_1">
            <a:extLst>
              <a:ext uri="{FF2B5EF4-FFF2-40B4-BE49-F238E27FC236}">
                <a16:creationId xmlns:a16="http://schemas.microsoft.com/office/drawing/2014/main" id="{F26AE420-404D-42D1-BA5A-958751287AD8}"/>
              </a:ext>
            </a:extLst>
          </p:cNvPr>
          <p:cNvPicPr/>
          <p:nvPr/>
        </p:nvPicPr>
        <p:blipFill>
          <a:blip r:embed="rId5">
            <a:extLst>
              <a:ext uri="{28A0092B-C50C-407E-A947-70E740481C1C}">
                <a14:useLocalDpi xmlns:a14="http://schemas.microsoft.com/office/drawing/2010/main" val="0"/>
              </a:ext>
            </a:extLst>
          </a:blip>
          <a:stretch>
            <a:fillRect/>
          </a:stretch>
        </p:blipFill>
        <p:spPr bwMode="auto">
          <a:xfrm>
            <a:off x="830244" y="-462313"/>
            <a:ext cx="10905066" cy="1935647"/>
          </a:xfrm>
          <a:prstGeom prst="rect">
            <a:avLst/>
          </a:prstGeom>
          <a:noFill/>
        </p:spPr>
      </p:pic>
    </p:spTree>
    <p:extLst>
      <p:ext uri="{BB962C8B-B14F-4D97-AF65-F5344CB8AC3E}">
        <p14:creationId xmlns:p14="http://schemas.microsoft.com/office/powerpoint/2010/main" val="927615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טקסט 4"/>
          <p:cNvSpPr>
            <a:spLocks noGrp="1"/>
          </p:cNvSpPr>
          <p:nvPr>
            <p:ph type="body" sz="quarter" idx="3"/>
          </p:nvPr>
        </p:nvSpPr>
        <p:spPr>
          <a:xfrm>
            <a:off x="8422640" y="1370639"/>
            <a:ext cx="3501708" cy="4877451"/>
          </a:xfrm>
        </p:spPr>
        <p:txBody>
          <a:bodyPr>
            <a:normAutofit/>
          </a:bodyPr>
          <a:lstStyle/>
          <a:p>
            <a:r>
              <a:rPr lang="he-IL" b="0" dirty="0">
                <a:latin typeface="David" panose="020E0502060401010101" pitchFamily="34" charset="-79"/>
                <a:cs typeface="David" panose="020E0502060401010101" pitchFamily="34" charset="-79"/>
              </a:rPr>
              <a:t>ב</a:t>
            </a:r>
            <a:r>
              <a:rPr lang="en-US" b="0" dirty="0">
                <a:latin typeface="David" panose="020E0502060401010101" pitchFamily="34" charset="-79"/>
                <a:cs typeface="David" panose="020E0502060401010101" pitchFamily="34" charset="-79"/>
              </a:rPr>
              <a:t>java</a:t>
            </a:r>
            <a:r>
              <a:rPr lang="he-IL" b="0" dirty="0">
                <a:latin typeface="David" panose="020E0502060401010101" pitchFamily="34" charset="-79"/>
                <a:cs typeface="David" panose="020E0502060401010101" pitchFamily="34" charset="-79"/>
              </a:rPr>
              <a:t> , על מנת שנוכל ליישם בדיקות, כל שעלינו לעשות הוא  ליצור מחלקה שתבדוק מחלקה שכתבנו. המחלקה תכיל מתודות שתוכלנה לבדוק את המתודות שכבר כתבנו במחלקה המקורית.</a:t>
            </a:r>
            <a:endParaRPr lang="en-US" b="0" dirty="0">
              <a:latin typeface="David" panose="020E0502060401010101" pitchFamily="34" charset="-79"/>
              <a:cs typeface="David" panose="020E0502060401010101" pitchFamily="34" charset="-79"/>
            </a:endParaRPr>
          </a:p>
          <a:p>
            <a:r>
              <a:rPr lang="he-IL" b="0" dirty="0">
                <a:latin typeface="David" panose="020E0502060401010101" pitchFamily="34" charset="-79"/>
                <a:cs typeface="David" panose="020E0502060401010101" pitchFamily="34" charset="-79"/>
              </a:rPr>
              <a:t>כפי שאפשר לראות בדוגמא , ייבאנו את הספרייה </a:t>
            </a:r>
            <a:r>
              <a:rPr lang="en-US" b="0" dirty="0" err="1">
                <a:latin typeface="David" panose="020E0502060401010101" pitchFamily="34" charset="-79"/>
                <a:cs typeface="David" panose="020E0502060401010101" pitchFamily="34" charset="-79"/>
              </a:rPr>
              <a:t>junit</a:t>
            </a:r>
            <a:r>
              <a:rPr lang="he-IL" b="0" dirty="0">
                <a:latin typeface="David" panose="020E0502060401010101" pitchFamily="34" charset="-79"/>
                <a:cs typeface="David" panose="020E0502060401010101" pitchFamily="34" charset="-79"/>
              </a:rPr>
              <a:t>, יצרנו אובייקט מסוג </a:t>
            </a:r>
            <a:r>
              <a:rPr lang="en-US" b="0" dirty="0">
                <a:latin typeface="David" panose="020E0502060401010101" pitchFamily="34" charset="-79"/>
                <a:cs typeface="David" panose="020E0502060401010101" pitchFamily="34" charset="-79"/>
              </a:rPr>
              <a:t>Calculator</a:t>
            </a:r>
            <a:r>
              <a:rPr lang="he-IL" b="0" dirty="0">
                <a:latin typeface="David" panose="020E0502060401010101" pitchFamily="34" charset="-79"/>
                <a:cs typeface="David" panose="020E0502060401010101" pitchFamily="34" charset="-79"/>
              </a:rPr>
              <a:t> והשתמשנו </a:t>
            </a:r>
            <a:r>
              <a:rPr lang="he-IL" b="0" dirty="0" err="1">
                <a:latin typeface="David" panose="020E0502060401010101" pitchFamily="34" charset="-79"/>
                <a:cs typeface="David" panose="020E0502060401010101" pitchFamily="34" charset="-79"/>
              </a:rPr>
              <a:t>באנוטציה</a:t>
            </a:r>
            <a:r>
              <a:rPr lang="he-IL" b="0" dirty="0">
                <a:latin typeface="David" panose="020E0502060401010101" pitchFamily="34" charset="-79"/>
                <a:cs typeface="David" panose="020E0502060401010101" pitchFamily="34" charset="-79"/>
              </a:rPr>
              <a:t> </a:t>
            </a:r>
            <a:r>
              <a:rPr lang="en-US" b="0" dirty="0">
                <a:latin typeface="David" panose="020E0502060401010101" pitchFamily="34" charset="-79"/>
                <a:cs typeface="David" panose="020E0502060401010101" pitchFamily="34" charset="-79"/>
              </a:rPr>
              <a:t>@Test</a:t>
            </a:r>
            <a:r>
              <a:rPr lang="he-IL" b="0" dirty="0">
                <a:latin typeface="David" panose="020E0502060401010101" pitchFamily="34" charset="-79"/>
                <a:cs typeface="David" panose="020E0502060401010101" pitchFamily="34" charset="-79"/>
              </a:rPr>
              <a:t> .</a:t>
            </a:r>
          </a:p>
          <a:p>
            <a:endParaRPr lang="he-IL" b="0" dirty="0">
              <a:latin typeface="David" panose="020E0502060401010101" pitchFamily="34" charset="-79"/>
              <a:cs typeface="David" panose="020E0502060401010101" pitchFamily="34" charset="-79"/>
            </a:endParaRPr>
          </a:p>
        </p:txBody>
      </p:sp>
      <p:sp>
        <p:nvSpPr>
          <p:cNvPr id="11" name="תיבת טקסט 4">
            <a:extLst>
              <a:ext uri="{FF2B5EF4-FFF2-40B4-BE49-F238E27FC236}">
                <a16:creationId xmlns:a16="http://schemas.microsoft.com/office/drawing/2014/main" id="{46829260-833D-4B2C-8C37-9D4B46ED0151}"/>
              </a:ext>
            </a:extLst>
          </p:cNvPr>
          <p:cNvSpPr txBox="1">
            <a:spLocks noGrp="1"/>
          </p:cNvSpPr>
          <p:nvPr>
            <p:ph type="title"/>
          </p:nvPr>
        </p:nvSpPr>
        <p:spPr>
          <a:xfrm>
            <a:off x="1601788" y="1125187"/>
            <a:ext cx="10515600" cy="490904"/>
          </a:xfrm>
          <a:prstGeom prst="rect">
            <a:avLst/>
          </a:prstGeom>
          <a:noFill/>
        </p:spPr>
        <p:txBody>
          <a:bodyPr wrap="square" rtlCol="0">
            <a:spAutoFit/>
          </a:bodyPr>
          <a:lstStyle/>
          <a:p>
            <a:r>
              <a:rPr lang="he-IL" sz="2800" b="1" dirty="0">
                <a:latin typeface="David" panose="020E0502060401010101" pitchFamily="34" charset="-79"/>
                <a:cs typeface="David" panose="020E0502060401010101" pitchFamily="34" charset="-79"/>
              </a:rPr>
              <a:t>איך ניצור בדיקות – </a:t>
            </a:r>
            <a:r>
              <a:rPr lang="en-US" sz="2800" b="1" dirty="0">
                <a:latin typeface="David" panose="020E0502060401010101" pitchFamily="34" charset="-79"/>
                <a:cs typeface="David" panose="020E0502060401010101" pitchFamily="34" charset="-79"/>
              </a:rPr>
              <a:t>Java</a:t>
            </a:r>
            <a:endParaRPr lang="he-IL" sz="2800" b="1" dirty="0">
              <a:latin typeface="David" panose="020E0502060401010101" pitchFamily="34" charset="-79"/>
              <a:cs typeface="David" panose="020E0502060401010101" pitchFamily="34" charset="-79"/>
            </a:endParaRPr>
          </a:p>
        </p:txBody>
      </p:sp>
      <p:pic>
        <p:nvPicPr>
          <p:cNvPr id="4" name="Picture 3">
            <a:extLst>
              <a:ext uri="{FF2B5EF4-FFF2-40B4-BE49-F238E27FC236}">
                <a16:creationId xmlns:a16="http://schemas.microsoft.com/office/drawing/2014/main" id="{999531FE-CFE2-468B-A8FA-EB4DFD5D6D89}"/>
              </a:ext>
            </a:extLst>
          </p:cNvPr>
          <p:cNvPicPr>
            <a:picLocks noChangeAspect="1"/>
          </p:cNvPicPr>
          <p:nvPr/>
        </p:nvPicPr>
        <p:blipFill>
          <a:blip r:embed="rId2"/>
          <a:stretch>
            <a:fillRect/>
          </a:stretch>
        </p:blipFill>
        <p:spPr>
          <a:xfrm>
            <a:off x="692150" y="1273358"/>
            <a:ext cx="7730490" cy="4973282"/>
          </a:xfrm>
          <a:prstGeom prst="rect">
            <a:avLst/>
          </a:prstGeom>
        </p:spPr>
      </p:pic>
      <p:pic>
        <p:nvPicPr>
          <p:cNvPr id="12" name="תמונה 5" descr="89005_LetterHead_1">
            <a:extLst>
              <a:ext uri="{FF2B5EF4-FFF2-40B4-BE49-F238E27FC236}">
                <a16:creationId xmlns:a16="http://schemas.microsoft.com/office/drawing/2014/main" id="{628C5482-B445-4E18-8B35-88834D91D278}"/>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885190" y="-462137"/>
            <a:ext cx="10905066" cy="1935647"/>
          </a:xfrm>
          <a:prstGeom prst="rect">
            <a:avLst/>
          </a:prstGeom>
          <a:noFill/>
        </p:spPr>
      </p:pic>
    </p:spTree>
    <p:extLst>
      <p:ext uri="{BB962C8B-B14F-4D97-AF65-F5344CB8AC3E}">
        <p14:creationId xmlns:p14="http://schemas.microsoft.com/office/powerpoint/2010/main" val="418834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תיבת טקסט 4">
            <a:extLst>
              <a:ext uri="{FF2B5EF4-FFF2-40B4-BE49-F238E27FC236}">
                <a16:creationId xmlns:a16="http://schemas.microsoft.com/office/drawing/2014/main" id="{46829260-833D-4B2C-8C37-9D4B46ED0151}"/>
              </a:ext>
            </a:extLst>
          </p:cNvPr>
          <p:cNvSpPr txBox="1">
            <a:spLocks noGrp="1"/>
          </p:cNvSpPr>
          <p:nvPr>
            <p:ph type="title"/>
          </p:nvPr>
        </p:nvSpPr>
        <p:spPr>
          <a:xfrm>
            <a:off x="924629" y="1125187"/>
            <a:ext cx="10515600" cy="490904"/>
          </a:xfrm>
          <a:prstGeom prst="rect">
            <a:avLst/>
          </a:prstGeom>
          <a:noFill/>
        </p:spPr>
        <p:txBody>
          <a:bodyPr wrap="square" rtlCol="0">
            <a:spAutoFit/>
          </a:bodyPr>
          <a:lstStyle/>
          <a:p>
            <a:r>
              <a:rPr lang="he-IL" sz="2800" b="1" dirty="0">
                <a:latin typeface="David" panose="020E0502060401010101" pitchFamily="34" charset="-79"/>
                <a:cs typeface="David" panose="020E0502060401010101" pitchFamily="34" charset="-79"/>
              </a:rPr>
              <a:t>איך ניצור בדיקות – </a:t>
            </a:r>
            <a:r>
              <a:rPr lang="en-US" sz="2800" b="1" dirty="0">
                <a:latin typeface="David" panose="020E0502060401010101" pitchFamily="34" charset="-79"/>
                <a:cs typeface="David" panose="020E0502060401010101" pitchFamily="34" charset="-79"/>
              </a:rPr>
              <a:t>Java</a:t>
            </a:r>
            <a:r>
              <a:rPr lang="he-IL" sz="2800" b="1" dirty="0">
                <a:latin typeface="David" panose="020E0502060401010101" pitchFamily="34" charset="-79"/>
                <a:cs typeface="David" panose="020E0502060401010101" pitchFamily="34" charset="-79"/>
              </a:rPr>
              <a:t> – מתודות הבדיקה </a:t>
            </a:r>
          </a:p>
        </p:txBody>
      </p:sp>
      <p:graphicFrame>
        <p:nvGraphicFramePr>
          <p:cNvPr id="6" name="Table 5">
            <a:extLst>
              <a:ext uri="{FF2B5EF4-FFF2-40B4-BE49-F238E27FC236}">
                <a16:creationId xmlns:a16="http://schemas.microsoft.com/office/drawing/2014/main" id="{82060F46-DC0B-4D9B-97C3-C1C03E446DE0}"/>
              </a:ext>
            </a:extLst>
          </p:cNvPr>
          <p:cNvGraphicFramePr>
            <a:graphicFrameLocks noGrp="1"/>
          </p:cNvGraphicFramePr>
          <p:nvPr>
            <p:extLst>
              <p:ext uri="{D42A27DB-BD31-4B8C-83A1-F6EECF244321}">
                <p14:modId xmlns:p14="http://schemas.microsoft.com/office/powerpoint/2010/main" val="3531423282"/>
              </p:ext>
            </p:extLst>
          </p:nvPr>
        </p:nvGraphicFramePr>
        <p:xfrm>
          <a:off x="1507429" y="1706252"/>
          <a:ext cx="9847959" cy="3966603"/>
        </p:xfrm>
        <a:graphic>
          <a:graphicData uri="http://schemas.openxmlformats.org/drawingml/2006/table">
            <a:tbl>
              <a:tblPr firstRow="1" bandRow="1">
                <a:tableStyleId>{5C22544A-7EE6-4342-B048-85BDC9FD1C3A}</a:tableStyleId>
              </a:tblPr>
              <a:tblGrid>
                <a:gridCol w="6843877">
                  <a:extLst>
                    <a:ext uri="{9D8B030D-6E8A-4147-A177-3AD203B41FA5}">
                      <a16:colId xmlns:a16="http://schemas.microsoft.com/office/drawing/2014/main" val="20000"/>
                    </a:ext>
                  </a:extLst>
                </a:gridCol>
                <a:gridCol w="3004082">
                  <a:extLst>
                    <a:ext uri="{9D8B030D-6E8A-4147-A177-3AD203B41FA5}">
                      <a16:colId xmlns:a16="http://schemas.microsoft.com/office/drawing/2014/main" val="20001"/>
                    </a:ext>
                  </a:extLst>
                </a:gridCol>
              </a:tblGrid>
              <a:tr h="340885">
                <a:tc>
                  <a:txBody>
                    <a:bodyPr/>
                    <a:lstStyle/>
                    <a:p>
                      <a:pPr algn="r" rtl="1"/>
                      <a:r>
                        <a:rPr lang="he-IL" sz="2000" dirty="0">
                          <a:latin typeface="David" panose="020E0502060401010101" pitchFamily="34" charset="-79"/>
                          <a:cs typeface="David" panose="020E0502060401010101" pitchFamily="34" charset="-79"/>
                        </a:rPr>
                        <a:t>תיאור</a:t>
                      </a:r>
                      <a:endParaRPr lang="en-US" sz="2000" dirty="0">
                        <a:latin typeface="David" panose="020E0502060401010101" pitchFamily="34" charset="-79"/>
                        <a:cs typeface="David" panose="020E0502060401010101" pitchFamily="34" charset="-79"/>
                      </a:endParaRPr>
                    </a:p>
                  </a:txBody>
                  <a:tcPr marL="121920" marR="121920"/>
                </a:tc>
                <a:tc>
                  <a:txBody>
                    <a:bodyPr/>
                    <a:lstStyle/>
                    <a:p>
                      <a:pPr algn="r" rtl="1"/>
                      <a:r>
                        <a:rPr lang="he-IL" sz="2000" dirty="0">
                          <a:latin typeface="David" panose="020E0502060401010101" pitchFamily="34" charset="-79"/>
                          <a:cs typeface="David" panose="020E0502060401010101" pitchFamily="34" charset="-79"/>
                        </a:rPr>
                        <a:t>שם הבדיקה</a:t>
                      </a:r>
                      <a:endParaRPr lang="en-US" sz="2000" dirty="0">
                        <a:latin typeface="David" panose="020E0502060401010101" pitchFamily="34" charset="-79"/>
                        <a:cs typeface="David" panose="020E0502060401010101" pitchFamily="34" charset="-79"/>
                      </a:endParaRPr>
                    </a:p>
                  </a:txBody>
                  <a:tcPr marL="121920" marR="121920"/>
                </a:tc>
                <a:extLst>
                  <a:ext uri="{0D108BD9-81ED-4DB2-BD59-A6C34878D82A}">
                    <a16:rowId xmlns:a16="http://schemas.microsoft.com/office/drawing/2014/main" val="10000"/>
                  </a:ext>
                </a:extLst>
              </a:tr>
              <a:tr h="396707">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2000" dirty="0">
                          <a:latin typeface="David" panose="020E0502060401010101" pitchFamily="34" charset="-79"/>
                          <a:cs typeface="David" panose="020E0502060401010101" pitchFamily="34" charset="-79"/>
                        </a:rPr>
                        <a:t>בודקת אם שני הביטויים שווים (מפעילה </a:t>
                      </a:r>
                      <a:r>
                        <a:rPr lang="en-US" sz="2000" dirty="0">
                          <a:latin typeface="David" panose="020E0502060401010101" pitchFamily="34" charset="-79"/>
                          <a:cs typeface="David" panose="020E0502060401010101" pitchFamily="34" charset="-79"/>
                        </a:rPr>
                        <a:t>equals</a:t>
                      </a:r>
                      <a:r>
                        <a:rPr lang="he-IL" sz="2000" dirty="0">
                          <a:latin typeface="David" panose="020E0502060401010101" pitchFamily="34" charset="-79"/>
                          <a:cs typeface="David" panose="020E0502060401010101" pitchFamily="34" charset="-79"/>
                        </a:rPr>
                        <a:t>)</a:t>
                      </a:r>
                      <a:endParaRPr lang="en-US" sz="2000" dirty="0">
                        <a:latin typeface="David" panose="020E0502060401010101" pitchFamily="34" charset="-79"/>
                        <a:cs typeface="David" panose="020E0502060401010101" pitchFamily="34" charset="-79"/>
                      </a:endParaRPr>
                    </a:p>
                  </a:txBody>
                  <a:tcPr marL="121920" marR="121920"/>
                </a:tc>
                <a:tc>
                  <a:txBody>
                    <a:bodyPr/>
                    <a:lstStyle/>
                    <a:p>
                      <a:pPr algn="r" rtl="1"/>
                      <a:r>
                        <a:rPr lang="en-US" sz="2000" dirty="0" err="1">
                          <a:latin typeface="David" panose="020E0502060401010101" pitchFamily="34" charset="-79"/>
                          <a:cs typeface="David" panose="020E0502060401010101" pitchFamily="34" charset="-79"/>
                        </a:rPr>
                        <a:t>assertEquals</a:t>
                      </a:r>
                      <a:endParaRPr lang="en-US" sz="2000" dirty="0">
                        <a:latin typeface="David" panose="020E0502060401010101" pitchFamily="34" charset="-79"/>
                        <a:cs typeface="David" panose="020E0502060401010101" pitchFamily="34" charset="-79"/>
                      </a:endParaRPr>
                    </a:p>
                  </a:txBody>
                  <a:tcPr marL="121920" marR="121920"/>
                </a:tc>
                <a:extLst>
                  <a:ext uri="{0D108BD9-81ED-4DB2-BD59-A6C34878D82A}">
                    <a16:rowId xmlns:a16="http://schemas.microsoft.com/office/drawing/2014/main" val="10001"/>
                  </a:ext>
                </a:extLst>
              </a:tr>
              <a:tr h="396707">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2000" dirty="0">
                          <a:latin typeface="David" panose="020E0502060401010101" pitchFamily="34" charset="-79"/>
                          <a:cs typeface="David" panose="020E0502060401010101" pitchFamily="34" charset="-79"/>
                        </a:rPr>
                        <a:t>בודקת אם שני הביטויים שונים</a:t>
                      </a:r>
                      <a:endParaRPr lang="en-US" sz="2000" dirty="0">
                        <a:latin typeface="David" panose="020E0502060401010101" pitchFamily="34" charset="-79"/>
                        <a:cs typeface="David" panose="020E0502060401010101" pitchFamily="34" charset="-79"/>
                      </a:endParaRPr>
                    </a:p>
                  </a:txBody>
                  <a:tcPr marL="121920" marR="121920"/>
                </a:tc>
                <a:tc>
                  <a:txBody>
                    <a:bodyPr/>
                    <a:lstStyle/>
                    <a:p>
                      <a:pPr algn="r" rtl="1"/>
                      <a:r>
                        <a:rPr lang="en-US" sz="2000" dirty="0" err="1">
                          <a:latin typeface="David" panose="020E0502060401010101" pitchFamily="34" charset="-79"/>
                          <a:cs typeface="David" panose="020E0502060401010101" pitchFamily="34" charset="-79"/>
                        </a:rPr>
                        <a:t>assertNotEquals</a:t>
                      </a:r>
                      <a:endParaRPr lang="en-US" sz="2000" dirty="0">
                        <a:latin typeface="David" panose="020E0502060401010101" pitchFamily="34" charset="-79"/>
                        <a:cs typeface="David" panose="020E0502060401010101" pitchFamily="34" charset="-79"/>
                      </a:endParaRPr>
                    </a:p>
                  </a:txBody>
                  <a:tcPr marL="121920" marR="121920"/>
                </a:tc>
                <a:extLst>
                  <a:ext uri="{0D108BD9-81ED-4DB2-BD59-A6C34878D82A}">
                    <a16:rowId xmlns:a16="http://schemas.microsoft.com/office/drawing/2014/main" val="10002"/>
                  </a:ext>
                </a:extLst>
              </a:tr>
              <a:tr h="396707">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2000" dirty="0">
                          <a:latin typeface="David" panose="020E0502060401010101" pitchFamily="34" charset="-79"/>
                          <a:cs typeface="David" panose="020E0502060401010101" pitchFamily="34" charset="-79"/>
                        </a:rPr>
                        <a:t>בודקת שלשני משתנים יש הפניה זהה</a:t>
                      </a:r>
                      <a:endParaRPr lang="en-US" sz="2000" dirty="0">
                        <a:latin typeface="David" panose="020E0502060401010101" pitchFamily="34" charset="-79"/>
                        <a:cs typeface="David" panose="020E0502060401010101" pitchFamily="34" charset="-79"/>
                      </a:endParaRPr>
                    </a:p>
                  </a:txBody>
                  <a:tcPr marL="121920" marR="121920"/>
                </a:tc>
                <a:tc>
                  <a:txBody>
                    <a:bodyPr/>
                    <a:lstStyle/>
                    <a:p>
                      <a:pPr algn="r" rtl="1"/>
                      <a:r>
                        <a:rPr lang="en-US" sz="2000" dirty="0" err="1">
                          <a:latin typeface="David" panose="020E0502060401010101" pitchFamily="34" charset="-79"/>
                          <a:cs typeface="David" panose="020E0502060401010101" pitchFamily="34" charset="-79"/>
                        </a:rPr>
                        <a:t>assertSame</a:t>
                      </a:r>
                      <a:endParaRPr lang="en-US" sz="2000" dirty="0">
                        <a:latin typeface="David" panose="020E0502060401010101" pitchFamily="34" charset="-79"/>
                        <a:cs typeface="David" panose="020E0502060401010101" pitchFamily="34" charset="-79"/>
                      </a:endParaRPr>
                    </a:p>
                  </a:txBody>
                  <a:tcPr marL="121920" marR="121920"/>
                </a:tc>
                <a:extLst>
                  <a:ext uri="{0D108BD9-81ED-4DB2-BD59-A6C34878D82A}">
                    <a16:rowId xmlns:a16="http://schemas.microsoft.com/office/drawing/2014/main" val="10003"/>
                  </a:ext>
                </a:extLst>
              </a:tr>
              <a:tr h="396707">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2000" dirty="0">
                          <a:latin typeface="David" panose="020E0502060401010101" pitchFamily="34" charset="-79"/>
                          <a:cs typeface="David" panose="020E0502060401010101" pitchFamily="34" charset="-79"/>
                        </a:rPr>
                        <a:t>בודקת שלשני משתנים יש הפניה שונה</a:t>
                      </a:r>
                      <a:endParaRPr lang="en-US" sz="2000" dirty="0">
                        <a:latin typeface="David" panose="020E0502060401010101" pitchFamily="34" charset="-79"/>
                        <a:cs typeface="David" panose="020E0502060401010101" pitchFamily="34" charset="-79"/>
                      </a:endParaRPr>
                    </a:p>
                  </a:txBody>
                  <a:tcPr marL="121920" marR="121920"/>
                </a:tc>
                <a:tc>
                  <a:txBody>
                    <a:bodyPr/>
                    <a:lstStyle/>
                    <a:p>
                      <a:pPr algn="r" rtl="1"/>
                      <a:r>
                        <a:rPr lang="en-US" sz="2000" dirty="0" err="1">
                          <a:latin typeface="David" panose="020E0502060401010101" pitchFamily="34" charset="-79"/>
                          <a:cs typeface="David" panose="020E0502060401010101" pitchFamily="34" charset="-79"/>
                        </a:rPr>
                        <a:t>assertNotSame</a:t>
                      </a:r>
                      <a:endParaRPr lang="en-US" sz="2000" dirty="0">
                        <a:latin typeface="David" panose="020E0502060401010101" pitchFamily="34" charset="-79"/>
                        <a:cs typeface="David" panose="020E0502060401010101" pitchFamily="34" charset="-79"/>
                      </a:endParaRPr>
                    </a:p>
                  </a:txBody>
                  <a:tcPr marL="121920" marR="121920"/>
                </a:tc>
                <a:extLst>
                  <a:ext uri="{0D108BD9-81ED-4DB2-BD59-A6C34878D82A}">
                    <a16:rowId xmlns:a16="http://schemas.microsoft.com/office/drawing/2014/main" val="10004"/>
                  </a:ext>
                </a:extLst>
              </a:tr>
              <a:tr h="396707">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2000" dirty="0">
                          <a:latin typeface="David" panose="020E0502060401010101" pitchFamily="34" charset="-79"/>
                          <a:cs typeface="David" panose="020E0502060401010101" pitchFamily="34" charset="-79"/>
                        </a:rPr>
                        <a:t>מופעלת עם ביטוי בוליאני ובודקת אם הוא </a:t>
                      </a:r>
                      <a:r>
                        <a:rPr lang="en-US" sz="2000" dirty="0">
                          <a:latin typeface="David" panose="020E0502060401010101" pitchFamily="34" charset="-79"/>
                          <a:cs typeface="David" panose="020E0502060401010101" pitchFamily="34" charset="-79"/>
                        </a:rPr>
                        <a:t>false</a:t>
                      </a:r>
                    </a:p>
                  </a:txBody>
                  <a:tcPr marL="121920" marR="121920"/>
                </a:tc>
                <a:tc>
                  <a:txBody>
                    <a:bodyPr/>
                    <a:lstStyle/>
                    <a:p>
                      <a:pPr algn="r" rtl="1"/>
                      <a:r>
                        <a:rPr lang="en-US" sz="2000" dirty="0" err="1">
                          <a:latin typeface="David" panose="020E0502060401010101" pitchFamily="34" charset="-79"/>
                          <a:cs typeface="David" panose="020E0502060401010101" pitchFamily="34" charset="-79"/>
                        </a:rPr>
                        <a:t>assertFalse</a:t>
                      </a:r>
                      <a:endParaRPr lang="en-US" sz="2000" dirty="0">
                        <a:latin typeface="David" panose="020E0502060401010101" pitchFamily="34" charset="-79"/>
                        <a:cs typeface="David" panose="020E0502060401010101" pitchFamily="34" charset="-79"/>
                      </a:endParaRPr>
                    </a:p>
                  </a:txBody>
                  <a:tcPr marL="121920" marR="121920"/>
                </a:tc>
                <a:extLst>
                  <a:ext uri="{0D108BD9-81ED-4DB2-BD59-A6C34878D82A}">
                    <a16:rowId xmlns:a16="http://schemas.microsoft.com/office/drawing/2014/main" val="10005"/>
                  </a:ext>
                </a:extLst>
              </a:tr>
              <a:tr h="396707">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2000" dirty="0">
                          <a:latin typeface="David" panose="020E0502060401010101" pitchFamily="34" charset="-79"/>
                          <a:cs typeface="David" panose="020E0502060401010101" pitchFamily="34" charset="-79"/>
                        </a:rPr>
                        <a:t>מופעלת עם ביטוי בוליאני ובודקת אם הוא </a:t>
                      </a:r>
                      <a:r>
                        <a:rPr lang="en-US" sz="2000" dirty="0">
                          <a:latin typeface="David" panose="020E0502060401010101" pitchFamily="34" charset="-79"/>
                          <a:cs typeface="David" panose="020E0502060401010101" pitchFamily="34" charset="-79"/>
                        </a:rPr>
                        <a:t>true</a:t>
                      </a:r>
                    </a:p>
                  </a:txBody>
                  <a:tcPr marL="121920" marR="121920"/>
                </a:tc>
                <a:tc>
                  <a:txBody>
                    <a:bodyPr/>
                    <a:lstStyle/>
                    <a:p>
                      <a:pPr algn="r" rtl="1"/>
                      <a:r>
                        <a:rPr lang="en-US" sz="2000" dirty="0" err="1">
                          <a:latin typeface="David" panose="020E0502060401010101" pitchFamily="34" charset="-79"/>
                          <a:cs typeface="David" panose="020E0502060401010101" pitchFamily="34" charset="-79"/>
                        </a:rPr>
                        <a:t>assertTrue</a:t>
                      </a:r>
                      <a:endParaRPr lang="en-US" sz="2000" dirty="0">
                        <a:latin typeface="David" panose="020E0502060401010101" pitchFamily="34" charset="-79"/>
                        <a:cs typeface="David" panose="020E0502060401010101" pitchFamily="34" charset="-79"/>
                      </a:endParaRPr>
                    </a:p>
                  </a:txBody>
                  <a:tcPr marL="121920" marR="121920"/>
                </a:tc>
                <a:extLst>
                  <a:ext uri="{0D108BD9-81ED-4DB2-BD59-A6C34878D82A}">
                    <a16:rowId xmlns:a16="http://schemas.microsoft.com/office/drawing/2014/main" val="10006"/>
                  </a:ext>
                </a:extLst>
              </a:tr>
              <a:tr h="396707">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2000" dirty="0">
                          <a:latin typeface="David" panose="020E0502060401010101" pitchFamily="34" charset="-79"/>
                          <a:cs typeface="David" panose="020E0502060401010101" pitchFamily="34" charset="-79"/>
                        </a:rPr>
                        <a:t>מופעלת על משתנה ובודקת שהוא </a:t>
                      </a:r>
                      <a:r>
                        <a:rPr lang="en-US" sz="2000" dirty="0">
                          <a:latin typeface="David" panose="020E0502060401010101" pitchFamily="34" charset="-79"/>
                          <a:cs typeface="David" panose="020E0502060401010101" pitchFamily="34" charset="-79"/>
                        </a:rPr>
                        <a:t>null</a:t>
                      </a:r>
                    </a:p>
                  </a:txBody>
                  <a:tcPr marL="121920" marR="121920"/>
                </a:tc>
                <a:tc>
                  <a:txBody>
                    <a:bodyPr/>
                    <a:lstStyle/>
                    <a:p>
                      <a:pPr algn="r" rtl="1"/>
                      <a:r>
                        <a:rPr lang="en-US" sz="2000" dirty="0" err="1">
                          <a:latin typeface="David" panose="020E0502060401010101" pitchFamily="34" charset="-79"/>
                          <a:cs typeface="David" panose="020E0502060401010101" pitchFamily="34" charset="-79"/>
                        </a:rPr>
                        <a:t>assertNull</a:t>
                      </a:r>
                      <a:endParaRPr lang="en-US" sz="2000" dirty="0">
                        <a:latin typeface="David" panose="020E0502060401010101" pitchFamily="34" charset="-79"/>
                        <a:cs typeface="David" panose="020E0502060401010101" pitchFamily="34" charset="-79"/>
                      </a:endParaRPr>
                    </a:p>
                  </a:txBody>
                  <a:tcPr marL="121920" marR="121920"/>
                </a:tc>
                <a:extLst>
                  <a:ext uri="{0D108BD9-81ED-4DB2-BD59-A6C34878D82A}">
                    <a16:rowId xmlns:a16="http://schemas.microsoft.com/office/drawing/2014/main" val="10007"/>
                  </a:ext>
                </a:extLst>
              </a:tr>
              <a:tr h="396707">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2000" dirty="0">
                          <a:latin typeface="David" panose="020E0502060401010101" pitchFamily="34" charset="-79"/>
                          <a:cs typeface="David" panose="020E0502060401010101" pitchFamily="34" charset="-79"/>
                        </a:rPr>
                        <a:t>מופעלת על משתנה ובודקת שאינו </a:t>
                      </a:r>
                      <a:r>
                        <a:rPr lang="en-US" sz="2000" dirty="0">
                          <a:latin typeface="David" panose="020E0502060401010101" pitchFamily="34" charset="-79"/>
                          <a:cs typeface="David" panose="020E0502060401010101" pitchFamily="34" charset="-79"/>
                        </a:rPr>
                        <a:t>null</a:t>
                      </a:r>
                    </a:p>
                  </a:txBody>
                  <a:tcPr marL="121920" marR="121920"/>
                </a:tc>
                <a:tc>
                  <a:txBody>
                    <a:bodyPr/>
                    <a:lstStyle/>
                    <a:p>
                      <a:pPr algn="r" rtl="1"/>
                      <a:r>
                        <a:rPr lang="en-US" sz="2000" dirty="0" err="1">
                          <a:latin typeface="David" panose="020E0502060401010101" pitchFamily="34" charset="-79"/>
                          <a:cs typeface="David" panose="020E0502060401010101" pitchFamily="34" charset="-79"/>
                        </a:rPr>
                        <a:t>assertNotNull</a:t>
                      </a:r>
                      <a:endParaRPr lang="en-US" sz="2000" dirty="0">
                        <a:latin typeface="David" panose="020E0502060401010101" pitchFamily="34" charset="-79"/>
                        <a:cs typeface="David" panose="020E0502060401010101" pitchFamily="34" charset="-79"/>
                      </a:endParaRPr>
                    </a:p>
                  </a:txBody>
                  <a:tcPr marL="121920" marR="121920"/>
                </a:tc>
                <a:extLst>
                  <a:ext uri="{0D108BD9-81ED-4DB2-BD59-A6C34878D82A}">
                    <a16:rowId xmlns:a16="http://schemas.microsoft.com/office/drawing/2014/main" val="10008"/>
                  </a:ext>
                </a:extLst>
              </a:tr>
              <a:tr h="396707">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2000" dirty="0">
                          <a:latin typeface="David" panose="020E0502060401010101" pitchFamily="34" charset="-79"/>
                          <a:cs typeface="David" panose="020E0502060401010101" pitchFamily="34" charset="-79"/>
                        </a:rPr>
                        <a:t>מכשילה את ה- </a:t>
                      </a:r>
                      <a:r>
                        <a:rPr lang="en-US" sz="2000" dirty="0">
                          <a:latin typeface="David" panose="020E0502060401010101" pitchFamily="34" charset="-79"/>
                          <a:cs typeface="David" panose="020E0502060401010101" pitchFamily="34" charset="-79"/>
                        </a:rPr>
                        <a:t>test</a:t>
                      </a:r>
                    </a:p>
                  </a:txBody>
                  <a:tcPr marL="121920" marR="121920"/>
                </a:tc>
                <a:tc>
                  <a:txBody>
                    <a:bodyPr/>
                    <a:lstStyle/>
                    <a:p>
                      <a:pPr algn="r" rtl="1"/>
                      <a:r>
                        <a:rPr lang="en-US" sz="2000" dirty="0">
                          <a:latin typeface="David" panose="020E0502060401010101" pitchFamily="34" charset="-79"/>
                          <a:cs typeface="David" panose="020E0502060401010101" pitchFamily="34" charset="-79"/>
                        </a:rPr>
                        <a:t>fail</a:t>
                      </a:r>
                    </a:p>
                  </a:txBody>
                  <a:tcPr marL="121920" marR="121920"/>
                </a:tc>
                <a:extLst>
                  <a:ext uri="{0D108BD9-81ED-4DB2-BD59-A6C34878D82A}">
                    <a16:rowId xmlns:a16="http://schemas.microsoft.com/office/drawing/2014/main" val="10009"/>
                  </a:ext>
                </a:extLst>
              </a:tr>
            </a:tbl>
          </a:graphicData>
        </a:graphic>
      </p:graphicFrame>
      <p:pic>
        <p:nvPicPr>
          <p:cNvPr id="8" name="תמונה 5" descr="89005_LetterHead_1">
            <a:extLst>
              <a:ext uri="{FF2B5EF4-FFF2-40B4-BE49-F238E27FC236}">
                <a16:creationId xmlns:a16="http://schemas.microsoft.com/office/drawing/2014/main" id="{9C76819C-763C-485F-B99B-DCAA06F5F547}"/>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830244" y="-462313"/>
            <a:ext cx="10905066" cy="1935647"/>
          </a:xfrm>
          <a:prstGeom prst="rect">
            <a:avLst/>
          </a:prstGeom>
          <a:noFill/>
        </p:spPr>
      </p:pic>
    </p:spTree>
    <p:extLst>
      <p:ext uri="{BB962C8B-B14F-4D97-AF65-F5344CB8AC3E}">
        <p14:creationId xmlns:p14="http://schemas.microsoft.com/office/powerpoint/2010/main" val="196603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4755BD1C-B850-460F-89C5-F9F6A8EF5FF0}"/>
              </a:ext>
            </a:extLst>
          </p:cNvPr>
          <p:cNvSpPr>
            <a:spLocks noGrp="1"/>
          </p:cNvSpPr>
          <p:nvPr>
            <p:ph type="ftr" sz="quarter" idx="11"/>
          </p:nvPr>
        </p:nvSpPr>
        <p:spPr/>
        <p:txBody>
          <a:bodyPr/>
          <a:lstStyle/>
          <a:p>
            <a:r>
              <a:rPr lang="he-IL"/>
              <a:t>יסודות הנדסת תוכנה, סמסטר א' תש"ף</a:t>
            </a:r>
            <a:endParaRPr lang="en-US"/>
          </a:p>
        </p:txBody>
      </p:sp>
      <p:sp>
        <p:nvSpPr>
          <p:cNvPr id="13" name="Title 4">
            <a:extLst>
              <a:ext uri="{FF2B5EF4-FFF2-40B4-BE49-F238E27FC236}">
                <a16:creationId xmlns:a16="http://schemas.microsoft.com/office/drawing/2014/main" id="{1732E034-20FA-4A30-88B2-97D2F4CDECF6}"/>
              </a:ext>
            </a:extLst>
          </p:cNvPr>
          <p:cNvSpPr>
            <a:spLocks noGrp="1"/>
          </p:cNvSpPr>
          <p:nvPr>
            <p:ph type="title"/>
          </p:nvPr>
        </p:nvSpPr>
        <p:spPr>
          <a:xfrm>
            <a:off x="5335571" y="941077"/>
            <a:ext cx="6792578" cy="678462"/>
          </a:xfrm>
        </p:spPr>
        <p:txBody>
          <a:bodyPr>
            <a:normAutofit fontScale="90000"/>
          </a:bodyPr>
          <a:lstStyle/>
          <a:p>
            <a:r>
              <a:rPr lang="he-IL" sz="2800" b="1" dirty="0">
                <a:latin typeface="David" panose="020E0502060401010101" pitchFamily="34" charset="-79"/>
                <a:cs typeface="David" panose="020E0502060401010101" pitchFamily="34" charset="-79"/>
              </a:rPr>
              <a:t>איך ניצור בדיקות – </a:t>
            </a:r>
            <a:r>
              <a:rPr lang="en-US" sz="2800" b="1" dirty="0">
                <a:latin typeface="David" panose="020E0502060401010101" pitchFamily="34" charset="-79"/>
                <a:cs typeface="David" panose="020E0502060401010101" pitchFamily="34" charset="-79"/>
              </a:rPr>
              <a:t>Java</a:t>
            </a:r>
            <a:r>
              <a:rPr lang="he-IL" sz="2800" b="1" dirty="0">
                <a:latin typeface="David" panose="020E0502060401010101" pitchFamily="34" charset="-79"/>
                <a:cs typeface="David" panose="020E0502060401010101" pitchFamily="34" charset="-79"/>
              </a:rPr>
              <a:t> הרצת מחלקות בדיקה רבות</a:t>
            </a:r>
            <a:endParaRPr lang="en-US" sz="2800" b="1" dirty="0">
              <a:latin typeface="David" panose="020E0502060401010101" pitchFamily="34" charset="-79"/>
              <a:cs typeface="David" panose="020E0502060401010101" pitchFamily="34" charset="-79"/>
            </a:endParaRPr>
          </a:p>
        </p:txBody>
      </p:sp>
      <p:pic>
        <p:nvPicPr>
          <p:cNvPr id="14" name="Picture 4">
            <a:extLst>
              <a:ext uri="{FF2B5EF4-FFF2-40B4-BE49-F238E27FC236}">
                <a16:creationId xmlns:a16="http://schemas.microsoft.com/office/drawing/2014/main" id="{9AA4C392-F011-4EA7-AAAE-F87E41D3A2A8}"/>
              </a:ext>
            </a:extLst>
          </p:cNvPr>
          <p:cNvPicPr>
            <a:picLocks noChangeAspect="1" noChangeArrowheads="1"/>
          </p:cNvPicPr>
          <p:nvPr/>
        </p:nvPicPr>
        <p:blipFill>
          <a:blip r:embed="rId2" cstate="print"/>
          <a:srcRect/>
          <a:stretch>
            <a:fillRect/>
          </a:stretch>
        </p:blipFill>
        <p:spPr bwMode="auto">
          <a:xfrm>
            <a:off x="7739013" y="4404540"/>
            <a:ext cx="4286008" cy="1362100"/>
          </a:xfrm>
          <a:prstGeom prst="rect">
            <a:avLst/>
          </a:prstGeom>
          <a:noFill/>
          <a:ln w="9525">
            <a:solidFill>
              <a:schemeClr val="accent1">
                <a:lumMod val="60000"/>
                <a:lumOff val="40000"/>
              </a:schemeClr>
            </a:solidFill>
            <a:miter lim="800000"/>
            <a:headEnd/>
            <a:tailEnd/>
          </a:ln>
        </p:spPr>
      </p:pic>
      <p:pic>
        <p:nvPicPr>
          <p:cNvPr id="15" name="Picture 7">
            <a:extLst>
              <a:ext uri="{FF2B5EF4-FFF2-40B4-BE49-F238E27FC236}">
                <a16:creationId xmlns:a16="http://schemas.microsoft.com/office/drawing/2014/main" id="{FF2B55C8-A192-49C1-B57F-23D63BFD7F85}"/>
              </a:ext>
            </a:extLst>
          </p:cNvPr>
          <p:cNvPicPr>
            <a:picLocks noChangeAspect="1" noChangeArrowheads="1"/>
          </p:cNvPicPr>
          <p:nvPr/>
        </p:nvPicPr>
        <p:blipFill>
          <a:blip r:embed="rId3" cstate="print"/>
          <a:srcRect/>
          <a:stretch>
            <a:fillRect/>
          </a:stretch>
        </p:blipFill>
        <p:spPr bwMode="auto">
          <a:xfrm>
            <a:off x="241426" y="4404540"/>
            <a:ext cx="3246492" cy="1749661"/>
          </a:xfrm>
          <a:prstGeom prst="rect">
            <a:avLst/>
          </a:prstGeom>
          <a:noFill/>
          <a:ln w="9525">
            <a:solidFill>
              <a:schemeClr val="accent1">
                <a:lumMod val="60000"/>
                <a:lumOff val="40000"/>
              </a:schemeClr>
            </a:solidFill>
            <a:miter lim="800000"/>
            <a:headEnd/>
            <a:tailEnd/>
          </a:ln>
        </p:spPr>
      </p:pic>
      <p:pic>
        <p:nvPicPr>
          <p:cNvPr id="16" name="Picture 3">
            <a:extLst>
              <a:ext uri="{FF2B5EF4-FFF2-40B4-BE49-F238E27FC236}">
                <a16:creationId xmlns:a16="http://schemas.microsoft.com/office/drawing/2014/main" id="{C570860E-0D11-4218-B53B-8D03BC243D36}"/>
              </a:ext>
            </a:extLst>
          </p:cNvPr>
          <p:cNvPicPr>
            <a:picLocks noChangeAspect="1" noChangeArrowheads="1"/>
          </p:cNvPicPr>
          <p:nvPr/>
        </p:nvPicPr>
        <p:blipFill>
          <a:blip r:embed="rId4" cstate="print"/>
          <a:srcRect/>
          <a:stretch>
            <a:fillRect/>
          </a:stretch>
        </p:blipFill>
        <p:spPr bwMode="auto">
          <a:xfrm>
            <a:off x="8193889" y="3415550"/>
            <a:ext cx="3814946" cy="981356"/>
          </a:xfrm>
          <a:prstGeom prst="rect">
            <a:avLst/>
          </a:prstGeom>
          <a:noFill/>
          <a:ln w="9525">
            <a:solidFill>
              <a:schemeClr val="accent1">
                <a:lumMod val="60000"/>
                <a:lumOff val="40000"/>
              </a:schemeClr>
            </a:solidFill>
            <a:miter lim="800000"/>
            <a:headEnd/>
            <a:tailEnd/>
          </a:ln>
        </p:spPr>
      </p:pic>
      <p:pic>
        <p:nvPicPr>
          <p:cNvPr id="17" name="Picture 6">
            <a:extLst>
              <a:ext uri="{FF2B5EF4-FFF2-40B4-BE49-F238E27FC236}">
                <a16:creationId xmlns:a16="http://schemas.microsoft.com/office/drawing/2014/main" id="{16B798F2-1656-4FA0-A168-AC76DB744EC6}"/>
              </a:ext>
            </a:extLst>
          </p:cNvPr>
          <p:cNvPicPr>
            <a:picLocks noChangeAspect="1" noChangeArrowheads="1"/>
          </p:cNvPicPr>
          <p:nvPr/>
        </p:nvPicPr>
        <p:blipFill>
          <a:blip r:embed="rId5" cstate="print"/>
          <a:srcRect/>
          <a:stretch>
            <a:fillRect/>
          </a:stretch>
        </p:blipFill>
        <p:spPr bwMode="auto">
          <a:xfrm>
            <a:off x="241426" y="1816253"/>
            <a:ext cx="7830208" cy="2444507"/>
          </a:xfrm>
          <a:prstGeom prst="rect">
            <a:avLst/>
          </a:prstGeom>
          <a:noFill/>
          <a:ln w="9525">
            <a:solidFill>
              <a:schemeClr val="accent1">
                <a:lumMod val="60000"/>
                <a:lumOff val="40000"/>
              </a:schemeClr>
            </a:solidFill>
            <a:miter lim="800000"/>
            <a:headEnd/>
            <a:tailEnd/>
          </a:ln>
        </p:spPr>
      </p:pic>
      <p:sp>
        <p:nvSpPr>
          <p:cNvPr id="18" name="Rectangular Callout 11">
            <a:extLst>
              <a:ext uri="{FF2B5EF4-FFF2-40B4-BE49-F238E27FC236}">
                <a16:creationId xmlns:a16="http://schemas.microsoft.com/office/drawing/2014/main" id="{A6E5C7E1-4177-45D0-BFCE-87D07B4FD54B}"/>
              </a:ext>
            </a:extLst>
          </p:cNvPr>
          <p:cNvSpPr/>
          <p:nvPr/>
        </p:nvSpPr>
        <p:spPr>
          <a:xfrm>
            <a:off x="6956195" y="2661630"/>
            <a:ext cx="3839633" cy="580185"/>
          </a:xfrm>
          <a:prstGeom prst="wedgeRectCallout">
            <a:avLst>
              <a:gd name="adj1" fmla="val -50835"/>
              <a:gd name="adj2" fmla="val 8081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defRPr/>
            </a:pPr>
            <a:r>
              <a:rPr lang="he-IL" b="1" dirty="0">
                <a:latin typeface="David" panose="020E0502060401010101" pitchFamily="34" charset="-79"/>
                <a:cs typeface="David" panose="020E0502060401010101" pitchFamily="34" charset="-79"/>
              </a:rPr>
              <a:t>הרצת כל שיטות הבדיקה שבמחלקות שהועברו לקונסטרקטור של </a:t>
            </a:r>
            <a:r>
              <a:rPr lang="en-US" b="1" dirty="0" err="1">
                <a:latin typeface="David" panose="020E0502060401010101" pitchFamily="34" charset="-79"/>
                <a:cs typeface="David" panose="020E0502060401010101" pitchFamily="34" charset="-79"/>
              </a:rPr>
              <a:t>TestSuite</a:t>
            </a:r>
            <a:endParaRPr lang="en-US" b="1" dirty="0">
              <a:latin typeface="David" panose="020E0502060401010101" pitchFamily="34" charset="-79"/>
              <a:cs typeface="David" panose="020E0502060401010101" pitchFamily="34" charset="-79"/>
            </a:endParaRPr>
          </a:p>
        </p:txBody>
      </p:sp>
      <p:pic>
        <p:nvPicPr>
          <p:cNvPr id="19" name="תמונה 5" descr="89005_LetterHead_1">
            <a:extLst>
              <a:ext uri="{FF2B5EF4-FFF2-40B4-BE49-F238E27FC236}">
                <a16:creationId xmlns:a16="http://schemas.microsoft.com/office/drawing/2014/main" id="{EF930D58-D86E-46CA-B087-0C93B2404629}"/>
              </a:ext>
            </a:extLst>
          </p:cNvPr>
          <p:cNvPicPr/>
          <p:nvPr/>
        </p:nvPicPr>
        <p:blipFill>
          <a:blip r:embed="rId6">
            <a:extLst>
              <a:ext uri="{28A0092B-C50C-407E-A947-70E740481C1C}">
                <a14:useLocalDpi xmlns:a14="http://schemas.microsoft.com/office/drawing/2010/main" val="0"/>
              </a:ext>
            </a:extLst>
          </a:blip>
          <a:stretch>
            <a:fillRect/>
          </a:stretch>
        </p:blipFill>
        <p:spPr bwMode="auto">
          <a:xfrm>
            <a:off x="643467" y="-530138"/>
            <a:ext cx="10905066" cy="1935647"/>
          </a:xfrm>
          <a:prstGeom prst="rect">
            <a:avLst/>
          </a:prstGeom>
          <a:noFill/>
        </p:spPr>
      </p:pic>
    </p:spTree>
    <p:extLst>
      <p:ext uri="{BB962C8B-B14F-4D97-AF65-F5344CB8AC3E}">
        <p14:creationId xmlns:p14="http://schemas.microsoft.com/office/powerpoint/2010/main" val="15882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ox(in)">
                                      <p:cBhvr>
                                        <p:cTn id="12" dur="500"/>
                                        <p:tgtEl>
                                          <p:spTgt spid="17"/>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ox(in)">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4755BD1C-B850-460F-89C5-F9F6A8EF5FF0}"/>
              </a:ext>
            </a:extLst>
          </p:cNvPr>
          <p:cNvSpPr>
            <a:spLocks noGrp="1"/>
          </p:cNvSpPr>
          <p:nvPr>
            <p:ph type="ftr" sz="quarter" idx="11"/>
          </p:nvPr>
        </p:nvSpPr>
        <p:spPr/>
        <p:txBody>
          <a:bodyPr/>
          <a:lstStyle/>
          <a:p>
            <a:r>
              <a:rPr lang="he-IL"/>
              <a:t>יסודות הנדסת תוכנה, סמסטר א' תש"ף</a:t>
            </a:r>
            <a:endParaRPr lang="en-US"/>
          </a:p>
        </p:txBody>
      </p:sp>
      <p:sp>
        <p:nvSpPr>
          <p:cNvPr id="13" name="Title 4">
            <a:extLst>
              <a:ext uri="{FF2B5EF4-FFF2-40B4-BE49-F238E27FC236}">
                <a16:creationId xmlns:a16="http://schemas.microsoft.com/office/drawing/2014/main" id="{1732E034-20FA-4A30-88B2-97D2F4CDECF6}"/>
              </a:ext>
            </a:extLst>
          </p:cNvPr>
          <p:cNvSpPr>
            <a:spLocks noGrp="1"/>
          </p:cNvSpPr>
          <p:nvPr>
            <p:ph type="title"/>
          </p:nvPr>
        </p:nvSpPr>
        <p:spPr>
          <a:xfrm>
            <a:off x="5210886" y="1405509"/>
            <a:ext cx="6792578" cy="678462"/>
          </a:xfrm>
        </p:spPr>
        <p:txBody>
          <a:bodyPr>
            <a:normAutofit/>
          </a:bodyPr>
          <a:lstStyle/>
          <a:p>
            <a:r>
              <a:rPr lang="he-IL" sz="2800" b="1" dirty="0">
                <a:latin typeface="David" panose="020E0502060401010101" pitchFamily="34" charset="-79"/>
                <a:cs typeface="David" panose="020E0502060401010101" pitchFamily="34" charset="-79"/>
              </a:rPr>
              <a:t>איך ניצור בדיקות – </a:t>
            </a:r>
            <a:r>
              <a:rPr lang="en-US" sz="2800" b="1" dirty="0">
                <a:latin typeface="David" panose="020E0502060401010101" pitchFamily="34" charset="-79"/>
                <a:cs typeface="David" panose="020E0502060401010101" pitchFamily="34" charset="-79"/>
              </a:rPr>
              <a:t>Java</a:t>
            </a:r>
            <a:r>
              <a:rPr lang="he-IL" sz="2800" b="1" dirty="0">
                <a:latin typeface="David" panose="020E0502060401010101" pitchFamily="34" charset="-79"/>
                <a:cs typeface="David" panose="020E0502060401010101" pitchFamily="34" charset="-79"/>
              </a:rPr>
              <a:t> - הרצת מתודה מסוימת</a:t>
            </a:r>
            <a:endParaRPr lang="en-US" sz="2800" b="1" dirty="0">
              <a:latin typeface="David" panose="020E0502060401010101" pitchFamily="34" charset="-79"/>
              <a:cs typeface="David" panose="020E0502060401010101" pitchFamily="34" charset="-79"/>
            </a:endParaRPr>
          </a:p>
        </p:txBody>
      </p:sp>
      <p:pic>
        <p:nvPicPr>
          <p:cNvPr id="19" name="תמונה 5" descr="89005_LetterHead_1">
            <a:extLst>
              <a:ext uri="{FF2B5EF4-FFF2-40B4-BE49-F238E27FC236}">
                <a16:creationId xmlns:a16="http://schemas.microsoft.com/office/drawing/2014/main" id="{EF930D58-D86E-46CA-B087-0C93B2404629}"/>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43467" y="-530138"/>
            <a:ext cx="10905066" cy="1935647"/>
          </a:xfrm>
          <a:prstGeom prst="rect">
            <a:avLst/>
          </a:prstGeom>
          <a:noFill/>
        </p:spPr>
      </p:pic>
      <p:pic>
        <p:nvPicPr>
          <p:cNvPr id="3" name="Picture 2">
            <a:extLst>
              <a:ext uri="{FF2B5EF4-FFF2-40B4-BE49-F238E27FC236}">
                <a16:creationId xmlns:a16="http://schemas.microsoft.com/office/drawing/2014/main" id="{E9ADD524-74E9-42B6-B14F-C3CBD0ABF4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4587" y="2083970"/>
            <a:ext cx="5511883" cy="4050129"/>
          </a:xfrm>
          <a:prstGeom prst="rect">
            <a:avLst/>
          </a:prstGeom>
        </p:spPr>
      </p:pic>
      <p:sp>
        <p:nvSpPr>
          <p:cNvPr id="26" name="מציין מיקום טקסט 4">
            <a:extLst>
              <a:ext uri="{FF2B5EF4-FFF2-40B4-BE49-F238E27FC236}">
                <a16:creationId xmlns:a16="http://schemas.microsoft.com/office/drawing/2014/main" id="{7F038956-5922-4678-85D4-2E5C8272F77F}"/>
              </a:ext>
            </a:extLst>
          </p:cNvPr>
          <p:cNvSpPr txBox="1">
            <a:spLocks/>
          </p:cNvSpPr>
          <p:nvPr/>
        </p:nvSpPr>
        <p:spPr>
          <a:xfrm>
            <a:off x="8625526" y="2197961"/>
            <a:ext cx="3298822" cy="1346517"/>
          </a:xfrm>
          <a:prstGeom prst="rect">
            <a:avLst/>
          </a:prstGeom>
        </p:spPr>
        <p:txBody>
          <a:bodyPr vert="horz" lIns="91440" tIns="45720" rIns="91440" bIns="45720" rtlCol="1" anchor="b">
            <a:normAutofit/>
          </a:bodyPr>
          <a:lstStyle>
            <a:lvl1pPr marL="0" indent="0" algn="r" defTabSz="914400" rtl="1"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r" defTabSz="914400" rtl="1"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r" defTabSz="914400" rtl="1"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r" defTabSz="914400" rtl="1"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r" defTabSz="914400" rtl="1"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r" defTabSz="914400" rtl="1"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r" defTabSz="914400" rtl="1"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r" defTabSz="914400" rtl="1"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r" defTabSz="914400" rtl="1"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he-IL" b="0" dirty="0">
                <a:latin typeface="David" panose="020E0502060401010101" pitchFamily="34" charset="-79"/>
                <a:cs typeface="David" panose="020E0502060401010101" pitchFamily="34" charset="-79"/>
              </a:rPr>
              <a:t>קליק ימני על ה- </a:t>
            </a:r>
            <a:r>
              <a:rPr lang="en-US" b="0" dirty="0">
                <a:latin typeface="David" panose="020E0502060401010101" pitchFamily="34" charset="-79"/>
                <a:cs typeface="David" panose="020E0502060401010101" pitchFamily="34" charset="-79"/>
              </a:rPr>
              <a:t>Test</a:t>
            </a:r>
            <a:r>
              <a:rPr lang="he-IL" b="0" dirty="0">
                <a:latin typeface="David" panose="020E0502060401010101" pitchFamily="34" charset="-79"/>
                <a:cs typeface="David" panose="020E0502060401010101" pitchFamily="34" charset="-79"/>
              </a:rPr>
              <a:t> , בחירה ב</a:t>
            </a:r>
            <a:r>
              <a:rPr lang="en-US" b="0" dirty="0">
                <a:latin typeface="David" panose="020E0502060401010101" pitchFamily="34" charset="-79"/>
                <a:cs typeface="David" panose="020E0502060401010101" pitchFamily="34" charset="-79"/>
              </a:rPr>
              <a:t>run as</a:t>
            </a:r>
            <a:r>
              <a:rPr lang="he-IL" b="0" dirty="0">
                <a:latin typeface="David" panose="020E0502060401010101" pitchFamily="34" charset="-79"/>
                <a:cs typeface="David" panose="020E0502060401010101" pitchFamily="34" charset="-79"/>
              </a:rPr>
              <a:t> ואז בתת תפריט – </a:t>
            </a:r>
            <a:r>
              <a:rPr lang="en-US" b="0" dirty="0">
                <a:latin typeface="David" panose="020E0502060401010101" pitchFamily="34" charset="-79"/>
                <a:cs typeface="David" panose="020E0502060401010101" pitchFamily="34" charset="-79"/>
              </a:rPr>
              <a:t>Junit</a:t>
            </a:r>
            <a:r>
              <a:rPr lang="he-IL" b="0" dirty="0">
                <a:latin typeface="David" panose="020E0502060401010101" pitchFamily="34" charset="-79"/>
                <a:cs typeface="David" panose="020E0502060401010101" pitchFamily="34" charset="-79"/>
              </a:rPr>
              <a:t>.</a:t>
            </a:r>
          </a:p>
        </p:txBody>
      </p:sp>
    </p:spTree>
    <p:extLst>
      <p:ext uri="{BB962C8B-B14F-4D97-AF65-F5344CB8AC3E}">
        <p14:creationId xmlns:p14="http://schemas.microsoft.com/office/powerpoint/2010/main" val="317196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9C82C-ECED-4B6B-A228-7587B862E3D2}"/>
              </a:ext>
            </a:extLst>
          </p:cNvPr>
          <p:cNvSpPr>
            <a:spLocks noGrp="1"/>
          </p:cNvSpPr>
          <p:nvPr>
            <p:ph type="title"/>
          </p:nvPr>
        </p:nvSpPr>
        <p:spPr>
          <a:xfrm>
            <a:off x="838200" y="845416"/>
            <a:ext cx="10515600" cy="1325563"/>
          </a:xfrm>
        </p:spPr>
        <p:txBody>
          <a:bodyPr>
            <a:normAutofit/>
          </a:bodyPr>
          <a:lstStyle/>
          <a:p>
            <a:r>
              <a:rPr lang="he-IL" sz="3200" b="1" dirty="0">
                <a:latin typeface="David" panose="020E0502060401010101" pitchFamily="34" charset="-79"/>
                <a:cs typeface="David" panose="020E0502060401010101" pitchFamily="34" charset="-79"/>
              </a:rPr>
              <a:t>איך ניצור בדיקות – </a:t>
            </a:r>
            <a:r>
              <a:rPr lang="en-US" sz="3200" b="1" dirty="0">
                <a:latin typeface="David" panose="020E0502060401010101" pitchFamily="34" charset="-79"/>
                <a:cs typeface="David" panose="020E0502060401010101" pitchFamily="34" charset="-79"/>
              </a:rPr>
              <a:t>Java</a:t>
            </a:r>
            <a:r>
              <a:rPr lang="he-IL" sz="3200" b="1" dirty="0">
                <a:latin typeface="David" panose="020E0502060401010101" pitchFamily="34" charset="-79"/>
                <a:cs typeface="David" panose="020E0502060401010101" pitchFamily="34" charset="-79"/>
              </a:rPr>
              <a:t>- </a:t>
            </a:r>
            <a:r>
              <a:rPr lang="en-US" sz="3200" b="1" dirty="0">
                <a:latin typeface="David" panose="020E0502060401010101" pitchFamily="34" charset="-79"/>
                <a:cs typeface="David" panose="020E0502060401010101" pitchFamily="34" charset="-79"/>
              </a:rPr>
              <a:t>annotations</a:t>
            </a:r>
            <a:r>
              <a:rPr lang="he-IL" sz="3200" b="1" dirty="0">
                <a:latin typeface="David" panose="020E0502060401010101" pitchFamily="34" charset="-79"/>
                <a:cs typeface="David" panose="020E0502060401010101" pitchFamily="34" charset="-79"/>
              </a:rPr>
              <a:t> ( לא חובה , כלי עזר)</a:t>
            </a:r>
            <a:endParaRPr lang="en-US" sz="3200" b="1" dirty="0"/>
          </a:p>
        </p:txBody>
      </p:sp>
      <p:sp>
        <p:nvSpPr>
          <p:cNvPr id="7" name="Footer Placeholder 6">
            <a:extLst>
              <a:ext uri="{FF2B5EF4-FFF2-40B4-BE49-F238E27FC236}">
                <a16:creationId xmlns:a16="http://schemas.microsoft.com/office/drawing/2014/main" id="{9D45E3A7-6BF5-417A-92FA-7C566EACFFEA}"/>
              </a:ext>
            </a:extLst>
          </p:cNvPr>
          <p:cNvSpPr>
            <a:spLocks noGrp="1"/>
          </p:cNvSpPr>
          <p:nvPr>
            <p:ph type="ftr" sz="quarter" idx="11"/>
          </p:nvPr>
        </p:nvSpPr>
        <p:spPr/>
        <p:txBody>
          <a:bodyPr/>
          <a:lstStyle/>
          <a:p>
            <a:r>
              <a:rPr lang="he-IL"/>
              <a:t>יסודות הנדסת תוכנה, סמסטר א' תש"ף</a:t>
            </a:r>
            <a:endParaRPr lang="en-US"/>
          </a:p>
        </p:txBody>
      </p:sp>
      <p:sp>
        <p:nvSpPr>
          <p:cNvPr id="10" name="Rectangle 9">
            <a:extLst>
              <a:ext uri="{FF2B5EF4-FFF2-40B4-BE49-F238E27FC236}">
                <a16:creationId xmlns:a16="http://schemas.microsoft.com/office/drawing/2014/main" id="{5D958BD1-E7EB-4503-BE0B-FDE6603F885C}"/>
              </a:ext>
            </a:extLst>
          </p:cNvPr>
          <p:cNvSpPr/>
          <p:nvPr/>
        </p:nvSpPr>
        <p:spPr>
          <a:xfrm>
            <a:off x="1414022" y="1930463"/>
            <a:ext cx="10030119" cy="4154984"/>
          </a:xfrm>
          <a:prstGeom prst="rect">
            <a:avLst/>
          </a:prstGeom>
        </p:spPr>
        <p:txBody>
          <a:bodyPr wrap="square">
            <a:spAutoFit/>
          </a:bodyPr>
          <a:lstStyle/>
          <a:p>
            <a:pPr marL="342900" indent="-342900">
              <a:buFont typeface="Arial" panose="020B0604020202020204" pitchFamily="34" charset="0"/>
              <a:buChar char="•"/>
            </a:pPr>
            <a:r>
              <a:rPr lang="he-IL" sz="2400" dirty="0">
                <a:latin typeface="David" panose="020E0502060401010101" pitchFamily="34" charset="-79"/>
                <a:cs typeface="David" panose="020E0502060401010101" pitchFamily="34" charset="-79"/>
              </a:rPr>
              <a:t>בשפת התכנות </a:t>
            </a:r>
            <a:r>
              <a:rPr lang="en-US" sz="2400" dirty="0">
                <a:latin typeface="David" panose="020E0502060401010101" pitchFamily="34" charset="-79"/>
                <a:cs typeface="David" panose="020E0502060401010101" pitchFamily="34" charset="-79"/>
              </a:rPr>
              <a:t>Java</a:t>
            </a:r>
            <a:r>
              <a:rPr lang="he-IL" sz="2400" dirty="0">
                <a:latin typeface="David" panose="020E0502060401010101" pitchFamily="34" charset="-79"/>
                <a:cs typeface="David" panose="020E0502060401010101" pitchFamily="34" charset="-79"/>
              </a:rPr>
              <a:t> ,  </a:t>
            </a:r>
            <a:r>
              <a:rPr lang="he-IL" sz="2400" dirty="0" err="1">
                <a:latin typeface="David" panose="020E0502060401010101" pitchFamily="34" charset="-79"/>
                <a:cs typeface="David" panose="020E0502060401010101" pitchFamily="34" charset="-79"/>
              </a:rPr>
              <a:t>אנוטציה</a:t>
            </a:r>
            <a:r>
              <a:rPr lang="he-IL" sz="2400" dirty="0">
                <a:latin typeface="David" panose="020E0502060401010101" pitchFamily="34" charset="-79"/>
                <a:cs typeface="David" panose="020E0502060401010101" pitchFamily="34" charset="-79"/>
              </a:rPr>
              <a:t>  ( באנגלית</a:t>
            </a:r>
            <a:r>
              <a:rPr lang="en-US" sz="2400" dirty="0">
                <a:latin typeface="David" panose="020E0502060401010101" pitchFamily="34" charset="-79"/>
                <a:cs typeface="David" panose="020E0502060401010101" pitchFamily="34" charset="-79"/>
              </a:rPr>
              <a:t>annotation , </a:t>
            </a:r>
            <a:r>
              <a:rPr lang="he-IL" sz="2400" dirty="0">
                <a:latin typeface="David" panose="020E0502060401010101" pitchFamily="34" charset="-79"/>
                <a:cs typeface="David" panose="020E0502060401010101" pitchFamily="34" charset="-79"/>
              </a:rPr>
              <a:t> בתרגום מילולי "הערת הסבר" או "ביאור") היא סוג של מנגנון תחבירי להוספת </a:t>
            </a:r>
            <a:r>
              <a:rPr lang="en-US" sz="2400" dirty="0">
                <a:latin typeface="David" panose="020E0502060401010101" pitchFamily="34" charset="-79"/>
                <a:cs typeface="David" panose="020E0502060401010101" pitchFamily="34" charset="-79"/>
              </a:rPr>
              <a:t>metadata </a:t>
            </a:r>
            <a:r>
              <a:rPr lang="he-IL" sz="2400" dirty="0">
                <a:latin typeface="David" panose="020E0502060401010101" pitchFamily="34" charset="-79"/>
                <a:cs typeface="David" panose="020E0502060401010101" pitchFamily="34" charset="-79"/>
              </a:rPr>
              <a:t>לקוד המקור. </a:t>
            </a:r>
          </a:p>
          <a:p>
            <a:pPr marL="342900" indent="-342900">
              <a:buFont typeface="Arial" panose="020B0604020202020204" pitchFamily="34" charset="0"/>
              <a:buChar char="•"/>
            </a:pPr>
            <a:r>
              <a:rPr lang="he-IL" sz="2400" dirty="0">
                <a:latin typeface="David" panose="020E0502060401010101" pitchFamily="34" charset="-79"/>
                <a:cs typeface="David" panose="020E0502060401010101" pitchFamily="34" charset="-79"/>
              </a:rPr>
              <a:t>השימוש </a:t>
            </a:r>
            <a:r>
              <a:rPr lang="he-IL" sz="2400" dirty="0" err="1">
                <a:latin typeface="David" panose="020E0502060401010101" pitchFamily="34" charset="-79"/>
                <a:cs typeface="David" panose="020E0502060401010101" pitchFamily="34" charset="-79"/>
              </a:rPr>
              <a:t>באנוטציות</a:t>
            </a:r>
            <a:r>
              <a:rPr lang="he-IL" sz="2400" dirty="0">
                <a:latin typeface="David" panose="020E0502060401010101" pitchFamily="34" charset="-79"/>
                <a:cs typeface="David" panose="020E0502060401010101" pitchFamily="34" charset="-79"/>
              </a:rPr>
              <a:t> נפוץ בתשתיות תוכנה (כדוגמת </a:t>
            </a:r>
            <a:r>
              <a:rPr lang="en-US" sz="2400" dirty="0">
                <a:latin typeface="David" panose="020E0502060401010101" pitchFamily="34" charset="-79"/>
                <a:cs typeface="David" panose="020E0502060401010101" pitchFamily="34" charset="-79"/>
              </a:rPr>
              <a:t>Spring ,Hibernate </a:t>
            </a:r>
            <a:r>
              <a:rPr lang="he-IL" sz="2400" dirty="0">
                <a:latin typeface="David" panose="020E0502060401010101" pitchFamily="34" charset="-79"/>
                <a:cs typeface="David" panose="020E0502060401010101" pitchFamily="34" charset="-79"/>
              </a:rPr>
              <a:t>ו</a:t>
            </a:r>
            <a:r>
              <a:rPr lang="en-US" sz="2400" dirty="0">
                <a:latin typeface="David" panose="020E0502060401010101" pitchFamily="34" charset="-79"/>
                <a:cs typeface="David" panose="020E0502060401010101" pitchFamily="34" charset="-79"/>
              </a:rPr>
              <a:t>EJB  ) </a:t>
            </a:r>
            <a:r>
              <a:rPr lang="he-IL" sz="2400" dirty="0">
                <a:latin typeface="David" panose="020E0502060401010101" pitchFamily="34" charset="-79"/>
                <a:cs typeface="David" panose="020E0502060401010101" pitchFamily="34" charset="-79"/>
              </a:rPr>
              <a:t>כאמצעי נוח להוספת פונקציונליות למחלקות ומתודות המוגדרות על ידי המשתמש. ( מתוך ויקיפדיה).</a:t>
            </a:r>
          </a:p>
          <a:p>
            <a:pPr marL="342900" indent="-342900">
              <a:buFont typeface="Arial" panose="020B0604020202020204" pitchFamily="34" charset="0"/>
              <a:buChar char="•"/>
            </a:pPr>
            <a:r>
              <a:rPr lang="he-IL" sz="2400" dirty="0">
                <a:latin typeface="David" panose="020E0502060401010101" pitchFamily="34" charset="-79"/>
                <a:cs typeface="David" panose="020E0502060401010101" pitchFamily="34" charset="-79"/>
              </a:rPr>
              <a:t>תוכלו למצוא את הפירוט המלא ל</a:t>
            </a:r>
            <a:r>
              <a:rPr lang="en-US" sz="2400" dirty="0">
                <a:latin typeface="David" panose="020E0502060401010101" pitchFamily="34" charset="-79"/>
                <a:cs typeface="David" panose="020E0502060401010101" pitchFamily="34" charset="-79"/>
              </a:rPr>
              <a:t>annotations </a:t>
            </a:r>
            <a:r>
              <a:rPr lang="he-IL" sz="2400" dirty="0">
                <a:latin typeface="David" panose="020E0502060401010101" pitchFamily="34" charset="-79"/>
                <a:cs typeface="David" panose="020E0502060401010101" pitchFamily="34" charset="-79"/>
              </a:rPr>
              <a:t> הקשורות בבדיקות הקיימות בשפה בלינק הבא - </a:t>
            </a:r>
            <a:r>
              <a:rPr lang="en-US" sz="2400" dirty="0">
                <a:latin typeface="David" panose="020E0502060401010101" pitchFamily="34" charset="-79"/>
                <a:cs typeface="David" panose="020E0502060401010101" pitchFamily="34" charset="-79"/>
                <a:hlinkClick r:id="rId2"/>
              </a:rPr>
              <a:t>https://junit.org/junit5/docs/current/user-guide/</a:t>
            </a:r>
            <a:r>
              <a:rPr lang="he-IL" sz="2400" dirty="0">
                <a:latin typeface="David" panose="020E0502060401010101" pitchFamily="34" charset="-79"/>
                <a:cs typeface="David" panose="020E0502060401010101" pitchFamily="34" charset="-79"/>
              </a:rPr>
              <a:t> . אלו יעזרו לכם לקרוא למתודות ב</a:t>
            </a:r>
            <a:r>
              <a:rPr lang="en-US" sz="2400" dirty="0">
                <a:latin typeface="David" panose="020E0502060401010101" pitchFamily="34" charset="-79"/>
                <a:cs typeface="David" panose="020E0502060401010101" pitchFamily="34" charset="-79"/>
              </a:rPr>
              <a:t>test class</a:t>
            </a:r>
            <a:r>
              <a:rPr lang="he-IL" sz="2400" dirty="0">
                <a:latin typeface="David" panose="020E0502060401010101" pitchFamily="34" charset="-79"/>
                <a:cs typeface="David" panose="020E0502060401010101" pitchFamily="34" charset="-79"/>
              </a:rPr>
              <a:t> עוד לפני שתקראו למתודת הבדיקה עצמה. </a:t>
            </a:r>
          </a:p>
          <a:p>
            <a:pPr marL="342900" indent="-342900">
              <a:buFont typeface="Arial" panose="020B0604020202020204" pitchFamily="34" charset="0"/>
              <a:buChar char="•"/>
            </a:pPr>
            <a:endParaRPr lang="he-IL" sz="2400" dirty="0">
              <a:latin typeface="David" panose="020E0502060401010101" pitchFamily="34" charset="-79"/>
              <a:cs typeface="David" panose="020E0502060401010101" pitchFamily="34" charset="-79"/>
            </a:endParaRPr>
          </a:p>
          <a:p>
            <a:endParaRPr lang="he-IL" sz="2400" dirty="0">
              <a:latin typeface="David" panose="020E0502060401010101" pitchFamily="34" charset="-79"/>
              <a:cs typeface="David" panose="020E0502060401010101" pitchFamily="34" charset="-79"/>
            </a:endParaRPr>
          </a:p>
          <a:p>
            <a:endParaRPr lang="en-US" sz="2400" dirty="0">
              <a:latin typeface="David" panose="020E0502060401010101" pitchFamily="34" charset="-79"/>
              <a:cs typeface="David" panose="020E0502060401010101" pitchFamily="34" charset="-79"/>
            </a:endParaRPr>
          </a:p>
        </p:txBody>
      </p:sp>
      <p:pic>
        <p:nvPicPr>
          <p:cNvPr id="5" name="תמונה 5" descr="89005_LetterHead_1">
            <a:extLst>
              <a:ext uri="{FF2B5EF4-FFF2-40B4-BE49-F238E27FC236}">
                <a16:creationId xmlns:a16="http://schemas.microsoft.com/office/drawing/2014/main" id="{34CEA5D6-21CF-49CF-902D-2773A79AC40B}"/>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727949" y="-436080"/>
            <a:ext cx="10905066" cy="1935647"/>
          </a:xfrm>
          <a:prstGeom prst="rect">
            <a:avLst/>
          </a:prstGeom>
          <a:noFill/>
        </p:spPr>
      </p:pic>
    </p:spTree>
    <p:extLst>
      <p:ext uri="{BB962C8B-B14F-4D97-AF65-F5344CB8AC3E}">
        <p14:creationId xmlns:p14="http://schemas.microsoft.com/office/powerpoint/2010/main" val="2561240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כותרת תחתונה 3">
            <a:extLst>
              <a:ext uri="{FF2B5EF4-FFF2-40B4-BE49-F238E27FC236}">
                <a16:creationId xmlns:a16="http://schemas.microsoft.com/office/drawing/2014/main" id="{550F8424-258F-4232-88D0-F9C65286A70D}"/>
              </a:ext>
            </a:extLst>
          </p:cNvPr>
          <p:cNvSpPr>
            <a:spLocks noGrp="1"/>
          </p:cNvSpPr>
          <p:nvPr>
            <p:ph type="ftr" sz="quarter" idx="11"/>
          </p:nvPr>
        </p:nvSpPr>
        <p:spPr/>
        <p:txBody>
          <a:bodyPr/>
          <a:lstStyle/>
          <a:p>
            <a:r>
              <a:rPr lang="he-IL"/>
              <a:t>יסודות הנדסת תוכנה, סמסטר א' תש"ף</a:t>
            </a:r>
            <a:endParaRPr lang="en-US"/>
          </a:p>
        </p:txBody>
      </p:sp>
      <p:pic>
        <p:nvPicPr>
          <p:cNvPr id="6" name="תמונה 5" descr="89005_LetterHead_1">
            <a:extLst>
              <a:ext uri="{FF2B5EF4-FFF2-40B4-BE49-F238E27FC236}">
                <a16:creationId xmlns:a16="http://schemas.microsoft.com/office/drawing/2014/main" id="{A28F28E8-BCC4-4962-BBAF-B0220F99C4AF}"/>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727949" y="-436080"/>
            <a:ext cx="10905066" cy="1935647"/>
          </a:xfrm>
          <a:prstGeom prst="rect">
            <a:avLst/>
          </a:prstGeom>
          <a:noFill/>
        </p:spPr>
      </p:pic>
      <p:pic>
        <p:nvPicPr>
          <p:cNvPr id="4100" name="Picture 4" descr="Image result for C c++">
            <a:extLst>
              <a:ext uri="{FF2B5EF4-FFF2-40B4-BE49-F238E27FC236}">
                <a16:creationId xmlns:a16="http://schemas.microsoft.com/office/drawing/2014/main" id="{6E08D337-2362-4713-9D7C-616EDF7B4A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2535" y="1948498"/>
            <a:ext cx="7715250"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135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כותרת תחתונה 3">
            <a:extLst>
              <a:ext uri="{FF2B5EF4-FFF2-40B4-BE49-F238E27FC236}">
                <a16:creationId xmlns:a16="http://schemas.microsoft.com/office/drawing/2014/main" id="{BD5C135A-18B0-42EB-A4B8-CE34723147BA}"/>
              </a:ext>
            </a:extLst>
          </p:cNvPr>
          <p:cNvSpPr>
            <a:spLocks noGrp="1"/>
          </p:cNvSpPr>
          <p:nvPr>
            <p:ph type="ftr" sz="quarter" idx="11"/>
          </p:nvPr>
        </p:nvSpPr>
        <p:spPr/>
        <p:txBody>
          <a:bodyPr/>
          <a:lstStyle/>
          <a:p>
            <a:r>
              <a:rPr lang="he-IL"/>
              <a:t>יסודות הנדסת תוכנה, סמסטר א' תש"ף</a:t>
            </a:r>
            <a:endParaRPr lang="en-US"/>
          </a:p>
        </p:txBody>
      </p:sp>
      <p:pic>
        <p:nvPicPr>
          <p:cNvPr id="5" name="תמונה 4" descr="89005_LetterHead_1">
            <a:extLst>
              <a:ext uri="{FF2B5EF4-FFF2-40B4-BE49-F238E27FC236}">
                <a16:creationId xmlns:a16="http://schemas.microsoft.com/office/drawing/2014/main" id="{73C165E7-D29E-4841-9797-39AAD0F7A43D}"/>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727949" y="-436080"/>
            <a:ext cx="10905066" cy="1935647"/>
          </a:xfrm>
          <a:prstGeom prst="rect">
            <a:avLst/>
          </a:prstGeom>
          <a:noFill/>
        </p:spPr>
      </p:pic>
      <p:sp>
        <p:nvSpPr>
          <p:cNvPr id="6" name="תיבת טקסט 5">
            <a:extLst>
              <a:ext uri="{FF2B5EF4-FFF2-40B4-BE49-F238E27FC236}">
                <a16:creationId xmlns:a16="http://schemas.microsoft.com/office/drawing/2014/main" id="{E1870A44-7333-4B18-AB17-BE85F21F90F7}"/>
              </a:ext>
            </a:extLst>
          </p:cNvPr>
          <p:cNvSpPr txBox="1"/>
          <p:nvPr/>
        </p:nvSpPr>
        <p:spPr>
          <a:xfrm>
            <a:off x="727949" y="1499567"/>
            <a:ext cx="10823971" cy="3816429"/>
          </a:xfrm>
          <a:prstGeom prst="rect">
            <a:avLst/>
          </a:prstGeom>
          <a:noFill/>
        </p:spPr>
        <p:txBody>
          <a:bodyPr wrap="square" rtlCol="0">
            <a:spAutoFit/>
          </a:bodyPr>
          <a:lstStyle/>
          <a:p>
            <a:r>
              <a:rPr lang="he-IL" sz="3200" b="1" dirty="0">
                <a:latin typeface="David" panose="020E0502060401010101" pitchFamily="34" charset="-79"/>
                <a:cs typeface="David" panose="020E0502060401010101" pitchFamily="34" charset="-79"/>
              </a:rPr>
              <a:t>בדיקות תוכנה – מדוע הן חשובות ?</a:t>
            </a:r>
          </a:p>
          <a:p>
            <a:endParaRPr lang="he-IL" sz="2800" b="1" dirty="0">
              <a:latin typeface="David" panose="020E0502060401010101" pitchFamily="34" charset="-79"/>
              <a:cs typeface="David" panose="020E0502060401010101" pitchFamily="34" charset="-79"/>
            </a:endParaRPr>
          </a:p>
          <a:p>
            <a:pPr marL="457200" indent="-457200">
              <a:buFont typeface="+mj-lt"/>
              <a:buAutoNum type="arabicPeriod"/>
            </a:pPr>
            <a:r>
              <a:rPr lang="he-IL" sz="2600" dirty="0">
                <a:latin typeface="David" panose="020E0502060401010101" pitchFamily="34" charset="-79"/>
                <a:cs typeface="David" panose="020E0502060401010101" pitchFamily="34" charset="-79"/>
              </a:rPr>
              <a:t>בדיקות תוכנה נדרשות כדי שנהיה באמת מסוגלים להצביע על כל הפגמים והשגיאות שנעשו בשלבי הפיתוח.</a:t>
            </a:r>
          </a:p>
          <a:p>
            <a:pPr marL="457200" indent="-457200">
              <a:buFont typeface="+mj-lt"/>
              <a:buAutoNum type="arabicPeriod"/>
            </a:pPr>
            <a:r>
              <a:rPr lang="he-IL" sz="2600" dirty="0">
                <a:latin typeface="David" panose="020E0502060401010101" pitchFamily="34" charset="-79"/>
                <a:cs typeface="David" panose="020E0502060401010101" pitchFamily="34" charset="-79"/>
              </a:rPr>
              <a:t>בדיקות תוכנה חשובות במיוחד כאשר התוכנה באה לפגוש את הלקוח שאמור לעשות בה שימוש</a:t>
            </a:r>
          </a:p>
          <a:p>
            <a:pPr marL="457200" indent="-457200">
              <a:buFont typeface="+mj-lt"/>
              <a:buAutoNum type="arabicPeriod"/>
            </a:pPr>
            <a:r>
              <a:rPr lang="he-IL" sz="2600" dirty="0">
                <a:latin typeface="David" panose="020E0502060401010101" pitchFamily="34" charset="-79"/>
                <a:cs typeface="David" panose="020E0502060401010101" pitchFamily="34" charset="-79"/>
              </a:rPr>
              <a:t>בדיקת התוכנה נדרשת על מנת לספק את המוצר בתצורה הטובה ביותר שלו, באיכות הגבוהה ביותר ובעלות התחזוקה הנמוכה ביותר.</a:t>
            </a:r>
          </a:p>
          <a:p>
            <a:pPr marL="457200" indent="-457200">
              <a:buFont typeface="+mj-lt"/>
              <a:buAutoNum type="arabicPeriod"/>
            </a:pPr>
            <a:r>
              <a:rPr lang="he-IL" sz="2600" dirty="0">
                <a:latin typeface="David" panose="020E0502060401010101" pitchFamily="34" charset="-79"/>
                <a:cs typeface="David" panose="020E0502060401010101" pitchFamily="34" charset="-79"/>
              </a:rPr>
              <a:t>בדיקות תוכנה חיוניות מאוד גם במהלך הפיתוח ולא רק אחריו. </a:t>
            </a:r>
          </a:p>
        </p:txBody>
      </p:sp>
    </p:spTree>
    <p:extLst>
      <p:ext uri="{BB962C8B-B14F-4D97-AF65-F5344CB8AC3E}">
        <p14:creationId xmlns:p14="http://schemas.microsoft.com/office/powerpoint/2010/main" val="2821849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9C82C-ECED-4B6B-A228-7587B862E3D2}"/>
              </a:ext>
            </a:extLst>
          </p:cNvPr>
          <p:cNvSpPr>
            <a:spLocks noGrp="1"/>
          </p:cNvSpPr>
          <p:nvPr>
            <p:ph type="title"/>
          </p:nvPr>
        </p:nvSpPr>
        <p:spPr>
          <a:xfrm>
            <a:off x="783511" y="1117230"/>
            <a:ext cx="10530176" cy="813233"/>
          </a:xfrm>
        </p:spPr>
        <p:txBody>
          <a:bodyPr>
            <a:normAutofit/>
          </a:bodyPr>
          <a:lstStyle/>
          <a:p>
            <a:r>
              <a:rPr lang="he-IL" sz="3200" b="1" dirty="0">
                <a:latin typeface="David" panose="020E0502060401010101" pitchFamily="34" charset="-79"/>
                <a:cs typeface="David" panose="020E0502060401010101" pitchFamily="34" charset="-79"/>
              </a:rPr>
              <a:t>איך ניצור בדיקות – שפת </a:t>
            </a:r>
            <a:r>
              <a:rPr lang="en-US" sz="3200" b="1" dirty="0">
                <a:latin typeface="David" panose="020E0502060401010101" pitchFamily="34" charset="-79"/>
                <a:cs typeface="David" panose="020E0502060401010101" pitchFamily="34" charset="-79"/>
              </a:rPr>
              <a:t>C</a:t>
            </a:r>
            <a:endParaRPr lang="en-US" sz="3200" b="1" dirty="0"/>
          </a:p>
        </p:txBody>
      </p:sp>
      <p:sp>
        <p:nvSpPr>
          <p:cNvPr id="7" name="Footer Placeholder 6">
            <a:extLst>
              <a:ext uri="{FF2B5EF4-FFF2-40B4-BE49-F238E27FC236}">
                <a16:creationId xmlns:a16="http://schemas.microsoft.com/office/drawing/2014/main" id="{9D45E3A7-6BF5-417A-92FA-7C566EACFFEA}"/>
              </a:ext>
            </a:extLst>
          </p:cNvPr>
          <p:cNvSpPr>
            <a:spLocks noGrp="1"/>
          </p:cNvSpPr>
          <p:nvPr>
            <p:ph type="ftr" sz="quarter" idx="11"/>
          </p:nvPr>
        </p:nvSpPr>
        <p:spPr/>
        <p:txBody>
          <a:bodyPr/>
          <a:lstStyle/>
          <a:p>
            <a:r>
              <a:rPr lang="he-IL"/>
              <a:t>יסודות הנדסת תוכנה, סמסטר א' תש"ף</a:t>
            </a:r>
            <a:endParaRPr lang="en-US"/>
          </a:p>
        </p:txBody>
      </p:sp>
      <p:sp>
        <p:nvSpPr>
          <p:cNvPr id="10" name="Rectangle 9">
            <a:extLst>
              <a:ext uri="{FF2B5EF4-FFF2-40B4-BE49-F238E27FC236}">
                <a16:creationId xmlns:a16="http://schemas.microsoft.com/office/drawing/2014/main" id="{5D958BD1-E7EB-4503-BE0B-FDE6603F885C}"/>
              </a:ext>
            </a:extLst>
          </p:cNvPr>
          <p:cNvSpPr/>
          <p:nvPr/>
        </p:nvSpPr>
        <p:spPr>
          <a:xfrm>
            <a:off x="1414022" y="1930463"/>
            <a:ext cx="10030119" cy="2677656"/>
          </a:xfrm>
          <a:prstGeom prst="rect">
            <a:avLst/>
          </a:prstGeom>
        </p:spPr>
        <p:txBody>
          <a:bodyPr wrap="square">
            <a:spAutoFit/>
          </a:bodyPr>
          <a:lstStyle/>
          <a:p>
            <a:pPr marL="342900" indent="-342900">
              <a:buFont typeface="Arial" panose="020B0604020202020204" pitchFamily="34" charset="0"/>
              <a:buChar char="•"/>
            </a:pPr>
            <a:r>
              <a:rPr lang="he-IL" sz="2400" dirty="0">
                <a:latin typeface="David" panose="020E0502060401010101" pitchFamily="34" charset="-79"/>
                <a:cs typeface="David" panose="020E0502060401010101" pitchFamily="34" charset="-79"/>
              </a:rPr>
              <a:t>מאחר ששפת </a:t>
            </a:r>
            <a:r>
              <a:rPr lang="en-US" sz="2400" dirty="0">
                <a:latin typeface="David" panose="020E0502060401010101" pitchFamily="34" charset="-79"/>
                <a:cs typeface="David" panose="020E0502060401010101" pitchFamily="34" charset="-79"/>
              </a:rPr>
              <a:t>C</a:t>
            </a:r>
            <a:r>
              <a:rPr lang="he-IL" sz="2400" dirty="0">
                <a:latin typeface="David" panose="020E0502060401010101" pitchFamily="34" charset="-79"/>
                <a:cs typeface="David" panose="020E0502060401010101" pitchFamily="34" charset="-79"/>
              </a:rPr>
              <a:t> היא אינה מורכבת מאובייקטים , אין שימוש ב</a:t>
            </a:r>
            <a:r>
              <a:rPr lang="en-US" sz="2400" dirty="0">
                <a:latin typeface="David" panose="020E0502060401010101" pitchFamily="34" charset="-79"/>
                <a:cs typeface="David" panose="020E0502060401010101" pitchFamily="34" charset="-79"/>
              </a:rPr>
              <a:t>framework</a:t>
            </a:r>
            <a:r>
              <a:rPr lang="he-IL" sz="2400" dirty="0">
                <a:latin typeface="David" panose="020E0502060401010101" pitchFamily="34" charset="-79"/>
                <a:cs typeface="David" panose="020E0502060401010101" pitchFamily="34" charset="-79"/>
              </a:rPr>
              <a:t> מסוים.</a:t>
            </a:r>
            <a:endParaRPr lang="en-US" sz="2400" dirty="0">
              <a:latin typeface="David" panose="020E0502060401010101" pitchFamily="34" charset="-79"/>
              <a:cs typeface="David" panose="020E0502060401010101" pitchFamily="34" charset="-79"/>
            </a:endParaRPr>
          </a:p>
          <a:p>
            <a:pPr marL="342900" indent="-342900">
              <a:buFont typeface="Arial" panose="020B0604020202020204" pitchFamily="34" charset="0"/>
              <a:buChar char="•"/>
            </a:pPr>
            <a:r>
              <a:rPr lang="he-IL" sz="2400" dirty="0">
                <a:latin typeface="David" panose="020E0502060401010101" pitchFamily="34" charset="-79"/>
                <a:cs typeface="David" panose="020E0502060401010101" pitchFamily="34" charset="-79"/>
              </a:rPr>
              <a:t>התשתית הקטנה ביותר נקראת </a:t>
            </a:r>
            <a:r>
              <a:rPr lang="en-US" sz="2400" dirty="0" err="1">
                <a:latin typeface="David" panose="020E0502060401010101" pitchFamily="34" charset="-79"/>
                <a:cs typeface="David" panose="020E0502060401010101" pitchFamily="34" charset="-79"/>
              </a:rPr>
              <a:t>MinUnit</a:t>
            </a:r>
            <a:r>
              <a:rPr lang="he-IL" sz="2400" dirty="0">
                <a:latin typeface="David" panose="020E0502060401010101" pitchFamily="34" charset="-79"/>
                <a:cs typeface="David" panose="020E0502060401010101" pitchFamily="34" charset="-79"/>
              </a:rPr>
              <a:t>.</a:t>
            </a:r>
            <a:endParaRPr lang="en-US" sz="2400" dirty="0">
              <a:latin typeface="David" panose="020E0502060401010101" pitchFamily="34" charset="-79"/>
              <a:cs typeface="David" panose="020E0502060401010101" pitchFamily="34" charset="-79"/>
            </a:endParaRPr>
          </a:p>
          <a:p>
            <a:pPr marL="342900" indent="-342900">
              <a:buFont typeface="Arial" panose="020B0604020202020204" pitchFamily="34" charset="0"/>
              <a:buChar char="•"/>
            </a:pPr>
            <a:r>
              <a:rPr lang="he-IL" sz="2400" dirty="0">
                <a:latin typeface="David" panose="020E0502060401010101" pitchFamily="34" charset="-79"/>
                <a:cs typeface="David" panose="020E0502060401010101" pitchFamily="34" charset="-79"/>
              </a:rPr>
              <a:t>מכסה את המושג הבסיסי ביותר לבדיקות היחידה.</a:t>
            </a:r>
            <a:endParaRPr lang="en-US" sz="2400" dirty="0">
              <a:latin typeface="David" panose="020E0502060401010101" pitchFamily="34" charset="-79"/>
              <a:cs typeface="David" panose="020E0502060401010101" pitchFamily="34" charset="-79"/>
            </a:endParaRPr>
          </a:p>
          <a:p>
            <a:pPr marL="342900" indent="-342900">
              <a:buFont typeface="Arial" panose="020B0604020202020204" pitchFamily="34" charset="0"/>
              <a:buChar char="•"/>
            </a:pPr>
            <a:r>
              <a:rPr lang="he-IL" sz="2400" dirty="0">
                <a:latin typeface="David" panose="020E0502060401010101" pitchFamily="34" charset="-79"/>
                <a:cs typeface="David" panose="020E0502060401010101" pitchFamily="34" charset="-79"/>
              </a:rPr>
              <a:t>ניתן להורדה בלינק  </a:t>
            </a:r>
            <a:r>
              <a:rPr lang="en-US" sz="2400" dirty="0">
                <a:latin typeface="David" panose="020E0502060401010101" pitchFamily="34" charset="-79"/>
                <a:cs typeface="David" panose="020E0502060401010101" pitchFamily="34" charset="-79"/>
                <a:hlinkClick r:id="rId2"/>
              </a:rPr>
              <a:t>http://www.jera.com/techinfo/jtns/jtn002.html</a:t>
            </a:r>
            <a:r>
              <a:rPr lang="he-IL" sz="2400" dirty="0">
                <a:latin typeface="David" panose="020E0502060401010101" pitchFamily="34" charset="-79"/>
                <a:cs typeface="David" panose="020E0502060401010101" pitchFamily="34" charset="-79"/>
              </a:rPr>
              <a:t> עם הסבר מפורט יותר .</a:t>
            </a:r>
            <a:endParaRPr lang="en-US" sz="2400" dirty="0">
              <a:latin typeface="David" panose="020E0502060401010101" pitchFamily="34" charset="-79"/>
              <a:cs typeface="David" panose="020E0502060401010101" pitchFamily="34" charset="-79"/>
            </a:endParaRPr>
          </a:p>
          <a:p>
            <a:pPr marL="342900" indent="-342900">
              <a:buFont typeface="Arial" panose="020B0604020202020204" pitchFamily="34" charset="0"/>
              <a:buChar char="•"/>
            </a:pPr>
            <a:endParaRPr lang="he-IL" sz="2400" dirty="0">
              <a:latin typeface="David" panose="020E0502060401010101" pitchFamily="34" charset="-79"/>
              <a:cs typeface="David" panose="020E0502060401010101" pitchFamily="34" charset="-79"/>
            </a:endParaRPr>
          </a:p>
          <a:p>
            <a:endParaRPr lang="en-US" sz="2400" dirty="0">
              <a:latin typeface="David" panose="020E0502060401010101" pitchFamily="34" charset="-79"/>
              <a:cs typeface="David" panose="020E0502060401010101" pitchFamily="34" charset="-79"/>
            </a:endParaRPr>
          </a:p>
        </p:txBody>
      </p:sp>
      <p:pic>
        <p:nvPicPr>
          <p:cNvPr id="5" name="תמונה 5" descr="89005_LetterHead_1">
            <a:extLst>
              <a:ext uri="{FF2B5EF4-FFF2-40B4-BE49-F238E27FC236}">
                <a16:creationId xmlns:a16="http://schemas.microsoft.com/office/drawing/2014/main" id="{D44CC4A0-4AE4-49E1-9BA1-47E49F18BC71}"/>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43467" y="-631001"/>
            <a:ext cx="10905066" cy="1935647"/>
          </a:xfrm>
          <a:prstGeom prst="rect">
            <a:avLst/>
          </a:prstGeom>
          <a:noFill/>
        </p:spPr>
      </p:pic>
    </p:spTree>
    <p:extLst>
      <p:ext uri="{BB962C8B-B14F-4D97-AF65-F5344CB8AC3E}">
        <p14:creationId xmlns:p14="http://schemas.microsoft.com/office/powerpoint/2010/main" val="24729304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3891" y="1057790"/>
            <a:ext cx="10439400" cy="776288"/>
          </a:xfrm>
        </p:spPr>
        <p:txBody>
          <a:bodyPr/>
          <a:lstStyle/>
          <a:p>
            <a:pPr algn="l"/>
            <a:r>
              <a:rPr lang="en-US" b="1" dirty="0" err="1"/>
              <a:t>MinUnit</a:t>
            </a:r>
            <a:r>
              <a:rPr lang="en-US" b="1" dirty="0"/>
              <a:t> (c) - Example</a:t>
            </a:r>
          </a:p>
        </p:txBody>
      </p:sp>
      <p:sp>
        <p:nvSpPr>
          <p:cNvPr id="3" name="Content Placeholder 2"/>
          <p:cNvSpPr>
            <a:spLocks noGrp="1"/>
          </p:cNvSpPr>
          <p:nvPr>
            <p:ph idx="1"/>
          </p:nvPr>
        </p:nvSpPr>
        <p:spPr>
          <a:xfrm>
            <a:off x="838200" y="1825624"/>
            <a:ext cx="4252784" cy="4962353"/>
          </a:xfrm>
        </p:spPr>
        <p:txBody>
          <a:bodyPr>
            <a:normAutofit fontScale="25000" lnSpcReduction="20000"/>
          </a:bodyPr>
          <a:lstStyle/>
          <a:p>
            <a:pPr marL="0" indent="0" algn="l">
              <a:buNone/>
            </a:pPr>
            <a:r>
              <a:rPr lang="en-US" sz="4800" dirty="0">
                <a:latin typeface="Courier New" panose="02070309020205020404" pitchFamily="49" charset="0"/>
                <a:cs typeface="Courier New" panose="02070309020205020404" pitchFamily="49" charset="0"/>
              </a:rPr>
              <a:t>/* file </a:t>
            </a:r>
            <a:r>
              <a:rPr lang="en-US" sz="4800" dirty="0" err="1">
                <a:latin typeface="Courier New" panose="02070309020205020404" pitchFamily="49" charset="0"/>
                <a:cs typeface="Courier New" panose="02070309020205020404" pitchFamily="49" charset="0"/>
              </a:rPr>
              <a:t>minunit_example.c</a:t>
            </a:r>
            <a:r>
              <a:rPr lang="en-US" sz="4800" dirty="0">
                <a:latin typeface="Courier New" panose="02070309020205020404" pitchFamily="49" charset="0"/>
                <a:cs typeface="Courier New" panose="02070309020205020404" pitchFamily="49" charset="0"/>
              </a:rPr>
              <a:t> */</a:t>
            </a:r>
          </a:p>
          <a:p>
            <a:pPr marL="0" indent="0" algn="l">
              <a:buNone/>
            </a:pPr>
            <a:r>
              <a:rPr lang="en-US" sz="4800" dirty="0">
                <a:latin typeface="Courier New" panose="02070309020205020404" pitchFamily="49" charset="0"/>
                <a:cs typeface="Courier New" panose="02070309020205020404" pitchFamily="49" charset="0"/>
              </a:rPr>
              <a:t> </a:t>
            </a:r>
          </a:p>
          <a:p>
            <a:pPr marL="0" indent="0" algn="l">
              <a:buNone/>
            </a:pPr>
            <a:r>
              <a:rPr lang="en-US" sz="4800" dirty="0">
                <a:latin typeface="Courier New" panose="02070309020205020404" pitchFamily="49" charset="0"/>
                <a:cs typeface="Courier New" panose="02070309020205020404" pitchFamily="49" charset="0"/>
              </a:rPr>
              <a:t> #include &lt;</a:t>
            </a:r>
            <a:r>
              <a:rPr lang="en-US" sz="4800" dirty="0" err="1">
                <a:latin typeface="Courier New" panose="02070309020205020404" pitchFamily="49" charset="0"/>
                <a:cs typeface="Courier New" panose="02070309020205020404" pitchFamily="49" charset="0"/>
              </a:rPr>
              <a:t>stdio.h</a:t>
            </a:r>
            <a:r>
              <a:rPr lang="en-US" sz="4800" dirty="0">
                <a:latin typeface="Courier New" panose="02070309020205020404" pitchFamily="49" charset="0"/>
                <a:cs typeface="Courier New" panose="02070309020205020404" pitchFamily="49" charset="0"/>
              </a:rPr>
              <a:t>&gt;</a:t>
            </a:r>
          </a:p>
          <a:p>
            <a:pPr marL="0" indent="0" algn="l">
              <a:buNone/>
            </a:pPr>
            <a:r>
              <a:rPr lang="en-US" sz="4800" dirty="0">
                <a:latin typeface="Courier New" panose="02070309020205020404" pitchFamily="49" charset="0"/>
                <a:cs typeface="Courier New" panose="02070309020205020404" pitchFamily="49" charset="0"/>
              </a:rPr>
              <a:t> #include "</a:t>
            </a:r>
            <a:r>
              <a:rPr lang="en-US" sz="4800" dirty="0" err="1">
                <a:latin typeface="Courier New" panose="02070309020205020404" pitchFamily="49" charset="0"/>
                <a:cs typeface="Courier New" panose="02070309020205020404" pitchFamily="49" charset="0"/>
              </a:rPr>
              <a:t>minunit.h</a:t>
            </a:r>
            <a:r>
              <a:rPr lang="en-US" sz="4800" dirty="0">
                <a:latin typeface="Courier New" panose="02070309020205020404" pitchFamily="49" charset="0"/>
                <a:cs typeface="Courier New" panose="02070309020205020404" pitchFamily="49" charset="0"/>
              </a:rPr>
              <a:t>"</a:t>
            </a:r>
          </a:p>
          <a:p>
            <a:pPr marL="0" indent="0" algn="l">
              <a:buNone/>
            </a:pPr>
            <a:r>
              <a:rPr lang="en-US" sz="4800" dirty="0">
                <a:latin typeface="Courier New" panose="02070309020205020404" pitchFamily="49" charset="0"/>
                <a:cs typeface="Courier New" panose="02070309020205020404" pitchFamily="49" charset="0"/>
              </a:rPr>
              <a:t> </a:t>
            </a:r>
          </a:p>
          <a:p>
            <a:pPr marL="0" indent="0" algn="l">
              <a:buNone/>
            </a:pPr>
            <a:r>
              <a:rPr lang="en-US" sz="4800" dirty="0">
                <a:latin typeface="Courier New" panose="02070309020205020404" pitchFamily="49" charset="0"/>
                <a:cs typeface="Courier New" panose="02070309020205020404" pitchFamily="49" charset="0"/>
              </a:rPr>
              <a:t> </a:t>
            </a:r>
            <a:r>
              <a:rPr lang="en-US" sz="4800" dirty="0" err="1">
                <a:latin typeface="Courier New" panose="02070309020205020404" pitchFamily="49" charset="0"/>
                <a:cs typeface="Courier New" panose="02070309020205020404" pitchFamily="49" charset="0"/>
              </a:rPr>
              <a:t>int</a:t>
            </a:r>
            <a:r>
              <a:rPr lang="en-US" sz="4800" dirty="0">
                <a:latin typeface="Courier New" panose="02070309020205020404" pitchFamily="49" charset="0"/>
                <a:cs typeface="Courier New" panose="02070309020205020404" pitchFamily="49" charset="0"/>
              </a:rPr>
              <a:t> </a:t>
            </a:r>
            <a:r>
              <a:rPr lang="en-US" sz="4800" dirty="0" err="1">
                <a:latin typeface="Courier New" panose="02070309020205020404" pitchFamily="49" charset="0"/>
                <a:cs typeface="Courier New" panose="02070309020205020404" pitchFamily="49" charset="0"/>
              </a:rPr>
              <a:t>tests_run</a:t>
            </a:r>
            <a:r>
              <a:rPr lang="en-US" sz="4800" dirty="0">
                <a:latin typeface="Courier New" panose="02070309020205020404" pitchFamily="49" charset="0"/>
                <a:cs typeface="Courier New" panose="02070309020205020404" pitchFamily="49" charset="0"/>
              </a:rPr>
              <a:t> = 0;</a:t>
            </a:r>
          </a:p>
          <a:p>
            <a:pPr marL="0" indent="0" algn="l">
              <a:buNone/>
            </a:pPr>
            <a:r>
              <a:rPr lang="en-US" sz="4800" dirty="0">
                <a:latin typeface="Courier New" panose="02070309020205020404" pitchFamily="49" charset="0"/>
                <a:cs typeface="Courier New" panose="02070309020205020404" pitchFamily="49" charset="0"/>
              </a:rPr>
              <a:t> </a:t>
            </a:r>
          </a:p>
          <a:p>
            <a:pPr marL="0" indent="0" algn="l">
              <a:buNone/>
            </a:pPr>
            <a:r>
              <a:rPr lang="en-US" sz="4800" dirty="0">
                <a:latin typeface="Courier New" panose="02070309020205020404" pitchFamily="49" charset="0"/>
                <a:cs typeface="Courier New" panose="02070309020205020404" pitchFamily="49" charset="0"/>
              </a:rPr>
              <a:t> </a:t>
            </a:r>
            <a:r>
              <a:rPr lang="en-US" sz="4800" dirty="0" err="1">
                <a:latin typeface="Courier New" panose="02070309020205020404" pitchFamily="49" charset="0"/>
                <a:cs typeface="Courier New" panose="02070309020205020404" pitchFamily="49" charset="0"/>
              </a:rPr>
              <a:t>int</a:t>
            </a:r>
            <a:r>
              <a:rPr lang="en-US" sz="4800" dirty="0">
                <a:latin typeface="Courier New" panose="02070309020205020404" pitchFamily="49" charset="0"/>
                <a:cs typeface="Courier New" panose="02070309020205020404" pitchFamily="49" charset="0"/>
              </a:rPr>
              <a:t> foo = 7;</a:t>
            </a:r>
          </a:p>
          <a:p>
            <a:pPr marL="0" indent="0" algn="l">
              <a:buNone/>
            </a:pPr>
            <a:r>
              <a:rPr lang="en-US" sz="4800" dirty="0">
                <a:latin typeface="Courier New" panose="02070309020205020404" pitchFamily="49" charset="0"/>
                <a:cs typeface="Courier New" panose="02070309020205020404" pitchFamily="49" charset="0"/>
              </a:rPr>
              <a:t> </a:t>
            </a:r>
            <a:r>
              <a:rPr lang="en-US" sz="4800" dirty="0" err="1">
                <a:latin typeface="Courier New" panose="02070309020205020404" pitchFamily="49" charset="0"/>
                <a:cs typeface="Courier New" panose="02070309020205020404" pitchFamily="49" charset="0"/>
              </a:rPr>
              <a:t>int</a:t>
            </a:r>
            <a:r>
              <a:rPr lang="en-US" sz="4800" dirty="0">
                <a:latin typeface="Courier New" panose="02070309020205020404" pitchFamily="49" charset="0"/>
                <a:cs typeface="Courier New" panose="02070309020205020404" pitchFamily="49" charset="0"/>
              </a:rPr>
              <a:t> bar = 4;</a:t>
            </a:r>
          </a:p>
          <a:p>
            <a:pPr marL="0" indent="0" algn="l">
              <a:buNone/>
            </a:pPr>
            <a:r>
              <a:rPr lang="en-US" sz="4800" dirty="0">
                <a:latin typeface="Courier New" panose="02070309020205020404" pitchFamily="49" charset="0"/>
                <a:cs typeface="Courier New" panose="02070309020205020404" pitchFamily="49" charset="0"/>
              </a:rPr>
              <a:t> </a:t>
            </a:r>
          </a:p>
          <a:p>
            <a:pPr marL="0" indent="0" algn="l">
              <a:buNone/>
            </a:pPr>
            <a:r>
              <a:rPr lang="en-US" sz="4800" dirty="0">
                <a:latin typeface="Courier New" panose="02070309020205020404" pitchFamily="49" charset="0"/>
                <a:cs typeface="Courier New" panose="02070309020205020404" pitchFamily="49" charset="0"/>
              </a:rPr>
              <a:t> static char * </a:t>
            </a:r>
            <a:r>
              <a:rPr lang="en-US" sz="4800" dirty="0" err="1">
                <a:latin typeface="Courier New" panose="02070309020205020404" pitchFamily="49" charset="0"/>
                <a:cs typeface="Courier New" panose="02070309020205020404" pitchFamily="49" charset="0"/>
              </a:rPr>
              <a:t>test_foo</a:t>
            </a:r>
            <a:r>
              <a:rPr lang="en-US" sz="4800" dirty="0">
                <a:latin typeface="Courier New" panose="02070309020205020404" pitchFamily="49" charset="0"/>
                <a:cs typeface="Courier New" panose="02070309020205020404" pitchFamily="49" charset="0"/>
              </a:rPr>
              <a:t>() {</a:t>
            </a:r>
          </a:p>
          <a:p>
            <a:pPr marL="0" indent="0" algn="l">
              <a:buNone/>
            </a:pPr>
            <a:r>
              <a:rPr lang="en-US" sz="4800" dirty="0">
                <a:latin typeface="Courier New" panose="02070309020205020404" pitchFamily="49" charset="0"/>
                <a:cs typeface="Courier New" panose="02070309020205020404" pitchFamily="49" charset="0"/>
              </a:rPr>
              <a:t>     </a:t>
            </a:r>
            <a:r>
              <a:rPr lang="en-US" sz="4800" dirty="0" err="1">
                <a:latin typeface="Courier New" panose="02070309020205020404" pitchFamily="49" charset="0"/>
                <a:cs typeface="Courier New" panose="02070309020205020404" pitchFamily="49" charset="0"/>
              </a:rPr>
              <a:t>mu_assert</a:t>
            </a:r>
            <a:r>
              <a:rPr lang="en-US" sz="4800" dirty="0">
                <a:latin typeface="Courier New" panose="02070309020205020404" pitchFamily="49" charset="0"/>
                <a:cs typeface="Courier New" panose="02070309020205020404" pitchFamily="49" charset="0"/>
              </a:rPr>
              <a:t>("error, foo != 7", foo == 7);</a:t>
            </a:r>
          </a:p>
          <a:p>
            <a:pPr marL="0" indent="0" algn="l">
              <a:buNone/>
            </a:pPr>
            <a:r>
              <a:rPr lang="en-US" sz="4800" dirty="0">
                <a:latin typeface="Courier New" panose="02070309020205020404" pitchFamily="49" charset="0"/>
                <a:cs typeface="Courier New" panose="02070309020205020404" pitchFamily="49" charset="0"/>
              </a:rPr>
              <a:t>     return 0;</a:t>
            </a:r>
          </a:p>
          <a:p>
            <a:pPr marL="0" indent="0" algn="l">
              <a:buNone/>
            </a:pPr>
            <a:r>
              <a:rPr lang="en-US" sz="4800" dirty="0">
                <a:latin typeface="Courier New" panose="02070309020205020404" pitchFamily="49" charset="0"/>
                <a:cs typeface="Courier New" panose="02070309020205020404" pitchFamily="49" charset="0"/>
              </a:rPr>
              <a:t> }</a:t>
            </a:r>
          </a:p>
          <a:p>
            <a:pPr marL="0" indent="0" algn="l">
              <a:buNone/>
            </a:pPr>
            <a:r>
              <a:rPr lang="en-US" sz="4800" dirty="0">
                <a:latin typeface="Courier New" panose="02070309020205020404" pitchFamily="49" charset="0"/>
                <a:cs typeface="Courier New" panose="02070309020205020404" pitchFamily="49" charset="0"/>
              </a:rPr>
              <a:t> </a:t>
            </a:r>
          </a:p>
          <a:p>
            <a:pPr marL="0" indent="0" algn="l">
              <a:buNone/>
            </a:pPr>
            <a:r>
              <a:rPr lang="en-US" sz="4800" dirty="0">
                <a:latin typeface="Courier New" panose="02070309020205020404" pitchFamily="49" charset="0"/>
                <a:cs typeface="Courier New" panose="02070309020205020404" pitchFamily="49" charset="0"/>
              </a:rPr>
              <a:t> static char * </a:t>
            </a:r>
            <a:r>
              <a:rPr lang="en-US" sz="4800" dirty="0" err="1">
                <a:latin typeface="Courier New" panose="02070309020205020404" pitchFamily="49" charset="0"/>
                <a:cs typeface="Courier New" panose="02070309020205020404" pitchFamily="49" charset="0"/>
              </a:rPr>
              <a:t>test_bar</a:t>
            </a:r>
            <a:r>
              <a:rPr lang="en-US" sz="4800" dirty="0">
                <a:latin typeface="Courier New" panose="02070309020205020404" pitchFamily="49" charset="0"/>
                <a:cs typeface="Courier New" panose="02070309020205020404" pitchFamily="49" charset="0"/>
              </a:rPr>
              <a:t>() {</a:t>
            </a:r>
          </a:p>
          <a:p>
            <a:pPr marL="0" indent="0" algn="l">
              <a:buNone/>
            </a:pPr>
            <a:r>
              <a:rPr lang="en-US" sz="4800" dirty="0">
                <a:latin typeface="Courier New" panose="02070309020205020404" pitchFamily="49" charset="0"/>
                <a:cs typeface="Courier New" panose="02070309020205020404" pitchFamily="49" charset="0"/>
              </a:rPr>
              <a:t>     </a:t>
            </a:r>
            <a:r>
              <a:rPr lang="en-US" sz="4800" dirty="0" err="1">
                <a:latin typeface="Courier New" panose="02070309020205020404" pitchFamily="49" charset="0"/>
                <a:cs typeface="Courier New" panose="02070309020205020404" pitchFamily="49" charset="0"/>
              </a:rPr>
              <a:t>mu_assert</a:t>
            </a:r>
            <a:r>
              <a:rPr lang="en-US" sz="4800" dirty="0">
                <a:latin typeface="Courier New" panose="02070309020205020404" pitchFamily="49" charset="0"/>
                <a:cs typeface="Courier New" panose="02070309020205020404" pitchFamily="49" charset="0"/>
              </a:rPr>
              <a:t>("error, bar != 5", bar == 5);</a:t>
            </a:r>
          </a:p>
          <a:p>
            <a:pPr marL="0" indent="0" algn="l">
              <a:buNone/>
            </a:pPr>
            <a:r>
              <a:rPr lang="en-US" sz="4800" dirty="0">
                <a:latin typeface="Courier New" panose="02070309020205020404" pitchFamily="49" charset="0"/>
                <a:cs typeface="Courier New" panose="02070309020205020404" pitchFamily="49" charset="0"/>
              </a:rPr>
              <a:t>     return 0;</a:t>
            </a:r>
          </a:p>
          <a:p>
            <a:pPr marL="0" indent="0" algn="l">
              <a:buNone/>
            </a:pPr>
            <a:r>
              <a:rPr lang="en-US" sz="4800" dirty="0">
                <a:latin typeface="Courier New" panose="02070309020205020404" pitchFamily="49" charset="0"/>
                <a:cs typeface="Courier New" panose="02070309020205020404" pitchFamily="49" charset="0"/>
              </a:rPr>
              <a:t> }</a:t>
            </a:r>
          </a:p>
          <a:p>
            <a:pPr marL="0" indent="0" algn="l">
              <a:buNone/>
            </a:pPr>
            <a:r>
              <a:rPr lang="en-US" dirty="0"/>
              <a:t> </a:t>
            </a:r>
          </a:p>
        </p:txBody>
      </p:sp>
      <p:sp>
        <p:nvSpPr>
          <p:cNvPr id="5" name="TextBox 4"/>
          <p:cNvSpPr txBox="1"/>
          <p:nvPr/>
        </p:nvSpPr>
        <p:spPr>
          <a:xfrm>
            <a:off x="6268995" y="1811080"/>
            <a:ext cx="4662616" cy="3600986"/>
          </a:xfrm>
          <a:prstGeom prst="rect">
            <a:avLst/>
          </a:prstGeom>
          <a:noFill/>
        </p:spPr>
        <p:txBody>
          <a:bodyPr wrap="square" rtlCol="0">
            <a:spAutoFit/>
          </a:bodyPr>
          <a:lstStyle/>
          <a:p>
            <a:pPr algn="l"/>
            <a:r>
              <a:rPr lang="en-US" sz="1200" dirty="0">
                <a:latin typeface="Courier New" panose="02070309020205020404" pitchFamily="49" charset="0"/>
                <a:cs typeface="Courier New" panose="02070309020205020404" pitchFamily="49" charset="0"/>
              </a:rPr>
              <a:t> static char * </a:t>
            </a:r>
            <a:r>
              <a:rPr lang="en-US" sz="1200" dirty="0" err="1">
                <a:latin typeface="Courier New" panose="02070309020205020404" pitchFamily="49" charset="0"/>
                <a:cs typeface="Courier New" panose="02070309020205020404" pitchFamily="49" charset="0"/>
              </a:rPr>
              <a:t>all_tests</a:t>
            </a:r>
            <a:r>
              <a:rPr lang="en-US" sz="1200" dirty="0">
                <a:latin typeface="Courier New" panose="02070309020205020404" pitchFamily="49" charset="0"/>
                <a:cs typeface="Courier New" panose="02070309020205020404" pitchFamily="49" charset="0"/>
              </a:rPr>
              <a:t>() {</a:t>
            </a:r>
          </a:p>
          <a:p>
            <a:pPr algn="l"/>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mu_run_test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test_foo</a:t>
            </a:r>
            <a:r>
              <a:rPr lang="en-US" sz="1200" dirty="0">
                <a:latin typeface="Courier New" panose="02070309020205020404" pitchFamily="49" charset="0"/>
                <a:cs typeface="Courier New" panose="02070309020205020404" pitchFamily="49" charset="0"/>
              </a:rPr>
              <a:t>);</a:t>
            </a:r>
          </a:p>
          <a:p>
            <a:pPr algn="l"/>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mu_run_test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test_bar</a:t>
            </a:r>
            <a:r>
              <a:rPr lang="en-US" sz="1200" dirty="0">
                <a:latin typeface="Courier New" panose="02070309020205020404" pitchFamily="49" charset="0"/>
                <a:cs typeface="Courier New" panose="02070309020205020404" pitchFamily="49" charset="0"/>
              </a:rPr>
              <a:t>);</a:t>
            </a:r>
          </a:p>
          <a:p>
            <a:pPr algn="l"/>
            <a:r>
              <a:rPr lang="en-US" sz="1200" dirty="0">
                <a:latin typeface="Courier New" panose="02070309020205020404" pitchFamily="49" charset="0"/>
                <a:cs typeface="Courier New" panose="02070309020205020404" pitchFamily="49" charset="0"/>
              </a:rPr>
              <a:t>     return 0;</a:t>
            </a:r>
          </a:p>
          <a:p>
            <a:pPr algn="l"/>
            <a:r>
              <a:rPr lang="en-US" sz="1200" dirty="0">
                <a:latin typeface="Courier New" panose="02070309020205020404" pitchFamily="49" charset="0"/>
                <a:cs typeface="Courier New" panose="02070309020205020404" pitchFamily="49" charset="0"/>
              </a:rPr>
              <a:t> }</a:t>
            </a:r>
          </a:p>
          <a:p>
            <a:pPr algn="l"/>
            <a:r>
              <a:rPr lang="en-US" sz="1200" dirty="0">
                <a:latin typeface="Courier New" panose="02070309020205020404" pitchFamily="49" charset="0"/>
                <a:cs typeface="Courier New" panose="02070309020205020404" pitchFamily="49" charset="0"/>
              </a:rPr>
              <a:t> </a:t>
            </a:r>
          </a:p>
          <a:p>
            <a:pPr algn="l"/>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main(</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argc</a:t>
            </a:r>
            <a:r>
              <a:rPr lang="en-US" sz="1200" dirty="0">
                <a:latin typeface="Courier New" panose="02070309020205020404" pitchFamily="49" charset="0"/>
                <a:cs typeface="Courier New" panose="02070309020205020404" pitchFamily="49" charset="0"/>
              </a:rPr>
              <a:t>, char **</a:t>
            </a:r>
            <a:r>
              <a:rPr lang="en-US" sz="1200" dirty="0" err="1">
                <a:latin typeface="Courier New" panose="02070309020205020404" pitchFamily="49" charset="0"/>
                <a:cs typeface="Courier New" panose="02070309020205020404" pitchFamily="49" charset="0"/>
              </a:rPr>
              <a:t>argv</a:t>
            </a:r>
            <a:r>
              <a:rPr lang="en-US" sz="1200" dirty="0">
                <a:latin typeface="Courier New" panose="02070309020205020404" pitchFamily="49" charset="0"/>
                <a:cs typeface="Courier New" panose="02070309020205020404" pitchFamily="49" charset="0"/>
              </a:rPr>
              <a:t>) {</a:t>
            </a:r>
          </a:p>
          <a:p>
            <a:pPr algn="l"/>
            <a:r>
              <a:rPr lang="en-US" sz="1200" dirty="0">
                <a:latin typeface="Courier New" panose="02070309020205020404" pitchFamily="49" charset="0"/>
                <a:cs typeface="Courier New" panose="02070309020205020404" pitchFamily="49" charset="0"/>
              </a:rPr>
              <a:t>     char *result = </a:t>
            </a:r>
            <a:r>
              <a:rPr lang="en-US" sz="1200" dirty="0" err="1">
                <a:latin typeface="Courier New" panose="02070309020205020404" pitchFamily="49" charset="0"/>
                <a:cs typeface="Courier New" panose="02070309020205020404" pitchFamily="49" charset="0"/>
              </a:rPr>
              <a:t>all_tests</a:t>
            </a:r>
            <a:r>
              <a:rPr lang="en-US" sz="1200" dirty="0">
                <a:latin typeface="Courier New" panose="02070309020205020404" pitchFamily="49" charset="0"/>
                <a:cs typeface="Courier New" panose="02070309020205020404" pitchFamily="49" charset="0"/>
              </a:rPr>
              <a:t>();</a:t>
            </a:r>
          </a:p>
          <a:p>
            <a:pPr algn="l"/>
            <a:r>
              <a:rPr lang="en-US" sz="1200" dirty="0">
                <a:latin typeface="Courier New" panose="02070309020205020404" pitchFamily="49" charset="0"/>
                <a:cs typeface="Courier New" panose="02070309020205020404" pitchFamily="49" charset="0"/>
              </a:rPr>
              <a:t>     if (result != 0) {</a:t>
            </a:r>
          </a:p>
          <a:p>
            <a:pPr algn="l"/>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("%s\n", result);</a:t>
            </a:r>
          </a:p>
          <a:p>
            <a:pPr algn="l"/>
            <a:r>
              <a:rPr lang="en-US" sz="1200" dirty="0">
                <a:latin typeface="Courier New" panose="02070309020205020404" pitchFamily="49" charset="0"/>
                <a:cs typeface="Courier New" panose="02070309020205020404" pitchFamily="49" charset="0"/>
              </a:rPr>
              <a:t>     }</a:t>
            </a:r>
          </a:p>
          <a:p>
            <a:pPr algn="l"/>
            <a:r>
              <a:rPr lang="en-US" sz="1200" dirty="0">
                <a:latin typeface="Courier New" panose="02070309020205020404" pitchFamily="49" charset="0"/>
                <a:cs typeface="Courier New" panose="02070309020205020404" pitchFamily="49" charset="0"/>
              </a:rPr>
              <a:t>     else {</a:t>
            </a:r>
          </a:p>
          <a:p>
            <a:pPr algn="l"/>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("ALL TESTS PASSED\n");</a:t>
            </a:r>
          </a:p>
          <a:p>
            <a:pPr algn="l"/>
            <a:r>
              <a:rPr lang="en-US" sz="1200" dirty="0">
                <a:latin typeface="Courier New" panose="02070309020205020404" pitchFamily="49" charset="0"/>
                <a:cs typeface="Courier New" panose="02070309020205020404" pitchFamily="49" charset="0"/>
              </a:rPr>
              <a:t>     }</a:t>
            </a:r>
          </a:p>
          <a:p>
            <a:pPr algn="l"/>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("Tests run: %d\n", </a:t>
            </a:r>
            <a:r>
              <a:rPr lang="en-US" sz="1200" dirty="0" err="1">
                <a:latin typeface="Courier New" panose="02070309020205020404" pitchFamily="49" charset="0"/>
                <a:cs typeface="Courier New" panose="02070309020205020404" pitchFamily="49" charset="0"/>
              </a:rPr>
              <a:t>tests_run</a:t>
            </a:r>
            <a:r>
              <a:rPr lang="en-US" sz="1200" dirty="0">
                <a:latin typeface="Courier New" panose="02070309020205020404" pitchFamily="49" charset="0"/>
                <a:cs typeface="Courier New" panose="02070309020205020404" pitchFamily="49" charset="0"/>
              </a:rPr>
              <a:t>);</a:t>
            </a:r>
          </a:p>
          <a:p>
            <a:pPr algn="l"/>
            <a:r>
              <a:rPr lang="en-US" sz="1200" dirty="0">
                <a:latin typeface="Courier New" panose="02070309020205020404" pitchFamily="49" charset="0"/>
                <a:cs typeface="Courier New" panose="02070309020205020404" pitchFamily="49" charset="0"/>
              </a:rPr>
              <a:t> </a:t>
            </a:r>
          </a:p>
          <a:p>
            <a:pPr algn="l"/>
            <a:r>
              <a:rPr lang="en-US" sz="1200" dirty="0">
                <a:latin typeface="Courier New" panose="02070309020205020404" pitchFamily="49" charset="0"/>
                <a:cs typeface="Courier New" panose="02070309020205020404" pitchFamily="49" charset="0"/>
              </a:rPr>
              <a:t>     return result != 0;</a:t>
            </a:r>
          </a:p>
          <a:p>
            <a:pPr algn="l"/>
            <a:r>
              <a:rPr lang="en-US" sz="1200" dirty="0">
                <a:latin typeface="Courier New" panose="02070309020205020404" pitchFamily="49" charset="0"/>
                <a:cs typeface="Courier New" panose="02070309020205020404" pitchFamily="49" charset="0"/>
              </a:rPr>
              <a:t> }</a:t>
            </a:r>
          </a:p>
          <a:p>
            <a:pPr algn="l"/>
            <a:endParaRPr lang="en-US" sz="1200" dirty="0">
              <a:latin typeface="Courier New" panose="02070309020205020404" pitchFamily="49" charset="0"/>
              <a:cs typeface="Courier New" panose="02070309020205020404" pitchFamily="49" charset="0"/>
            </a:endParaRPr>
          </a:p>
        </p:txBody>
      </p:sp>
      <p:pic>
        <p:nvPicPr>
          <p:cNvPr id="6" name="תמונה 5" descr="89005_LetterHead_1">
            <a:extLst>
              <a:ext uri="{FF2B5EF4-FFF2-40B4-BE49-F238E27FC236}">
                <a16:creationId xmlns:a16="http://schemas.microsoft.com/office/drawing/2014/main" id="{FF38F9E6-C333-4A98-A2E3-FD21BC954725}"/>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515511" y="-508484"/>
            <a:ext cx="10905066" cy="1935647"/>
          </a:xfrm>
          <a:prstGeom prst="rect">
            <a:avLst/>
          </a:prstGeom>
          <a:noFill/>
        </p:spPr>
      </p:pic>
    </p:spTree>
    <p:extLst>
      <p:ext uri="{BB962C8B-B14F-4D97-AF65-F5344CB8AC3E}">
        <p14:creationId xmlns:p14="http://schemas.microsoft.com/office/powerpoint/2010/main" val="2025599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9C82C-ECED-4B6B-A228-7587B862E3D2}"/>
              </a:ext>
            </a:extLst>
          </p:cNvPr>
          <p:cNvSpPr>
            <a:spLocks noGrp="1"/>
          </p:cNvSpPr>
          <p:nvPr>
            <p:ph type="title"/>
          </p:nvPr>
        </p:nvSpPr>
        <p:spPr>
          <a:xfrm>
            <a:off x="858621" y="1283484"/>
            <a:ext cx="10474757" cy="646979"/>
          </a:xfrm>
        </p:spPr>
        <p:txBody>
          <a:bodyPr>
            <a:normAutofit/>
          </a:bodyPr>
          <a:lstStyle/>
          <a:p>
            <a:r>
              <a:rPr lang="he-IL" sz="3200" b="1" dirty="0">
                <a:latin typeface="David" panose="020E0502060401010101" pitchFamily="34" charset="-79"/>
                <a:cs typeface="David" panose="020E0502060401010101" pitchFamily="34" charset="-79"/>
              </a:rPr>
              <a:t>איך ניצור בדיקות – שפת </a:t>
            </a:r>
            <a:r>
              <a:rPr lang="en-US" sz="3200" b="1" dirty="0">
                <a:latin typeface="David" panose="020E0502060401010101" pitchFamily="34" charset="-79"/>
                <a:cs typeface="David" panose="020E0502060401010101" pitchFamily="34" charset="-79"/>
              </a:rPr>
              <a:t>C++</a:t>
            </a:r>
            <a:endParaRPr lang="en-US" sz="3200" b="1" dirty="0"/>
          </a:p>
        </p:txBody>
      </p:sp>
      <p:sp>
        <p:nvSpPr>
          <p:cNvPr id="7" name="Footer Placeholder 6">
            <a:extLst>
              <a:ext uri="{FF2B5EF4-FFF2-40B4-BE49-F238E27FC236}">
                <a16:creationId xmlns:a16="http://schemas.microsoft.com/office/drawing/2014/main" id="{9D45E3A7-6BF5-417A-92FA-7C566EACFFEA}"/>
              </a:ext>
            </a:extLst>
          </p:cNvPr>
          <p:cNvSpPr>
            <a:spLocks noGrp="1"/>
          </p:cNvSpPr>
          <p:nvPr>
            <p:ph type="ftr" sz="quarter" idx="11"/>
          </p:nvPr>
        </p:nvSpPr>
        <p:spPr/>
        <p:txBody>
          <a:bodyPr/>
          <a:lstStyle/>
          <a:p>
            <a:r>
              <a:rPr lang="he-IL"/>
              <a:t>יסודות הנדסת תוכנה, סמסטר א' תש"ף</a:t>
            </a:r>
            <a:endParaRPr lang="en-US"/>
          </a:p>
        </p:txBody>
      </p:sp>
      <p:sp>
        <p:nvSpPr>
          <p:cNvPr id="10" name="Rectangle 9">
            <a:extLst>
              <a:ext uri="{FF2B5EF4-FFF2-40B4-BE49-F238E27FC236}">
                <a16:creationId xmlns:a16="http://schemas.microsoft.com/office/drawing/2014/main" id="{5D958BD1-E7EB-4503-BE0B-FDE6603F885C}"/>
              </a:ext>
            </a:extLst>
          </p:cNvPr>
          <p:cNvSpPr/>
          <p:nvPr/>
        </p:nvSpPr>
        <p:spPr>
          <a:xfrm>
            <a:off x="1414022" y="1930463"/>
            <a:ext cx="10030119" cy="1938992"/>
          </a:xfrm>
          <a:prstGeom prst="rect">
            <a:avLst/>
          </a:prstGeom>
        </p:spPr>
        <p:txBody>
          <a:bodyPr wrap="square">
            <a:spAutoFit/>
          </a:bodyPr>
          <a:lstStyle/>
          <a:p>
            <a:pPr marL="342900" indent="-342900">
              <a:buFont typeface="Arial" panose="020B0604020202020204" pitchFamily="34" charset="0"/>
              <a:buChar char="•"/>
            </a:pPr>
            <a:r>
              <a:rPr lang="he-IL" sz="2400" dirty="0">
                <a:latin typeface="David" panose="020E0502060401010101" pitchFamily="34" charset="-79"/>
                <a:cs typeface="David" panose="020E0502060401010101" pitchFamily="34" charset="-79"/>
              </a:rPr>
              <a:t>מאחר ששפת </a:t>
            </a:r>
            <a:r>
              <a:rPr lang="en-US" sz="2400" dirty="0" err="1">
                <a:latin typeface="David" panose="020E0502060401010101" pitchFamily="34" charset="-79"/>
                <a:cs typeface="David" panose="020E0502060401010101" pitchFamily="34" charset="-79"/>
              </a:rPr>
              <a:t>Cpp</a:t>
            </a:r>
            <a:r>
              <a:rPr lang="he-IL" sz="2400" dirty="0">
                <a:latin typeface="David" panose="020E0502060401010101" pitchFamily="34" charset="-79"/>
                <a:cs typeface="David" panose="020E0502060401010101" pitchFamily="34" charset="-79"/>
              </a:rPr>
              <a:t> היא שפת תכנות מונחת עצמים , יש כמה אופציות מובנות ב</a:t>
            </a:r>
            <a:r>
              <a:rPr lang="en-US" sz="2400" dirty="0">
                <a:latin typeface="David" panose="020E0502060401010101" pitchFamily="34" charset="-79"/>
                <a:cs typeface="David" panose="020E0502060401010101" pitchFamily="34" charset="-79"/>
              </a:rPr>
              <a:t>Visual Studio</a:t>
            </a:r>
            <a:r>
              <a:rPr lang="he-IL" sz="2400" dirty="0">
                <a:latin typeface="David" panose="020E0502060401010101" pitchFamily="34" charset="-79"/>
                <a:cs typeface="David" panose="020E0502060401010101" pitchFamily="34" charset="-79"/>
              </a:rPr>
              <a:t>.</a:t>
            </a:r>
          </a:p>
          <a:p>
            <a:pPr marL="342900" indent="-342900">
              <a:buFont typeface="Arial" panose="020B0604020202020204" pitchFamily="34" charset="0"/>
              <a:buChar char="•"/>
            </a:pPr>
            <a:r>
              <a:rPr lang="he-IL" sz="2400" dirty="0">
                <a:latin typeface="David" panose="020E0502060401010101" pitchFamily="34" charset="-79"/>
                <a:cs typeface="David" panose="020E0502060401010101" pitchFamily="34" charset="-79"/>
              </a:rPr>
              <a:t>בדומה ל</a:t>
            </a:r>
            <a:r>
              <a:rPr lang="en-US" sz="2400" dirty="0">
                <a:latin typeface="David" panose="020E0502060401010101" pitchFamily="34" charset="-79"/>
                <a:cs typeface="David" panose="020E0502060401010101" pitchFamily="34" charset="-79"/>
              </a:rPr>
              <a:t>C</a:t>
            </a:r>
            <a:r>
              <a:rPr lang="he-IL" sz="2400" dirty="0">
                <a:latin typeface="David" panose="020E0502060401010101" pitchFamily="34" charset="-79"/>
                <a:cs typeface="David" panose="020E0502060401010101" pitchFamily="34" charset="-79"/>
              </a:rPr>
              <a:t>#, נפתח </a:t>
            </a:r>
            <a:r>
              <a:rPr lang="he-IL" sz="2400" dirty="0" err="1">
                <a:latin typeface="David" panose="020E0502060401010101" pitchFamily="34" charset="-79"/>
                <a:cs typeface="David" panose="020E0502060401010101" pitchFamily="34" charset="-79"/>
              </a:rPr>
              <a:t>פרוייקט</a:t>
            </a:r>
            <a:r>
              <a:rPr lang="he-IL" sz="2400" dirty="0">
                <a:latin typeface="David" panose="020E0502060401010101" pitchFamily="34" charset="-79"/>
                <a:cs typeface="David" panose="020E0502060401010101" pitchFamily="34" charset="-79"/>
              </a:rPr>
              <a:t> מסוג </a:t>
            </a:r>
            <a:r>
              <a:rPr lang="en-US" sz="2400" dirty="0">
                <a:latin typeface="David" panose="020E0502060401010101" pitchFamily="34" charset="-79"/>
                <a:cs typeface="David" panose="020E0502060401010101" pitchFamily="34" charset="-79"/>
              </a:rPr>
              <a:t>test</a:t>
            </a:r>
            <a:r>
              <a:rPr lang="he-IL" sz="2400" dirty="0">
                <a:latin typeface="David" panose="020E0502060401010101" pitchFamily="34" charset="-79"/>
                <a:cs typeface="David" panose="020E0502060401010101" pitchFamily="34" charset="-79"/>
              </a:rPr>
              <a:t> תחת </a:t>
            </a:r>
            <a:r>
              <a:rPr lang="en-US" sz="2400" dirty="0" err="1">
                <a:latin typeface="David" panose="020E0502060401010101" pitchFamily="34" charset="-79"/>
                <a:cs typeface="David" panose="020E0502060401010101" pitchFamily="34" charset="-79"/>
              </a:rPr>
              <a:t>c++</a:t>
            </a:r>
            <a:r>
              <a:rPr lang="he-IL" sz="2400" dirty="0">
                <a:latin typeface="David" panose="020E0502060401010101" pitchFamily="34" charset="-79"/>
                <a:cs typeface="David" panose="020E0502060401010101" pitchFamily="34" charset="-79"/>
              </a:rPr>
              <a:t> </a:t>
            </a:r>
            <a:r>
              <a:rPr lang="he-IL" sz="2400" dirty="0" err="1">
                <a:latin typeface="David" panose="020E0502060401010101" pitchFamily="34" charset="-79"/>
                <a:cs typeface="David" panose="020E0502060401010101" pitchFamily="34" charset="-79"/>
              </a:rPr>
              <a:t>ועימו</a:t>
            </a:r>
            <a:r>
              <a:rPr lang="he-IL" sz="2400" dirty="0">
                <a:latin typeface="David" panose="020E0502060401010101" pitchFamily="34" charset="-79"/>
                <a:cs typeface="David" panose="020E0502060401010101" pitchFamily="34" charset="-79"/>
              </a:rPr>
              <a:t> נעבוד.</a:t>
            </a:r>
          </a:p>
          <a:p>
            <a:pPr marL="342900" indent="-342900">
              <a:buFont typeface="Arial" panose="020B0604020202020204" pitchFamily="34" charset="0"/>
              <a:buChar char="•"/>
            </a:pPr>
            <a:endParaRPr lang="he-IL" sz="2400" dirty="0">
              <a:latin typeface="David" panose="020E0502060401010101" pitchFamily="34" charset="-79"/>
              <a:cs typeface="David" panose="020E0502060401010101" pitchFamily="34" charset="-79"/>
            </a:endParaRPr>
          </a:p>
          <a:p>
            <a:endParaRPr lang="en-US" sz="2400" dirty="0">
              <a:latin typeface="David" panose="020E0502060401010101" pitchFamily="34" charset="-79"/>
              <a:cs typeface="David" panose="020E0502060401010101" pitchFamily="34" charset="-79"/>
            </a:endParaRPr>
          </a:p>
        </p:txBody>
      </p:sp>
      <p:pic>
        <p:nvPicPr>
          <p:cNvPr id="5" name="תמונה 5" descr="89005_LetterHead_1">
            <a:extLst>
              <a:ext uri="{FF2B5EF4-FFF2-40B4-BE49-F238E27FC236}">
                <a16:creationId xmlns:a16="http://schemas.microsoft.com/office/drawing/2014/main" id="{E86E15D3-5BD4-42D4-9C29-1A1FD6A1588F}"/>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727949" y="-436080"/>
            <a:ext cx="10905066" cy="1935647"/>
          </a:xfrm>
          <a:prstGeom prst="rect">
            <a:avLst/>
          </a:prstGeom>
          <a:noFill/>
        </p:spPr>
      </p:pic>
      <p:pic>
        <p:nvPicPr>
          <p:cNvPr id="3" name="Picture 2">
            <a:extLst>
              <a:ext uri="{FF2B5EF4-FFF2-40B4-BE49-F238E27FC236}">
                <a16:creationId xmlns:a16="http://schemas.microsoft.com/office/drawing/2014/main" id="{484AF84A-BAE1-4D3D-9261-51F435A0B32B}"/>
              </a:ext>
            </a:extLst>
          </p:cNvPr>
          <p:cNvPicPr>
            <a:picLocks noChangeAspect="1"/>
          </p:cNvPicPr>
          <p:nvPr/>
        </p:nvPicPr>
        <p:blipFill>
          <a:blip r:embed="rId3"/>
          <a:stretch>
            <a:fillRect/>
          </a:stretch>
        </p:blipFill>
        <p:spPr>
          <a:xfrm>
            <a:off x="4038600" y="3219131"/>
            <a:ext cx="4368888" cy="3002119"/>
          </a:xfrm>
          <a:prstGeom prst="rect">
            <a:avLst/>
          </a:prstGeom>
        </p:spPr>
      </p:pic>
    </p:spTree>
    <p:extLst>
      <p:ext uri="{BB962C8B-B14F-4D97-AF65-F5344CB8AC3E}">
        <p14:creationId xmlns:p14="http://schemas.microsoft.com/office/powerpoint/2010/main" val="3268375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9C82C-ECED-4B6B-A228-7587B862E3D2}"/>
              </a:ext>
            </a:extLst>
          </p:cNvPr>
          <p:cNvSpPr>
            <a:spLocks noGrp="1"/>
          </p:cNvSpPr>
          <p:nvPr>
            <p:ph type="title"/>
          </p:nvPr>
        </p:nvSpPr>
        <p:spPr>
          <a:xfrm>
            <a:off x="747859" y="1237302"/>
            <a:ext cx="10474757" cy="693161"/>
          </a:xfrm>
        </p:spPr>
        <p:txBody>
          <a:bodyPr>
            <a:normAutofit/>
          </a:bodyPr>
          <a:lstStyle/>
          <a:p>
            <a:r>
              <a:rPr lang="he-IL" sz="3200" b="1" dirty="0">
                <a:latin typeface="David" panose="020E0502060401010101" pitchFamily="34" charset="-79"/>
                <a:cs typeface="David" panose="020E0502060401010101" pitchFamily="34" charset="-79"/>
              </a:rPr>
              <a:t>איך ניצור בדיקות – שפת </a:t>
            </a:r>
            <a:r>
              <a:rPr lang="en-US" sz="3200" b="1" dirty="0">
                <a:latin typeface="David" panose="020E0502060401010101" pitchFamily="34" charset="-79"/>
                <a:cs typeface="David" panose="020E0502060401010101" pitchFamily="34" charset="-79"/>
              </a:rPr>
              <a:t>C++</a:t>
            </a:r>
            <a:endParaRPr lang="en-US" sz="3200" b="1" dirty="0"/>
          </a:p>
        </p:txBody>
      </p:sp>
      <p:sp>
        <p:nvSpPr>
          <p:cNvPr id="7" name="Footer Placeholder 6">
            <a:extLst>
              <a:ext uri="{FF2B5EF4-FFF2-40B4-BE49-F238E27FC236}">
                <a16:creationId xmlns:a16="http://schemas.microsoft.com/office/drawing/2014/main" id="{9D45E3A7-6BF5-417A-92FA-7C566EACFFEA}"/>
              </a:ext>
            </a:extLst>
          </p:cNvPr>
          <p:cNvSpPr>
            <a:spLocks noGrp="1"/>
          </p:cNvSpPr>
          <p:nvPr>
            <p:ph type="ftr" sz="quarter" idx="11"/>
          </p:nvPr>
        </p:nvSpPr>
        <p:spPr/>
        <p:txBody>
          <a:bodyPr/>
          <a:lstStyle/>
          <a:p>
            <a:r>
              <a:rPr lang="he-IL"/>
              <a:t>יסודות הנדסת תוכנה, סמסטר א' תש"ף</a:t>
            </a:r>
            <a:endParaRPr lang="en-US"/>
          </a:p>
        </p:txBody>
      </p:sp>
      <p:sp>
        <p:nvSpPr>
          <p:cNvPr id="10" name="Rectangle 9">
            <a:extLst>
              <a:ext uri="{FF2B5EF4-FFF2-40B4-BE49-F238E27FC236}">
                <a16:creationId xmlns:a16="http://schemas.microsoft.com/office/drawing/2014/main" id="{5D958BD1-E7EB-4503-BE0B-FDE6603F885C}"/>
              </a:ext>
            </a:extLst>
          </p:cNvPr>
          <p:cNvSpPr/>
          <p:nvPr/>
        </p:nvSpPr>
        <p:spPr>
          <a:xfrm>
            <a:off x="1414022" y="1930463"/>
            <a:ext cx="10030119" cy="1200329"/>
          </a:xfrm>
          <a:prstGeom prst="rect">
            <a:avLst/>
          </a:prstGeom>
        </p:spPr>
        <p:txBody>
          <a:bodyPr wrap="square">
            <a:spAutoFit/>
          </a:bodyPr>
          <a:lstStyle/>
          <a:p>
            <a:pPr marL="342900" indent="-342900">
              <a:buFont typeface="Arial" panose="020B0604020202020204" pitchFamily="34" charset="0"/>
              <a:buChar char="•"/>
            </a:pPr>
            <a:r>
              <a:rPr lang="en-US" sz="2400" dirty="0">
                <a:latin typeface="David" panose="020E0502060401010101" pitchFamily="34" charset="-79"/>
                <a:cs typeface="David" panose="020E0502060401010101" pitchFamily="34" charset="-79"/>
              </a:rPr>
              <a:t>Visual studio </a:t>
            </a:r>
            <a:r>
              <a:rPr lang="he-IL" sz="2400" dirty="0">
                <a:latin typeface="David" panose="020E0502060401010101" pitchFamily="34" charset="-79"/>
                <a:cs typeface="David" panose="020E0502060401010101" pitchFamily="34" charset="-79"/>
              </a:rPr>
              <a:t> יצור עבורנו פרויקט שבו ניצור את הטסטים.</a:t>
            </a:r>
          </a:p>
          <a:p>
            <a:pPr marL="342900" indent="-342900">
              <a:buFont typeface="Arial" panose="020B0604020202020204" pitchFamily="34" charset="0"/>
              <a:buChar char="•"/>
            </a:pPr>
            <a:r>
              <a:rPr lang="he-IL" sz="2400" dirty="0">
                <a:latin typeface="David" panose="020E0502060401010101" pitchFamily="34" charset="-79"/>
                <a:cs typeface="David" panose="020E0502060401010101" pitchFamily="34" charset="-79"/>
              </a:rPr>
              <a:t>הוסיפו </a:t>
            </a:r>
            <a:r>
              <a:rPr lang="en-US" sz="2400" dirty="0">
                <a:latin typeface="David" panose="020E0502060401010101" pitchFamily="34" charset="-79"/>
                <a:cs typeface="David" panose="020E0502060401010101" pitchFamily="34" charset="-79"/>
              </a:rPr>
              <a:t>reference</a:t>
            </a:r>
            <a:r>
              <a:rPr lang="he-IL" sz="2400" dirty="0">
                <a:latin typeface="David" panose="020E0502060401010101" pitchFamily="34" charset="-79"/>
                <a:cs typeface="David" panose="020E0502060401010101" pitchFamily="34" charset="-79"/>
              </a:rPr>
              <a:t> לפרויקט שלכם :</a:t>
            </a:r>
          </a:p>
          <a:p>
            <a:endParaRPr lang="en-US" sz="2400" dirty="0">
              <a:latin typeface="David" panose="020E0502060401010101" pitchFamily="34" charset="-79"/>
              <a:cs typeface="David" panose="020E0502060401010101" pitchFamily="34" charset="-79"/>
            </a:endParaRPr>
          </a:p>
        </p:txBody>
      </p:sp>
      <p:pic>
        <p:nvPicPr>
          <p:cNvPr id="5" name="תמונה 5" descr="89005_LetterHead_1">
            <a:extLst>
              <a:ext uri="{FF2B5EF4-FFF2-40B4-BE49-F238E27FC236}">
                <a16:creationId xmlns:a16="http://schemas.microsoft.com/office/drawing/2014/main" id="{D8E60BF6-66B1-4F12-8C38-C0EBFD665DF8}"/>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32704" y="-465474"/>
            <a:ext cx="10905066" cy="1935647"/>
          </a:xfrm>
          <a:prstGeom prst="rect">
            <a:avLst/>
          </a:prstGeom>
          <a:noFill/>
        </p:spPr>
      </p:pic>
      <p:pic>
        <p:nvPicPr>
          <p:cNvPr id="3" name="Picture 2">
            <a:extLst>
              <a:ext uri="{FF2B5EF4-FFF2-40B4-BE49-F238E27FC236}">
                <a16:creationId xmlns:a16="http://schemas.microsoft.com/office/drawing/2014/main" id="{F7241DE1-C5BD-4CE5-A356-43E680CA8CC1}"/>
              </a:ext>
            </a:extLst>
          </p:cNvPr>
          <p:cNvPicPr>
            <a:picLocks noChangeAspect="1"/>
          </p:cNvPicPr>
          <p:nvPr/>
        </p:nvPicPr>
        <p:blipFill>
          <a:blip r:embed="rId3"/>
          <a:stretch>
            <a:fillRect/>
          </a:stretch>
        </p:blipFill>
        <p:spPr>
          <a:xfrm>
            <a:off x="3088154" y="2390753"/>
            <a:ext cx="3712824" cy="4113402"/>
          </a:xfrm>
          <a:prstGeom prst="rect">
            <a:avLst/>
          </a:prstGeom>
        </p:spPr>
      </p:pic>
    </p:spTree>
    <p:extLst>
      <p:ext uri="{BB962C8B-B14F-4D97-AF65-F5344CB8AC3E}">
        <p14:creationId xmlns:p14="http://schemas.microsoft.com/office/powerpoint/2010/main" val="1485494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9C82C-ECED-4B6B-A228-7587B862E3D2}"/>
              </a:ext>
            </a:extLst>
          </p:cNvPr>
          <p:cNvSpPr>
            <a:spLocks noGrp="1"/>
          </p:cNvSpPr>
          <p:nvPr>
            <p:ph type="title"/>
          </p:nvPr>
        </p:nvSpPr>
        <p:spPr>
          <a:xfrm>
            <a:off x="747859" y="1237302"/>
            <a:ext cx="10474757" cy="693161"/>
          </a:xfrm>
        </p:spPr>
        <p:txBody>
          <a:bodyPr>
            <a:normAutofit/>
          </a:bodyPr>
          <a:lstStyle/>
          <a:p>
            <a:r>
              <a:rPr lang="he-IL" sz="3200" b="1" dirty="0">
                <a:latin typeface="David" panose="020E0502060401010101" pitchFamily="34" charset="-79"/>
                <a:cs typeface="David" panose="020E0502060401010101" pitchFamily="34" charset="-79"/>
              </a:rPr>
              <a:t>איך ניצור בדיקות – שפת </a:t>
            </a:r>
            <a:r>
              <a:rPr lang="en-US" sz="3200" b="1" dirty="0">
                <a:latin typeface="David" panose="020E0502060401010101" pitchFamily="34" charset="-79"/>
                <a:cs typeface="David" panose="020E0502060401010101" pitchFamily="34" charset="-79"/>
              </a:rPr>
              <a:t>C++</a:t>
            </a:r>
            <a:endParaRPr lang="en-US" sz="3200" b="1" dirty="0"/>
          </a:p>
        </p:txBody>
      </p:sp>
      <p:sp>
        <p:nvSpPr>
          <p:cNvPr id="7" name="Footer Placeholder 6">
            <a:extLst>
              <a:ext uri="{FF2B5EF4-FFF2-40B4-BE49-F238E27FC236}">
                <a16:creationId xmlns:a16="http://schemas.microsoft.com/office/drawing/2014/main" id="{9D45E3A7-6BF5-417A-92FA-7C566EACFFEA}"/>
              </a:ext>
            </a:extLst>
          </p:cNvPr>
          <p:cNvSpPr>
            <a:spLocks noGrp="1"/>
          </p:cNvSpPr>
          <p:nvPr>
            <p:ph type="ftr" sz="quarter" idx="11"/>
          </p:nvPr>
        </p:nvSpPr>
        <p:spPr/>
        <p:txBody>
          <a:bodyPr/>
          <a:lstStyle/>
          <a:p>
            <a:r>
              <a:rPr lang="he-IL"/>
              <a:t>יסודות הנדסת תוכנה, סמסטר א' תש"ף</a:t>
            </a:r>
            <a:endParaRPr lang="en-US"/>
          </a:p>
        </p:txBody>
      </p:sp>
      <p:sp>
        <p:nvSpPr>
          <p:cNvPr id="10" name="Rectangle 9">
            <a:extLst>
              <a:ext uri="{FF2B5EF4-FFF2-40B4-BE49-F238E27FC236}">
                <a16:creationId xmlns:a16="http://schemas.microsoft.com/office/drawing/2014/main" id="{5D958BD1-E7EB-4503-BE0B-FDE6603F885C}"/>
              </a:ext>
            </a:extLst>
          </p:cNvPr>
          <p:cNvSpPr/>
          <p:nvPr/>
        </p:nvSpPr>
        <p:spPr>
          <a:xfrm>
            <a:off x="1414022" y="1930463"/>
            <a:ext cx="10030119" cy="1200329"/>
          </a:xfrm>
          <a:prstGeom prst="rect">
            <a:avLst/>
          </a:prstGeom>
        </p:spPr>
        <p:txBody>
          <a:bodyPr wrap="square">
            <a:spAutoFit/>
          </a:bodyPr>
          <a:lstStyle/>
          <a:p>
            <a:pPr marL="342900" indent="-342900">
              <a:buFont typeface="Arial" panose="020B0604020202020204" pitchFamily="34" charset="0"/>
              <a:buChar char="•"/>
            </a:pPr>
            <a:r>
              <a:rPr lang="he-IL" sz="2400" dirty="0">
                <a:latin typeface="David" panose="020E0502060401010101" pitchFamily="34" charset="-79"/>
                <a:cs typeface="David" panose="020E0502060401010101" pitchFamily="34" charset="-79"/>
              </a:rPr>
              <a:t>כעת נותק לכם לכתוב את פונקציות הבדיקה כמו שהוסבר ב</a:t>
            </a:r>
            <a:r>
              <a:rPr lang="en-US" sz="2400" dirty="0" err="1">
                <a:latin typeface="David" panose="020E0502060401010101" pitchFamily="34" charset="-79"/>
                <a:cs typeface="David" panose="020E0502060401010101" pitchFamily="34" charset="-79"/>
              </a:rPr>
              <a:t>c#</a:t>
            </a:r>
            <a:r>
              <a:rPr lang="he-IL" sz="2400" dirty="0">
                <a:latin typeface="David" panose="020E0502060401010101" pitchFamily="34" charset="-79"/>
                <a:cs typeface="David" panose="020E0502060401010101" pitchFamily="34" charset="-79"/>
              </a:rPr>
              <a:t>.</a:t>
            </a:r>
          </a:p>
          <a:p>
            <a:pPr marL="342900" indent="-342900">
              <a:buFont typeface="Arial" panose="020B0604020202020204" pitchFamily="34" charset="0"/>
              <a:buChar char="•"/>
            </a:pPr>
            <a:endParaRPr lang="he-IL" sz="2400" dirty="0">
              <a:latin typeface="David" panose="020E0502060401010101" pitchFamily="34" charset="-79"/>
              <a:cs typeface="David" panose="020E0502060401010101" pitchFamily="34" charset="-79"/>
            </a:endParaRPr>
          </a:p>
          <a:p>
            <a:endParaRPr lang="en-US" sz="2400" dirty="0">
              <a:latin typeface="David" panose="020E0502060401010101" pitchFamily="34" charset="-79"/>
              <a:cs typeface="David" panose="020E0502060401010101" pitchFamily="34" charset="-79"/>
            </a:endParaRPr>
          </a:p>
        </p:txBody>
      </p:sp>
      <p:pic>
        <p:nvPicPr>
          <p:cNvPr id="5" name="תמונה 5" descr="89005_LetterHead_1">
            <a:extLst>
              <a:ext uri="{FF2B5EF4-FFF2-40B4-BE49-F238E27FC236}">
                <a16:creationId xmlns:a16="http://schemas.microsoft.com/office/drawing/2014/main" id="{D8E60BF6-66B1-4F12-8C38-C0EBFD665DF8}"/>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32704" y="-465474"/>
            <a:ext cx="10905066" cy="1935647"/>
          </a:xfrm>
          <a:prstGeom prst="rect">
            <a:avLst/>
          </a:prstGeom>
          <a:noFill/>
        </p:spPr>
      </p:pic>
      <p:pic>
        <p:nvPicPr>
          <p:cNvPr id="4" name="Picture 3">
            <a:extLst>
              <a:ext uri="{FF2B5EF4-FFF2-40B4-BE49-F238E27FC236}">
                <a16:creationId xmlns:a16="http://schemas.microsoft.com/office/drawing/2014/main" id="{7D8A03F9-76D2-40DF-8CA7-A7D87C2FCDDB}"/>
              </a:ext>
            </a:extLst>
          </p:cNvPr>
          <p:cNvPicPr>
            <a:picLocks noChangeAspect="1"/>
          </p:cNvPicPr>
          <p:nvPr/>
        </p:nvPicPr>
        <p:blipFill>
          <a:blip r:embed="rId3"/>
          <a:stretch>
            <a:fillRect/>
          </a:stretch>
        </p:blipFill>
        <p:spPr>
          <a:xfrm>
            <a:off x="3692685" y="2530627"/>
            <a:ext cx="5343525" cy="3333750"/>
          </a:xfrm>
          <a:prstGeom prst="rect">
            <a:avLst/>
          </a:prstGeom>
        </p:spPr>
      </p:pic>
    </p:spTree>
    <p:extLst>
      <p:ext uri="{BB962C8B-B14F-4D97-AF65-F5344CB8AC3E}">
        <p14:creationId xmlns:p14="http://schemas.microsoft.com/office/powerpoint/2010/main" val="2356295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כותרת תחתונה 3">
            <a:extLst>
              <a:ext uri="{FF2B5EF4-FFF2-40B4-BE49-F238E27FC236}">
                <a16:creationId xmlns:a16="http://schemas.microsoft.com/office/drawing/2014/main" id="{550F8424-258F-4232-88D0-F9C65286A70D}"/>
              </a:ext>
            </a:extLst>
          </p:cNvPr>
          <p:cNvSpPr>
            <a:spLocks noGrp="1"/>
          </p:cNvSpPr>
          <p:nvPr>
            <p:ph type="ftr" sz="quarter" idx="11"/>
          </p:nvPr>
        </p:nvSpPr>
        <p:spPr/>
        <p:txBody>
          <a:bodyPr/>
          <a:lstStyle/>
          <a:p>
            <a:r>
              <a:rPr lang="he-IL"/>
              <a:t>יסודות הנדסת תוכנה, סמסטר א' תש"ף</a:t>
            </a:r>
            <a:endParaRPr lang="en-US"/>
          </a:p>
        </p:txBody>
      </p:sp>
      <p:pic>
        <p:nvPicPr>
          <p:cNvPr id="6" name="תמונה 5" descr="89005_LetterHead_1">
            <a:extLst>
              <a:ext uri="{FF2B5EF4-FFF2-40B4-BE49-F238E27FC236}">
                <a16:creationId xmlns:a16="http://schemas.microsoft.com/office/drawing/2014/main" id="{A28F28E8-BCC4-4962-BBAF-B0220F99C4AF}"/>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727949" y="-436080"/>
            <a:ext cx="10905066" cy="1935647"/>
          </a:xfrm>
          <a:prstGeom prst="rect">
            <a:avLst/>
          </a:prstGeom>
          <a:noFill/>
        </p:spPr>
      </p:pic>
      <p:pic>
        <p:nvPicPr>
          <p:cNvPr id="1026" name="Picture 2" descr="Image result for python">
            <a:extLst>
              <a:ext uri="{FF2B5EF4-FFF2-40B4-BE49-F238E27FC236}">
                <a16:creationId xmlns:a16="http://schemas.microsoft.com/office/drawing/2014/main" id="{9E14C00A-C741-4E88-9732-351A6E7B3B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645" y="1765925"/>
            <a:ext cx="5724525" cy="19335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hp">
            <a:extLst>
              <a:ext uri="{FF2B5EF4-FFF2-40B4-BE49-F238E27FC236}">
                <a16:creationId xmlns:a16="http://schemas.microsoft.com/office/drawing/2014/main" id="{AC50F334-3C28-4093-8140-06638FC826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0603" y="3978552"/>
            <a:ext cx="2914650"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7597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9C82C-ECED-4B6B-A228-7587B862E3D2}"/>
              </a:ext>
            </a:extLst>
          </p:cNvPr>
          <p:cNvSpPr>
            <a:spLocks noGrp="1"/>
          </p:cNvSpPr>
          <p:nvPr>
            <p:ph type="title"/>
          </p:nvPr>
        </p:nvSpPr>
        <p:spPr>
          <a:xfrm>
            <a:off x="783511" y="1117230"/>
            <a:ext cx="10530176" cy="813233"/>
          </a:xfrm>
        </p:spPr>
        <p:txBody>
          <a:bodyPr>
            <a:normAutofit/>
          </a:bodyPr>
          <a:lstStyle/>
          <a:p>
            <a:r>
              <a:rPr lang="he-IL" sz="3200" b="1" dirty="0">
                <a:latin typeface="David" panose="020E0502060401010101" pitchFamily="34" charset="-79"/>
                <a:cs typeface="David" panose="020E0502060401010101" pitchFamily="34" charset="-79"/>
              </a:rPr>
              <a:t>איך ניצור בדיקות – </a:t>
            </a:r>
            <a:r>
              <a:rPr lang="en-US" sz="3200" b="1" dirty="0">
                <a:latin typeface="David" panose="020E0502060401010101" pitchFamily="34" charset="-79"/>
                <a:cs typeface="David" panose="020E0502060401010101" pitchFamily="34" charset="-79"/>
              </a:rPr>
              <a:t>PHP / Python</a:t>
            </a:r>
            <a:endParaRPr lang="en-US" sz="3200" b="1" dirty="0"/>
          </a:p>
        </p:txBody>
      </p:sp>
      <p:sp>
        <p:nvSpPr>
          <p:cNvPr id="7" name="Footer Placeholder 6">
            <a:extLst>
              <a:ext uri="{FF2B5EF4-FFF2-40B4-BE49-F238E27FC236}">
                <a16:creationId xmlns:a16="http://schemas.microsoft.com/office/drawing/2014/main" id="{9D45E3A7-6BF5-417A-92FA-7C566EACFFEA}"/>
              </a:ext>
            </a:extLst>
          </p:cNvPr>
          <p:cNvSpPr>
            <a:spLocks noGrp="1"/>
          </p:cNvSpPr>
          <p:nvPr>
            <p:ph type="ftr" sz="quarter" idx="11"/>
          </p:nvPr>
        </p:nvSpPr>
        <p:spPr/>
        <p:txBody>
          <a:bodyPr/>
          <a:lstStyle/>
          <a:p>
            <a:r>
              <a:rPr lang="he-IL"/>
              <a:t>יסודות הנדסת תוכנה, סמסטר א' תש"ף</a:t>
            </a:r>
            <a:endParaRPr lang="en-US"/>
          </a:p>
        </p:txBody>
      </p:sp>
      <p:sp>
        <p:nvSpPr>
          <p:cNvPr id="10" name="Rectangle 9">
            <a:extLst>
              <a:ext uri="{FF2B5EF4-FFF2-40B4-BE49-F238E27FC236}">
                <a16:creationId xmlns:a16="http://schemas.microsoft.com/office/drawing/2014/main" id="{5D958BD1-E7EB-4503-BE0B-FDE6603F885C}"/>
              </a:ext>
            </a:extLst>
          </p:cNvPr>
          <p:cNvSpPr/>
          <p:nvPr/>
        </p:nvSpPr>
        <p:spPr>
          <a:xfrm>
            <a:off x="1414022" y="1930463"/>
            <a:ext cx="10030119" cy="830997"/>
          </a:xfrm>
          <a:prstGeom prst="rect">
            <a:avLst/>
          </a:prstGeom>
        </p:spPr>
        <p:txBody>
          <a:bodyPr wrap="square">
            <a:spAutoFit/>
          </a:bodyPr>
          <a:lstStyle/>
          <a:p>
            <a:pPr marL="342900" indent="-342900">
              <a:buFont typeface="Arial" panose="020B0604020202020204" pitchFamily="34" charset="0"/>
              <a:buChar char="•"/>
            </a:pPr>
            <a:endParaRPr lang="he-IL" sz="2400" dirty="0">
              <a:latin typeface="David" panose="020E0502060401010101" pitchFamily="34" charset="-79"/>
              <a:cs typeface="David" panose="020E0502060401010101" pitchFamily="34" charset="-79"/>
            </a:endParaRPr>
          </a:p>
          <a:p>
            <a:endParaRPr lang="en-US" sz="2400" dirty="0">
              <a:latin typeface="David" panose="020E0502060401010101" pitchFamily="34" charset="-79"/>
              <a:cs typeface="David" panose="020E0502060401010101" pitchFamily="34" charset="-79"/>
            </a:endParaRPr>
          </a:p>
        </p:txBody>
      </p:sp>
      <p:pic>
        <p:nvPicPr>
          <p:cNvPr id="5" name="תמונה 5" descr="89005_LetterHead_1">
            <a:extLst>
              <a:ext uri="{FF2B5EF4-FFF2-40B4-BE49-F238E27FC236}">
                <a16:creationId xmlns:a16="http://schemas.microsoft.com/office/drawing/2014/main" id="{D44CC4A0-4AE4-49E1-9BA1-47E49F18BC71}"/>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43467" y="-631001"/>
            <a:ext cx="10905066" cy="1935647"/>
          </a:xfrm>
          <a:prstGeom prst="rect">
            <a:avLst/>
          </a:prstGeom>
          <a:noFill/>
        </p:spPr>
      </p:pic>
      <p:sp>
        <p:nvSpPr>
          <p:cNvPr id="6" name="Rectangle 5">
            <a:extLst>
              <a:ext uri="{FF2B5EF4-FFF2-40B4-BE49-F238E27FC236}">
                <a16:creationId xmlns:a16="http://schemas.microsoft.com/office/drawing/2014/main" id="{B39DB9E1-BEEC-4AF5-BBB7-DFEA10744F8D}"/>
              </a:ext>
            </a:extLst>
          </p:cNvPr>
          <p:cNvSpPr/>
          <p:nvPr/>
        </p:nvSpPr>
        <p:spPr>
          <a:xfrm>
            <a:off x="1414022" y="1930463"/>
            <a:ext cx="10030119" cy="2308324"/>
          </a:xfrm>
          <a:prstGeom prst="rect">
            <a:avLst/>
          </a:prstGeom>
        </p:spPr>
        <p:txBody>
          <a:bodyPr wrap="square">
            <a:spAutoFit/>
          </a:bodyPr>
          <a:lstStyle/>
          <a:p>
            <a:pPr marL="342900" indent="-342900">
              <a:buFont typeface="Arial" panose="020B0604020202020204" pitchFamily="34" charset="0"/>
              <a:buChar char="•"/>
            </a:pPr>
            <a:r>
              <a:rPr lang="he-IL" sz="2400" dirty="0">
                <a:latin typeface="David" panose="020E0502060401010101" pitchFamily="34" charset="-79"/>
                <a:cs typeface="David" panose="020E0502060401010101" pitchFamily="34" charset="-79"/>
              </a:rPr>
              <a:t>עבור </a:t>
            </a:r>
            <a:r>
              <a:rPr lang="en-US" sz="2400" dirty="0">
                <a:latin typeface="David" panose="020E0502060401010101" pitchFamily="34" charset="-79"/>
                <a:cs typeface="David" panose="020E0502060401010101" pitchFamily="34" charset="-79"/>
              </a:rPr>
              <a:t>PHP</a:t>
            </a:r>
            <a:r>
              <a:rPr lang="he-IL" sz="2400" dirty="0">
                <a:latin typeface="David" panose="020E0502060401010101" pitchFamily="34" charset="-79"/>
                <a:cs typeface="David" panose="020E0502060401010101" pitchFamily="34" charset="-79"/>
              </a:rPr>
              <a:t> נשתמש בפלטפורמה </a:t>
            </a:r>
            <a:r>
              <a:rPr lang="en-US" sz="2400" dirty="0" err="1">
                <a:latin typeface="David" panose="020E0502060401010101" pitchFamily="34" charset="-79"/>
                <a:cs typeface="David" panose="020E0502060401010101" pitchFamily="34" charset="-79"/>
              </a:rPr>
              <a:t>PHPUnit</a:t>
            </a:r>
            <a:endParaRPr lang="he-IL" sz="2400" dirty="0">
              <a:latin typeface="David" panose="020E0502060401010101" pitchFamily="34" charset="-79"/>
              <a:cs typeface="David" panose="020E0502060401010101" pitchFamily="34" charset="-79"/>
            </a:endParaRPr>
          </a:p>
          <a:p>
            <a:pPr marL="342900" indent="-342900">
              <a:buFont typeface="Arial" panose="020B0604020202020204" pitchFamily="34" charset="0"/>
              <a:buChar char="•"/>
            </a:pPr>
            <a:r>
              <a:rPr lang="he-IL" sz="2400" dirty="0">
                <a:latin typeface="David" panose="020E0502060401010101" pitchFamily="34" charset="-79"/>
                <a:cs typeface="David" panose="020E0502060401010101" pitchFamily="34" charset="-79"/>
              </a:rPr>
              <a:t>לינק למדריך מלא ומפורט - </a:t>
            </a:r>
            <a:r>
              <a:rPr lang="en-US" sz="2400" dirty="0">
                <a:latin typeface="David" panose="020E0502060401010101" pitchFamily="34" charset="-79"/>
                <a:cs typeface="David" panose="020E0502060401010101" pitchFamily="34" charset="-79"/>
                <a:hlinkClick r:id="rId3"/>
              </a:rPr>
              <a:t>https://phpunit.de/</a:t>
            </a:r>
            <a:r>
              <a:rPr lang="he-IL" sz="2400" dirty="0">
                <a:latin typeface="David" panose="020E0502060401010101" pitchFamily="34" charset="-79"/>
                <a:cs typeface="David" panose="020E0502060401010101" pitchFamily="34" charset="-79"/>
              </a:rPr>
              <a:t> , בפרט תחת </a:t>
            </a:r>
            <a:r>
              <a:rPr lang="en-US" sz="2400" dirty="0" err="1">
                <a:latin typeface="David" panose="020E0502060401010101" pitchFamily="34" charset="-79"/>
                <a:cs typeface="David" panose="020E0502060401010101" pitchFamily="34" charset="-79"/>
              </a:rPr>
              <a:t>Documantation</a:t>
            </a:r>
            <a:r>
              <a:rPr lang="he-IL" sz="2400" dirty="0">
                <a:latin typeface="David" panose="020E0502060401010101" pitchFamily="34" charset="-79"/>
                <a:cs typeface="David" panose="020E0502060401010101" pitchFamily="34" charset="-79"/>
              </a:rPr>
              <a:t>. </a:t>
            </a:r>
          </a:p>
          <a:p>
            <a:pPr marL="342900" indent="-342900">
              <a:buFont typeface="Arial" panose="020B0604020202020204" pitchFamily="34" charset="0"/>
              <a:buChar char="•"/>
            </a:pPr>
            <a:r>
              <a:rPr lang="he-IL" sz="2400" dirty="0">
                <a:latin typeface="David" panose="020E0502060401010101" pitchFamily="34" charset="-79"/>
                <a:cs typeface="David" panose="020E0502060401010101" pitchFamily="34" charset="-79"/>
              </a:rPr>
              <a:t>עבור </a:t>
            </a:r>
            <a:r>
              <a:rPr lang="en-US" sz="2400" dirty="0">
                <a:latin typeface="David" panose="020E0502060401010101" pitchFamily="34" charset="-79"/>
                <a:cs typeface="David" panose="020E0502060401010101" pitchFamily="34" charset="-79"/>
              </a:rPr>
              <a:t>Python</a:t>
            </a:r>
            <a:r>
              <a:rPr lang="he-IL" sz="2400" dirty="0">
                <a:latin typeface="David" panose="020E0502060401010101" pitchFamily="34" charset="-79"/>
                <a:cs typeface="David" panose="020E0502060401010101" pitchFamily="34" charset="-79"/>
              </a:rPr>
              <a:t> נשתמש בספריה </a:t>
            </a:r>
            <a:r>
              <a:rPr lang="en-US" sz="2400" dirty="0">
                <a:latin typeface="David" panose="020E0502060401010101" pitchFamily="34" charset="-79"/>
                <a:cs typeface="David" panose="020E0502060401010101" pitchFamily="34" charset="-79"/>
              </a:rPr>
              <a:t> </a:t>
            </a:r>
            <a:r>
              <a:rPr lang="en-US" sz="2400" dirty="0" err="1">
                <a:latin typeface="David" panose="020E0502060401010101" pitchFamily="34" charset="-79"/>
                <a:cs typeface="David" panose="020E0502060401010101" pitchFamily="34" charset="-79"/>
              </a:rPr>
              <a:t>unitTest</a:t>
            </a:r>
            <a:r>
              <a:rPr lang="he-IL" sz="2400" dirty="0">
                <a:latin typeface="David" panose="020E0502060401010101" pitchFamily="34" charset="-79"/>
                <a:cs typeface="David" panose="020E0502060401010101" pitchFamily="34" charset="-79"/>
              </a:rPr>
              <a:t> </a:t>
            </a:r>
            <a:endParaRPr lang="en-US" sz="2400" dirty="0">
              <a:latin typeface="David" panose="020E0502060401010101" pitchFamily="34" charset="-79"/>
              <a:cs typeface="David" panose="020E0502060401010101" pitchFamily="34" charset="-79"/>
            </a:endParaRPr>
          </a:p>
          <a:p>
            <a:pPr marL="342900" indent="-342900">
              <a:buFont typeface="Arial" panose="020B0604020202020204" pitchFamily="34" charset="0"/>
              <a:buChar char="•"/>
            </a:pPr>
            <a:r>
              <a:rPr lang="he-IL" sz="2400" dirty="0">
                <a:latin typeface="David" panose="020E0502060401010101" pitchFamily="34" charset="-79"/>
                <a:cs typeface="David" panose="020E0502060401010101" pitchFamily="34" charset="-79"/>
              </a:rPr>
              <a:t>מידע על הספריה ניתן למצוא בלינק </a:t>
            </a:r>
            <a:r>
              <a:rPr lang="en-US" sz="2400" dirty="0">
                <a:latin typeface="David" panose="020E0502060401010101" pitchFamily="34" charset="-79"/>
                <a:cs typeface="David" panose="020E0502060401010101" pitchFamily="34" charset="-79"/>
                <a:hlinkClick r:id="rId4"/>
              </a:rPr>
              <a:t>https://docs.python.org/3/library/unittest.html</a:t>
            </a:r>
            <a:endParaRPr lang="he-IL" sz="2400" dirty="0">
              <a:latin typeface="David" panose="020E0502060401010101" pitchFamily="34" charset="-79"/>
              <a:cs typeface="David" panose="020E0502060401010101" pitchFamily="34" charset="-79"/>
            </a:endParaRPr>
          </a:p>
          <a:p>
            <a:endParaRPr lang="en-US" sz="24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073158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כותרת תחתונה 3">
            <a:extLst>
              <a:ext uri="{FF2B5EF4-FFF2-40B4-BE49-F238E27FC236}">
                <a16:creationId xmlns:a16="http://schemas.microsoft.com/office/drawing/2014/main" id="{BD5C135A-18B0-42EB-A4B8-CE34723147BA}"/>
              </a:ext>
            </a:extLst>
          </p:cNvPr>
          <p:cNvSpPr>
            <a:spLocks noGrp="1"/>
          </p:cNvSpPr>
          <p:nvPr>
            <p:ph type="ftr" sz="quarter" idx="11"/>
          </p:nvPr>
        </p:nvSpPr>
        <p:spPr/>
        <p:txBody>
          <a:bodyPr/>
          <a:lstStyle/>
          <a:p>
            <a:r>
              <a:rPr lang="he-IL"/>
              <a:t>יסודות הנדסת תוכנה, סמסטר א' תש"ף</a:t>
            </a:r>
            <a:endParaRPr lang="en-US"/>
          </a:p>
        </p:txBody>
      </p:sp>
      <p:pic>
        <p:nvPicPr>
          <p:cNvPr id="5" name="תמונה 4" descr="89005_LetterHead_1">
            <a:extLst>
              <a:ext uri="{FF2B5EF4-FFF2-40B4-BE49-F238E27FC236}">
                <a16:creationId xmlns:a16="http://schemas.microsoft.com/office/drawing/2014/main" id="{73C165E7-D29E-4841-9797-39AAD0F7A43D}"/>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727949" y="-436080"/>
            <a:ext cx="10905066" cy="1935647"/>
          </a:xfrm>
          <a:prstGeom prst="rect">
            <a:avLst/>
          </a:prstGeom>
          <a:noFill/>
        </p:spPr>
      </p:pic>
      <p:sp>
        <p:nvSpPr>
          <p:cNvPr id="6" name="תיבת טקסט 5">
            <a:extLst>
              <a:ext uri="{FF2B5EF4-FFF2-40B4-BE49-F238E27FC236}">
                <a16:creationId xmlns:a16="http://schemas.microsoft.com/office/drawing/2014/main" id="{E1870A44-7333-4B18-AB17-BE85F21F90F7}"/>
              </a:ext>
            </a:extLst>
          </p:cNvPr>
          <p:cNvSpPr txBox="1"/>
          <p:nvPr/>
        </p:nvSpPr>
        <p:spPr>
          <a:xfrm>
            <a:off x="727949" y="1499567"/>
            <a:ext cx="10657601" cy="5447645"/>
          </a:xfrm>
          <a:prstGeom prst="rect">
            <a:avLst/>
          </a:prstGeom>
          <a:noFill/>
        </p:spPr>
        <p:txBody>
          <a:bodyPr wrap="square" rtlCol="0">
            <a:spAutoFit/>
          </a:bodyPr>
          <a:lstStyle/>
          <a:p>
            <a:r>
              <a:rPr lang="he-IL" sz="3200" b="1" dirty="0">
                <a:latin typeface="David" panose="020E0502060401010101" pitchFamily="34" charset="-79"/>
                <a:cs typeface="David" panose="020E0502060401010101" pitchFamily="34" charset="-79"/>
              </a:rPr>
              <a:t>מתודולוגיות בדיקות תוכנה</a:t>
            </a:r>
          </a:p>
          <a:p>
            <a:endParaRPr lang="he-IL" sz="2800" b="1" dirty="0">
              <a:latin typeface="David" panose="020E0502060401010101" pitchFamily="34" charset="-79"/>
              <a:cs typeface="David" panose="020E0502060401010101" pitchFamily="34" charset="-79"/>
            </a:endParaRPr>
          </a:p>
          <a:p>
            <a:r>
              <a:rPr lang="he-IL" sz="2600" b="1" dirty="0">
                <a:latin typeface="David" panose="020E0502060401010101" pitchFamily="34" charset="-79"/>
                <a:cs typeface="David" panose="020E0502060401010101" pitchFamily="34" charset="-79"/>
              </a:rPr>
              <a:t>1.בדיקות יחידה - </a:t>
            </a:r>
            <a:r>
              <a:rPr lang="en-US" sz="2600" b="1" dirty="0">
                <a:latin typeface="David" panose="020E0502060401010101" pitchFamily="34" charset="-79"/>
                <a:cs typeface="David" panose="020E0502060401010101" pitchFamily="34" charset="-79"/>
              </a:rPr>
              <a:t>Unit Testing</a:t>
            </a:r>
          </a:p>
          <a:p>
            <a:r>
              <a:rPr lang="he-IL" sz="2600" b="1" dirty="0">
                <a:latin typeface="David" panose="020E0502060401010101" pitchFamily="34" charset="-79"/>
                <a:cs typeface="David" panose="020E0502060401010101" pitchFamily="34" charset="-79"/>
              </a:rPr>
              <a:t> אלו בדיקות ברמה הבסיסית ביותר. המטרה העיקרית של מתודולוגיה זו היא לבודד חלקים מהתוכנה ולבדוק כל אחד מהם בנפרד, האם הם נכונים. כדי לעבור את הבדיקה היא חייבת "להתנהג" בהתאם לדרישות תוך כדי מעבר על מערכת קפדנית של תקני קוד.</a:t>
            </a:r>
          </a:p>
          <a:p>
            <a:r>
              <a:rPr lang="he-IL" sz="2600" dirty="0">
                <a:latin typeface="David" panose="020E0502060401010101" pitchFamily="34" charset="-79"/>
                <a:cs typeface="David" panose="020E0502060401010101" pitchFamily="34" charset="-79"/>
              </a:rPr>
              <a:t>2.בדיקות קבלת משתמש (</a:t>
            </a:r>
            <a:r>
              <a:rPr lang="en-US" sz="2600" dirty="0">
                <a:latin typeface="David" panose="020E0502060401010101" pitchFamily="34" charset="-79"/>
                <a:cs typeface="David" panose="020E0502060401010101" pitchFamily="34" charset="-79"/>
              </a:rPr>
              <a:t>User Acceptance Testing</a:t>
            </a:r>
            <a:r>
              <a:rPr lang="he-IL" sz="2600" dirty="0">
                <a:latin typeface="David" panose="020E0502060401010101" pitchFamily="34" charset="-79"/>
                <a:cs typeface="David" panose="020E0502060401010101" pitchFamily="34" charset="-79"/>
              </a:rPr>
              <a:t>)</a:t>
            </a:r>
            <a:endParaRPr lang="en-US" sz="2600" dirty="0">
              <a:latin typeface="David" panose="020E0502060401010101" pitchFamily="34" charset="-79"/>
              <a:cs typeface="David" panose="020E0502060401010101" pitchFamily="34" charset="-79"/>
            </a:endParaRPr>
          </a:p>
          <a:p>
            <a:r>
              <a:rPr lang="he-IL" sz="2600" dirty="0">
                <a:latin typeface="David" panose="020E0502060401010101" pitchFamily="34" charset="-79"/>
                <a:cs typeface="David" panose="020E0502060401010101" pitchFamily="34" charset="-79"/>
              </a:rPr>
              <a:t>3.בדיקות פונקציונליות (</a:t>
            </a:r>
            <a:r>
              <a:rPr lang="en-US" sz="2600" dirty="0">
                <a:latin typeface="David" panose="020E0502060401010101" pitchFamily="34" charset="-79"/>
                <a:cs typeface="David" panose="020E0502060401010101" pitchFamily="34" charset="-79"/>
              </a:rPr>
              <a:t>Functional Testing</a:t>
            </a:r>
            <a:r>
              <a:rPr lang="he-IL" sz="2600" dirty="0">
                <a:latin typeface="David" panose="020E0502060401010101" pitchFamily="34" charset="-79"/>
                <a:cs typeface="David" panose="020E0502060401010101" pitchFamily="34" charset="-79"/>
              </a:rPr>
              <a:t>)</a:t>
            </a:r>
            <a:endParaRPr lang="en-US" sz="2600" dirty="0">
              <a:latin typeface="David" panose="020E0502060401010101" pitchFamily="34" charset="-79"/>
              <a:cs typeface="David" panose="020E0502060401010101" pitchFamily="34" charset="-79"/>
            </a:endParaRPr>
          </a:p>
          <a:p>
            <a:r>
              <a:rPr lang="he-IL" sz="2600" dirty="0">
                <a:latin typeface="David" panose="020E0502060401010101" pitchFamily="34" charset="-79"/>
                <a:cs typeface="David" panose="020E0502060401010101" pitchFamily="34" charset="-79"/>
              </a:rPr>
              <a:t>4.בדיקות קופסה לבנה </a:t>
            </a:r>
            <a:r>
              <a:rPr lang="en-US" sz="2600" dirty="0">
                <a:latin typeface="David" panose="020E0502060401010101" pitchFamily="34" charset="-79"/>
                <a:cs typeface="David" panose="020E0502060401010101" pitchFamily="34" charset="-79"/>
              </a:rPr>
              <a:t>White-Box Testing)</a:t>
            </a:r>
            <a:r>
              <a:rPr lang="he-IL" sz="2600" dirty="0">
                <a:latin typeface="David" panose="020E0502060401010101" pitchFamily="34" charset="-79"/>
                <a:cs typeface="David" panose="020E0502060401010101" pitchFamily="34" charset="-79"/>
              </a:rPr>
              <a:t>)</a:t>
            </a:r>
            <a:endParaRPr lang="en-US" sz="2600" dirty="0">
              <a:latin typeface="David" panose="020E0502060401010101" pitchFamily="34" charset="-79"/>
              <a:cs typeface="David" panose="020E0502060401010101" pitchFamily="34" charset="-79"/>
            </a:endParaRPr>
          </a:p>
          <a:p>
            <a:r>
              <a:rPr lang="he-IL" sz="2600" dirty="0">
                <a:latin typeface="David" panose="020E0502060401010101" pitchFamily="34" charset="-79"/>
                <a:cs typeface="David" panose="020E0502060401010101" pitchFamily="34" charset="-79"/>
              </a:rPr>
              <a:t>5.בדיקות ביצועים </a:t>
            </a:r>
            <a:r>
              <a:rPr lang="en-US" sz="2600" dirty="0">
                <a:latin typeface="David" panose="020E0502060401010101" pitchFamily="34" charset="-79"/>
                <a:cs typeface="David" panose="020E0502060401010101" pitchFamily="34" charset="-79"/>
              </a:rPr>
              <a:t>Performance Testing)</a:t>
            </a:r>
            <a:r>
              <a:rPr lang="he-IL" sz="2600" dirty="0">
                <a:latin typeface="David" panose="020E0502060401010101" pitchFamily="34" charset="-79"/>
                <a:cs typeface="David" panose="020E0502060401010101" pitchFamily="34" charset="-79"/>
              </a:rPr>
              <a:t>)</a:t>
            </a:r>
            <a:endParaRPr lang="en-US" sz="2600" dirty="0">
              <a:latin typeface="David" panose="020E0502060401010101" pitchFamily="34" charset="-79"/>
              <a:cs typeface="David" panose="020E0502060401010101" pitchFamily="34" charset="-79"/>
            </a:endParaRPr>
          </a:p>
          <a:p>
            <a:r>
              <a:rPr lang="he-IL" sz="2600" dirty="0">
                <a:latin typeface="David" panose="020E0502060401010101" pitchFamily="34" charset="-79"/>
                <a:cs typeface="David" panose="020E0502060401010101" pitchFamily="34" charset="-79"/>
              </a:rPr>
              <a:t>6.בדיקות תאימות </a:t>
            </a:r>
            <a:r>
              <a:rPr lang="en-US" sz="2600" dirty="0">
                <a:latin typeface="David" panose="020E0502060401010101" pitchFamily="34" charset="-79"/>
                <a:cs typeface="David" panose="020E0502060401010101" pitchFamily="34" charset="-79"/>
              </a:rPr>
              <a:t>Compatibility Testing)</a:t>
            </a:r>
            <a:r>
              <a:rPr lang="he-IL" sz="2600" dirty="0">
                <a:latin typeface="David" panose="020E0502060401010101" pitchFamily="34" charset="-79"/>
                <a:cs typeface="David" panose="020E0502060401010101" pitchFamily="34" charset="-79"/>
              </a:rPr>
              <a:t>)</a:t>
            </a:r>
            <a:endParaRPr lang="en-US" sz="2600" dirty="0">
              <a:latin typeface="David" panose="020E0502060401010101" pitchFamily="34" charset="-79"/>
              <a:cs typeface="David" panose="020E0502060401010101" pitchFamily="34" charset="-79"/>
            </a:endParaRPr>
          </a:p>
          <a:p>
            <a:endParaRPr lang="he-IL" sz="2800" b="1"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821333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כותרת תחתונה 3">
            <a:extLst>
              <a:ext uri="{FF2B5EF4-FFF2-40B4-BE49-F238E27FC236}">
                <a16:creationId xmlns:a16="http://schemas.microsoft.com/office/drawing/2014/main" id="{550F8424-258F-4232-88D0-F9C65286A70D}"/>
              </a:ext>
            </a:extLst>
          </p:cNvPr>
          <p:cNvSpPr>
            <a:spLocks noGrp="1"/>
          </p:cNvSpPr>
          <p:nvPr>
            <p:ph type="ftr" sz="quarter" idx="11"/>
          </p:nvPr>
        </p:nvSpPr>
        <p:spPr/>
        <p:txBody>
          <a:bodyPr/>
          <a:lstStyle/>
          <a:p>
            <a:r>
              <a:rPr lang="he-IL"/>
              <a:t>יסודות הנדסת תוכנה, סמסטר א' תש"ף</a:t>
            </a:r>
            <a:endParaRPr lang="en-US"/>
          </a:p>
        </p:txBody>
      </p:sp>
      <p:sp>
        <p:nvSpPr>
          <p:cNvPr id="5" name="תיבת טקסט 4">
            <a:extLst>
              <a:ext uri="{FF2B5EF4-FFF2-40B4-BE49-F238E27FC236}">
                <a16:creationId xmlns:a16="http://schemas.microsoft.com/office/drawing/2014/main" id="{F0A647CE-9D48-465E-B3DE-BDC46D65D3F1}"/>
              </a:ext>
            </a:extLst>
          </p:cNvPr>
          <p:cNvSpPr txBox="1"/>
          <p:nvPr/>
        </p:nvSpPr>
        <p:spPr>
          <a:xfrm>
            <a:off x="558985" y="1286460"/>
            <a:ext cx="10657601" cy="523220"/>
          </a:xfrm>
          <a:prstGeom prst="rect">
            <a:avLst/>
          </a:prstGeom>
          <a:noFill/>
        </p:spPr>
        <p:txBody>
          <a:bodyPr wrap="square" rtlCol="0">
            <a:spAutoFit/>
          </a:bodyPr>
          <a:lstStyle/>
          <a:p>
            <a:r>
              <a:rPr lang="he-IL" sz="2800" b="1" dirty="0">
                <a:latin typeface="David" panose="020E0502060401010101" pitchFamily="34" charset="-79"/>
                <a:cs typeface="David" panose="020E0502060401010101" pitchFamily="34" charset="-79"/>
              </a:rPr>
              <a:t>הגדרה ומטרות</a:t>
            </a:r>
          </a:p>
        </p:txBody>
      </p:sp>
      <p:pic>
        <p:nvPicPr>
          <p:cNvPr id="6" name="תמונה 5" descr="89005_LetterHead_1">
            <a:extLst>
              <a:ext uri="{FF2B5EF4-FFF2-40B4-BE49-F238E27FC236}">
                <a16:creationId xmlns:a16="http://schemas.microsoft.com/office/drawing/2014/main" id="{A28F28E8-BCC4-4962-BBAF-B0220F99C4AF}"/>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727949" y="-436080"/>
            <a:ext cx="10905066" cy="1935647"/>
          </a:xfrm>
          <a:prstGeom prst="rect">
            <a:avLst/>
          </a:prstGeom>
          <a:noFill/>
        </p:spPr>
      </p:pic>
      <p:sp>
        <p:nvSpPr>
          <p:cNvPr id="2" name="Rectangle 1">
            <a:extLst>
              <a:ext uri="{FF2B5EF4-FFF2-40B4-BE49-F238E27FC236}">
                <a16:creationId xmlns:a16="http://schemas.microsoft.com/office/drawing/2014/main" id="{43E564BF-2241-4731-A6E6-E94CB234A526}"/>
              </a:ext>
            </a:extLst>
          </p:cNvPr>
          <p:cNvSpPr/>
          <p:nvPr/>
        </p:nvSpPr>
        <p:spPr>
          <a:xfrm>
            <a:off x="1319753" y="1964353"/>
            <a:ext cx="9726433" cy="4154984"/>
          </a:xfrm>
          <a:prstGeom prst="rect">
            <a:avLst/>
          </a:prstGeom>
        </p:spPr>
        <p:txBody>
          <a:bodyPr wrap="square">
            <a:spAutoFit/>
          </a:bodyPr>
          <a:lstStyle/>
          <a:p>
            <a:pPr marL="285750" indent="-285750">
              <a:buFont typeface="Arial" panose="020B0604020202020204" pitchFamily="34" charset="0"/>
              <a:buChar char="•"/>
            </a:pPr>
            <a:r>
              <a:rPr lang="he-IL" sz="2400" dirty="0">
                <a:latin typeface="David" panose="020E0502060401010101" pitchFamily="34" charset="-79"/>
                <a:cs typeface="David" panose="020E0502060401010101" pitchFamily="34" charset="-79"/>
              </a:rPr>
              <a:t>כדי לבדוק את התכנית אותה אנו כותבים עלינו להבין את מבנה התכנית.</a:t>
            </a:r>
          </a:p>
          <a:p>
            <a:pPr marL="285750" indent="-285750">
              <a:buFont typeface="Arial" panose="020B0604020202020204" pitchFamily="34" charset="0"/>
              <a:buChar char="•"/>
            </a:pPr>
            <a:r>
              <a:rPr lang="he-IL" sz="2400" dirty="0">
                <a:latin typeface="David" panose="020E0502060401010101" pitchFamily="34" charset="-79"/>
                <a:cs typeface="David" panose="020E0502060401010101" pitchFamily="34" charset="-79"/>
              </a:rPr>
              <a:t>כדי לוודא כי כל חלק בתכנית עובד עלינו לפרק כל חלק למרכיבים העצמאיים הקטנים ביותר.</a:t>
            </a:r>
          </a:p>
          <a:p>
            <a:pPr marL="285750" indent="-285750">
              <a:buFont typeface="Arial" panose="020B0604020202020204" pitchFamily="34" charset="0"/>
              <a:buChar char="•"/>
            </a:pPr>
            <a:r>
              <a:rPr lang="he-IL" sz="2400" dirty="0">
                <a:latin typeface="David" panose="020E0502060401010101" pitchFamily="34" charset="-79"/>
                <a:cs typeface="David" panose="020E0502060401010101" pitchFamily="34" charset="-79"/>
              </a:rPr>
              <a:t>עבור כל מרכיב כזה עלינו לבדוק את פעילותו, תוצאותיו ותלותו במרכיבים האחרים.</a:t>
            </a:r>
          </a:p>
          <a:p>
            <a:pPr marL="285750" indent="-285750">
              <a:buFont typeface="Arial" panose="020B0604020202020204" pitchFamily="34" charset="0"/>
              <a:buChar char="•"/>
            </a:pPr>
            <a:r>
              <a:rPr lang="he-IL" sz="2400" dirty="0">
                <a:latin typeface="David" panose="020E0502060401010101" pitchFamily="34" charset="-79"/>
                <a:cs typeface="David" panose="020E0502060401010101" pitchFamily="34" charset="-79"/>
              </a:rPr>
              <a:t>עם זאת, יש לנסות לפרק את הבדיקה עד כדי מזעור תלות זו ככל האפשר.</a:t>
            </a:r>
          </a:p>
          <a:p>
            <a:pPr marL="342900" indent="-342900">
              <a:buFont typeface="Arial" panose="020B0604020202020204" pitchFamily="34" charset="0"/>
              <a:buChar char="•"/>
            </a:pPr>
            <a:r>
              <a:rPr lang="he-IL" sz="2400" dirty="0">
                <a:latin typeface="David" panose="020E0502060401010101" pitchFamily="34" charset="-79"/>
                <a:cs typeface="David" panose="020E0502060401010101" pitchFamily="34" charset="-79"/>
              </a:rPr>
              <a:t>קשה להגדיר מהי בדיקת יחידה</a:t>
            </a:r>
          </a:p>
          <a:p>
            <a:pPr marL="342900" indent="-342900">
              <a:buFont typeface="Arial" panose="020B0604020202020204" pitchFamily="34" charset="0"/>
              <a:buChar char="•"/>
            </a:pPr>
            <a:r>
              <a:rPr lang="he-IL" sz="2400" dirty="0">
                <a:latin typeface="David" panose="020E0502060401010101" pitchFamily="34" charset="-79"/>
                <a:cs typeface="David" panose="020E0502060401010101" pitchFamily="34" charset="-79"/>
              </a:rPr>
              <a:t>עלינו להגדיר את מרחב הבדיקה אותו נרצה לבדוק בפרויקט שלנו.</a:t>
            </a:r>
          </a:p>
          <a:p>
            <a:pPr marL="342900" indent="-342900">
              <a:buFont typeface="Arial" panose="020B0604020202020204" pitchFamily="34" charset="0"/>
              <a:buChar char="•"/>
            </a:pPr>
            <a:r>
              <a:rPr lang="he-IL" sz="2400" dirty="0">
                <a:latin typeface="David" panose="020E0502060401010101" pitchFamily="34" charset="-79"/>
                <a:cs typeface="David" panose="020E0502060401010101" pitchFamily="34" charset="-79"/>
              </a:rPr>
              <a:t>לכן בשלב זה (בלבד) נגדיר יחידת בדיקה באופן הבא:</a:t>
            </a:r>
            <a:r>
              <a:rPr lang="en-US" sz="2400" dirty="0">
                <a:latin typeface="David" panose="020E0502060401010101" pitchFamily="34" charset="-79"/>
                <a:cs typeface="David" panose="020E0502060401010101" pitchFamily="34" charset="-79"/>
              </a:rPr>
              <a:t>	</a:t>
            </a:r>
            <a:br>
              <a:rPr lang="en-US" sz="2400" dirty="0">
                <a:latin typeface="David" panose="020E0502060401010101" pitchFamily="34" charset="-79"/>
                <a:cs typeface="David" panose="020E0502060401010101" pitchFamily="34" charset="-79"/>
              </a:rPr>
            </a:br>
            <a:r>
              <a:rPr lang="he-IL" sz="2400" dirty="0">
                <a:solidFill>
                  <a:srgbClr val="FF0000"/>
                </a:solidFill>
                <a:latin typeface="David" panose="020E0502060401010101" pitchFamily="34" charset="-79"/>
                <a:cs typeface="David" panose="020E0502060401010101" pitchFamily="34" charset="-79"/>
              </a:rPr>
              <a:t>"יחידת בדיקה הינה פונקציה המבצעת פעולה כלשהי, ומשתמשת בפונקציית עזר אחת לכל היותר."</a:t>
            </a:r>
          </a:p>
          <a:p>
            <a:pPr marL="285750" indent="-285750">
              <a:buFont typeface="Arial" panose="020B0604020202020204" pitchFamily="34" charset="0"/>
              <a:buChar char="•"/>
            </a:pPr>
            <a:endParaRPr lang="he-IL" sz="24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533958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כותרת תחתונה 3">
            <a:extLst>
              <a:ext uri="{FF2B5EF4-FFF2-40B4-BE49-F238E27FC236}">
                <a16:creationId xmlns:a16="http://schemas.microsoft.com/office/drawing/2014/main" id="{10F256D6-D0D4-4B29-A42F-60A29C38D621}"/>
              </a:ext>
            </a:extLst>
          </p:cNvPr>
          <p:cNvSpPr>
            <a:spLocks noGrp="1"/>
          </p:cNvSpPr>
          <p:nvPr>
            <p:ph type="ftr" sz="quarter" idx="11"/>
          </p:nvPr>
        </p:nvSpPr>
        <p:spPr/>
        <p:txBody>
          <a:bodyPr/>
          <a:lstStyle/>
          <a:p>
            <a:r>
              <a:rPr lang="he-IL"/>
              <a:t>יסודות הנדסת תוכנה, סמסטר א' תש"ף</a:t>
            </a:r>
            <a:endParaRPr lang="en-US"/>
          </a:p>
        </p:txBody>
      </p:sp>
      <p:pic>
        <p:nvPicPr>
          <p:cNvPr id="5" name="תמונה 4" descr="89005_LetterHead_1">
            <a:extLst>
              <a:ext uri="{FF2B5EF4-FFF2-40B4-BE49-F238E27FC236}">
                <a16:creationId xmlns:a16="http://schemas.microsoft.com/office/drawing/2014/main" id="{BD911BDE-C82A-474A-9B2A-8E8EB2B50E63}"/>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727949" y="-436080"/>
            <a:ext cx="10905066" cy="1935647"/>
          </a:xfrm>
          <a:prstGeom prst="rect">
            <a:avLst/>
          </a:prstGeom>
          <a:noFill/>
        </p:spPr>
      </p:pic>
      <p:sp>
        <p:nvSpPr>
          <p:cNvPr id="8" name="כותרת 1">
            <a:extLst>
              <a:ext uri="{FF2B5EF4-FFF2-40B4-BE49-F238E27FC236}">
                <a16:creationId xmlns:a16="http://schemas.microsoft.com/office/drawing/2014/main" id="{0D2E5E67-FE13-457A-8FCC-1D9C5FD4D1F6}"/>
              </a:ext>
            </a:extLst>
          </p:cNvPr>
          <p:cNvSpPr>
            <a:spLocks noGrp="1"/>
          </p:cNvSpPr>
          <p:nvPr>
            <p:ph type="title"/>
          </p:nvPr>
        </p:nvSpPr>
        <p:spPr>
          <a:xfrm>
            <a:off x="1529171" y="1235075"/>
            <a:ext cx="9133657" cy="1066800"/>
          </a:xfrm>
        </p:spPr>
        <p:txBody>
          <a:bodyPr>
            <a:noAutofit/>
          </a:bodyPr>
          <a:lstStyle/>
          <a:p>
            <a:pPr algn="ctr"/>
            <a:r>
              <a:rPr lang="he-IL" sz="3200" b="1" dirty="0">
                <a:latin typeface="David" panose="020E0502060401010101" pitchFamily="34" charset="-79"/>
                <a:cs typeface="David" panose="020E0502060401010101" pitchFamily="34" charset="-79"/>
              </a:rPr>
              <a:t>ניתן לראות כי ישנן רמות וסוגים שונים של בדיקה</a:t>
            </a:r>
          </a:p>
        </p:txBody>
      </p:sp>
      <p:graphicFrame>
        <p:nvGraphicFramePr>
          <p:cNvPr id="9" name="Content Placeholder 3">
            <a:extLst>
              <a:ext uri="{FF2B5EF4-FFF2-40B4-BE49-F238E27FC236}">
                <a16:creationId xmlns:a16="http://schemas.microsoft.com/office/drawing/2014/main" id="{54BEB772-75BD-49A0-8214-83E5CA70F722}"/>
              </a:ext>
            </a:extLst>
          </p:cNvPr>
          <p:cNvGraphicFramePr>
            <a:graphicFrameLocks/>
          </p:cNvGraphicFramePr>
          <p:nvPr>
            <p:extLst>
              <p:ext uri="{D42A27DB-BD31-4B8C-83A1-F6EECF244321}">
                <p14:modId xmlns:p14="http://schemas.microsoft.com/office/powerpoint/2010/main" val="3444207883"/>
              </p:ext>
            </p:extLst>
          </p:nvPr>
        </p:nvGraphicFramePr>
        <p:xfrm>
          <a:off x="1425480" y="2109788"/>
          <a:ext cx="8558212" cy="42465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4328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כותרת תחתונה 3">
            <a:extLst>
              <a:ext uri="{FF2B5EF4-FFF2-40B4-BE49-F238E27FC236}">
                <a16:creationId xmlns:a16="http://schemas.microsoft.com/office/drawing/2014/main" id="{550F8424-258F-4232-88D0-F9C65286A70D}"/>
              </a:ext>
            </a:extLst>
          </p:cNvPr>
          <p:cNvSpPr>
            <a:spLocks noGrp="1"/>
          </p:cNvSpPr>
          <p:nvPr>
            <p:ph type="ftr" sz="quarter" idx="11"/>
          </p:nvPr>
        </p:nvSpPr>
        <p:spPr/>
        <p:txBody>
          <a:bodyPr/>
          <a:lstStyle/>
          <a:p>
            <a:r>
              <a:rPr lang="he-IL"/>
              <a:t>יסודות הנדסת תוכנה, סמסטר א' תש"ף</a:t>
            </a:r>
            <a:endParaRPr lang="en-US"/>
          </a:p>
        </p:txBody>
      </p:sp>
      <p:sp>
        <p:nvSpPr>
          <p:cNvPr id="5" name="תיבת טקסט 4">
            <a:extLst>
              <a:ext uri="{FF2B5EF4-FFF2-40B4-BE49-F238E27FC236}">
                <a16:creationId xmlns:a16="http://schemas.microsoft.com/office/drawing/2014/main" id="{F0A647CE-9D48-465E-B3DE-BDC46D65D3F1}"/>
              </a:ext>
            </a:extLst>
          </p:cNvPr>
          <p:cNvSpPr txBox="1"/>
          <p:nvPr/>
        </p:nvSpPr>
        <p:spPr>
          <a:xfrm>
            <a:off x="558985" y="1286460"/>
            <a:ext cx="10657601" cy="523220"/>
          </a:xfrm>
          <a:prstGeom prst="rect">
            <a:avLst/>
          </a:prstGeom>
          <a:noFill/>
        </p:spPr>
        <p:txBody>
          <a:bodyPr wrap="square" rtlCol="0">
            <a:spAutoFit/>
          </a:bodyPr>
          <a:lstStyle/>
          <a:p>
            <a:r>
              <a:rPr lang="he-IL" sz="2800" b="1" dirty="0">
                <a:latin typeface="David" panose="020E0502060401010101" pitchFamily="34" charset="-79"/>
                <a:cs typeface="David" panose="020E0502060401010101" pitchFamily="34" charset="-79"/>
              </a:rPr>
              <a:t>דוגמאות לכשלים בתוכנה</a:t>
            </a:r>
          </a:p>
        </p:txBody>
      </p:sp>
      <p:pic>
        <p:nvPicPr>
          <p:cNvPr id="6" name="תמונה 5" descr="89005_LetterHead_1">
            <a:extLst>
              <a:ext uri="{FF2B5EF4-FFF2-40B4-BE49-F238E27FC236}">
                <a16:creationId xmlns:a16="http://schemas.microsoft.com/office/drawing/2014/main" id="{A28F28E8-BCC4-4962-BBAF-B0220F99C4AF}"/>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727949" y="-436080"/>
            <a:ext cx="10905066" cy="1935647"/>
          </a:xfrm>
          <a:prstGeom prst="rect">
            <a:avLst/>
          </a:prstGeom>
          <a:noFill/>
        </p:spPr>
      </p:pic>
      <p:sp>
        <p:nvSpPr>
          <p:cNvPr id="8" name="מציין מיקום תוכן 3">
            <a:extLst>
              <a:ext uri="{FF2B5EF4-FFF2-40B4-BE49-F238E27FC236}">
                <a16:creationId xmlns:a16="http://schemas.microsoft.com/office/drawing/2014/main" id="{03FFA725-1C7C-4956-B294-4BF77D02A035}"/>
              </a:ext>
            </a:extLst>
          </p:cNvPr>
          <p:cNvSpPr txBox="1">
            <a:spLocks/>
          </p:cNvSpPr>
          <p:nvPr/>
        </p:nvSpPr>
        <p:spPr>
          <a:xfrm>
            <a:off x="1177064" y="2805078"/>
            <a:ext cx="4114800" cy="1935647"/>
          </a:xfrm>
          <a:prstGeom prst="rect">
            <a:avLst/>
          </a:prstGeom>
        </p:spPr>
        <p:txBody>
          <a:bodyPr>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sz="1700" dirty="0">
                <a:latin typeface="David" panose="020E0502060401010101" pitchFamily="34" charset="-79"/>
                <a:cs typeface="David" panose="020E0502060401010101" pitchFamily="34" charset="-79"/>
              </a:rPr>
              <a:t>התרסקות טיל </a:t>
            </a:r>
            <a:r>
              <a:rPr lang="he-IL" sz="1700" dirty="0" err="1">
                <a:latin typeface="David" panose="020E0502060401010101" pitchFamily="34" charset="-79"/>
                <a:cs typeface="David" panose="020E0502060401010101" pitchFamily="34" charset="-79"/>
              </a:rPr>
              <a:t>אריאן</a:t>
            </a:r>
            <a:r>
              <a:rPr lang="he-IL" sz="1700" dirty="0">
                <a:latin typeface="David" panose="020E0502060401010101" pitchFamily="34" charset="-79"/>
                <a:cs typeface="David" panose="020E0502060401010101" pitchFamily="34" charset="-79"/>
              </a:rPr>
              <a:t> בעקבות מחזור קוד קודם ואי בדיקה של התאמתו למערכת החדשה.</a:t>
            </a:r>
          </a:p>
          <a:p>
            <a:r>
              <a:rPr lang="he-IL" dirty="0">
                <a:latin typeface="David" panose="020E0502060401010101" pitchFamily="34" charset="-79"/>
                <a:cs typeface="David" panose="020E0502060401010101" pitchFamily="34" charset="-79"/>
                <a:hlinkClick r:id="rId3"/>
              </a:rPr>
              <a:t>קישור להסברים נוספים</a:t>
            </a:r>
            <a:endParaRPr lang="he-IL" dirty="0">
              <a:latin typeface="David" panose="020E0502060401010101" pitchFamily="34" charset="-79"/>
              <a:cs typeface="David" panose="020E0502060401010101" pitchFamily="34" charset="-79"/>
            </a:endParaRPr>
          </a:p>
          <a:p>
            <a:endParaRPr lang="he-IL" dirty="0"/>
          </a:p>
        </p:txBody>
      </p:sp>
      <p:pic>
        <p:nvPicPr>
          <p:cNvPr id="9" name="מציין מיקום תוכן 6">
            <a:extLst>
              <a:ext uri="{FF2B5EF4-FFF2-40B4-BE49-F238E27FC236}">
                <a16:creationId xmlns:a16="http://schemas.microsoft.com/office/drawing/2014/main" id="{830D4CB1-8509-487A-9F26-B86680E40A9B}"/>
              </a:ext>
            </a:extLst>
          </p:cNvPr>
          <p:cNvPicPr>
            <a:picLocks noChangeAspect="1"/>
          </p:cNvPicPr>
          <p:nvPr/>
        </p:nvPicPr>
        <p:blipFill>
          <a:blip r:embed="rId4"/>
          <a:stretch>
            <a:fillRect/>
          </a:stretch>
        </p:blipFill>
        <p:spPr>
          <a:xfrm>
            <a:off x="6044438" y="2148557"/>
            <a:ext cx="4217924" cy="3898777"/>
          </a:xfrm>
          <a:prstGeom prst="rect">
            <a:avLst/>
          </a:prstGeom>
        </p:spPr>
      </p:pic>
    </p:spTree>
    <p:extLst>
      <p:ext uri="{BB962C8B-B14F-4D97-AF65-F5344CB8AC3E}">
        <p14:creationId xmlns:p14="http://schemas.microsoft.com/office/powerpoint/2010/main" val="3891617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כותרת תחתונה 3">
            <a:extLst>
              <a:ext uri="{FF2B5EF4-FFF2-40B4-BE49-F238E27FC236}">
                <a16:creationId xmlns:a16="http://schemas.microsoft.com/office/drawing/2014/main" id="{550F8424-258F-4232-88D0-F9C65286A70D}"/>
              </a:ext>
            </a:extLst>
          </p:cNvPr>
          <p:cNvSpPr>
            <a:spLocks noGrp="1"/>
          </p:cNvSpPr>
          <p:nvPr>
            <p:ph type="ftr" sz="quarter" idx="11"/>
          </p:nvPr>
        </p:nvSpPr>
        <p:spPr/>
        <p:txBody>
          <a:bodyPr/>
          <a:lstStyle/>
          <a:p>
            <a:r>
              <a:rPr lang="he-IL"/>
              <a:t>יסודות הנדסת תוכנה, סמסטר א' תש"ף</a:t>
            </a:r>
            <a:endParaRPr lang="en-US"/>
          </a:p>
        </p:txBody>
      </p:sp>
      <p:sp>
        <p:nvSpPr>
          <p:cNvPr id="5" name="תיבת טקסט 4">
            <a:extLst>
              <a:ext uri="{FF2B5EF4-FFF2-40B4-BE49-F238E27FC236}">
                <a16:creationId xmlns:a16="http://schemas.microsoft.com/office/drawing/2014/main" id="{F0A647CE-9D48-465E-B3DE-BDC46D65D3F1}"/>
              </a:ext>
            </a:extLst>
          </p:cNvPr>
          <p:cNvSpPr txBox="1"/>
          <p:nvPr/>
        </p:nvSpPr>
        <p:spPr>
          <a:xfrm>
            <a:off x="558985" y="1286460"/>
            <a:ext cx="10657601" cy="523220"/>
          </a:xfrm>
          <a:prstGeom prst="rect">
            <a:avLst/>
          </a:prstGeom>
          <a:noFill/>
        </p:spPr>
        <p:txBody>
          <a:bodyPr wrap="square" rtlCol="0">
            <a:spAutoFit/>
          </a:bodyPr>
          <a:lstStyle/>
          <a:p>
            <a:r>
              <a:rPr lang="he-IL" sz="2800" b="1" dirty="0">
                <a:latin typeface="David" panose="020E0502060401010101" pitchFamily="34" charset="-79"/>
                <a:cs typeface="David" panose="020E0502060401010101" pitchFamily="34" charset="-79"/>
              </a:rPr>
              <a:t>כיצד נבצע בדיקות בפרויקט?</a:t>
            </a:r>
          </a:p>
        </p:txBody>
      </p:sp>
      <p:pic>
        <p:nvPicPr>
          <p:cNvPr id="6" name="תמונה 5" descr="89005_LetterHead_1">
            <a:extLst>
              <a:ext uri="{FF2B5EF4-FFF2-40B4-BE49-F238E27FC236}">
                <a16:creationId xmlns:a16="http://schemas.microsoft.com/office/drawing/2014/main" id="{A28F28E8-BCC4-4962-BBAF-B0220F99C4AF}"/>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727949" y="-436080"/>
            <a:ext cx="10905066" cy="1935647"/>
          </a:xfrm>
          <a:prstGeom prst="rect">
            <a:avLst/>
          </a:prstGeom>
          <a:noFill/>
        </p:spPr>
      </p:pic>
      <p:pic>
        <p:nvPicPr>
          <p:cNvPr id="7" name="תמונה 4">
            <a:extLst>
              <a:ext uri="{FF2B5EF4-FFF2-40B4-BE49-F238E27FC236}">
                <a16:creationId xmlns:a16="http://schemas.microsoft.com/office/drawing/2014/main" id="{6DC18B7C-54C1-461A-AE9F-146E9EF90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9001" y="1963132"/>
            <a:ext cx="6416382" cy="4277588"/>
          </a:xfrm>
          <a:prstGeom prst="rect">
            <a:avLst/>
          </a:prstGeom>
        </p:spPr>
      </p:pic>
    </p:spTree>
    <p:extLst>
      <p:ext uri="{BB962C8B-B14F-4D97-AF65-F5344CB8AC3E}">
        <p14:creationId xmlns:p14="http://schemas.microsoft.com/office/powerpoint/2010/main" val="3775402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כותרת תחתונה 3">
            <a:extLst>
              <a:ext uri="{FF2B5EF4-FFF2-40B4-BE49-F238E27FC236}">
                <a16:creationId xmlns:a16="http://schemas.microsoft.com/office/drawing/2014/main" id="{550F8424-258F-4232-88D0-F9C65286A70D}"/>
              </a:ext>
            </a:extLst>
          </p:cNvPr>
          <p:cNvSpPr>
            <a:spLocks noGrp="1"/>
          </p:cNvSpPr>
          <p:nvPr>
            <p:ph type="ftr" sz="quarter" idx="11"/>
          </p:nvPr>
        </p:nvSpPr>
        <p:spPr/>
        <p:txBody>
          <a:bodyPr/>
          <a:lstStyle/>
          <a:p>
            <a:r>
              <a:rPr lang="he-IL"/>
              <a:t>יסודות הנדסת תוכנה, סמסטר א' תש"ף</a:t>
            </a:r>
            <a:endParaRPr lang="en-US"/>
          </a:p>
        </p:txBody>
      </p:sp>
      <p:sp>
        <p:nvSpPr>
          <p:cNvPr id="5" name="תיבת טקסט 4">
            <a:extLst>
              <a:ext uri="{FF2B5EF4-FFF2-40B4-BE49-F238E27FC236}">
                <a16:creationId xmlns:a16="http://schemas.microsoft.com/office/drawing/2014/main" id="{F0A647CE-9D48-465E-B3DE-BDC46D65D3F1}"/>
              </a:ext>
            </a:extLst>
          </p:cNvPr>
          <p:cNvSpPr txBox="1"/>
          <p:nvPr/>
        </p:nvSpPr>
        <p:spPr>
          <a:xfrm>
            <a:off x="558985" y="1286460"/>
            <a:ext cx="10657601" cy="523220"/>
          </a:xfrm>
          <a:prstGeom prst="rect">
            <a:avLst/>
          </a:prstGeom>
          <a:noFill/>
        </p:spPr>
        <p:txBody>
          <a:bodyPr wrap="square" rtlCol="0">
            <a:spAutoFit/>
          </a:bodyPr>
          <a:lstStyle/>
          <a:p>
            <a:r>
              <a:rPr lang="he-IL" sz="2800" b="1" dirty="0">
                <a:latin typeface="David" panose="020E0502060401010101" pitchFamily="34" charset="-79"/>
                <a:cs typeface="David" panose="020E0502060401010101" pitchFamily="34" charset="-79"/>
              </a:rPr>
              <a:t>תוספי בדיקה</a:t>
            </a:r>
          </a:p>
        </p:txBody>
      </p:sp>
      <p:pic>
        <p:nvPicPr>
          <p:cNvPr id="6" name="תמונה 5" descr="89005_LetterHead_1">
            <a:extLst>
              <a:ext uri="{FF2B5EF4-FFF2-40B4-BE49-F238E27FC236}">
                <a16:creationId xmlns:a16="http://schemas.microsoft.com/office/drawing/2014/main" id="{A28F28E8-BCC4-4962-BBAF-B0220F99C4AF}"/>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727949" y="-436080"/>
            <a:ext cx="10905066" cy="1935647"/>
          </a:xfrm>
          <a:prstGeom prst="rect">
            <a:avLst/>
          </a:prstGeom>
          <a:noFill/>
        </p:spPr>
      </p:pic>
      <p:sp>
        <p:nvSpPr>
          <p:cNvPr id="2" name="Rectangle 1">
            <a:extLst>
              <a:ext uri="{FF2B5EF4-FFF2-40B4-BE49-F238E27FC236}">
                <a16:creationId xmlns:a16="http://schemas.microsoft.com/office/drawing/2014/main" id="{C6593FD9-9106-4EB1-AFA1-86C77B7380DB}"/>
              </a:ext>
            </a:extLst>
          </p:cNvPr>
          <p:cNvSpPr/>
          <p:nvPr/>
        </p:nvSpPr>
        <p:spPr>
          <a:xfrm>
            <a:off x="1696825" y="1972408"/>
            <a:ext cx="9370243" cy="5632311"/>
          </a:xfrm>
          <a:prstGeom prst="rect">
            <a:avLst/>
          </a:prstGeom>
        </p:spPr>
        <p:txBody>
          <a:bodyPr wrap="square">
            <a:spAutoFit/>
          </a:bodyPr>
          <a:lstStyle/>
          <a:p>
            <a:pPr marL="342900" indent="-342900">
              <a:buFont typeface="Arial" panose="020B0604020202020204" pitchFamily="34" charset="0"/>
              <a:buChar char="•"/>
            </a:pPr>
            <a:r>
              <a:rPr lang="he-IL" sz="2400" dirty="0">
                <a:latin typeface="David" panose="020E0502060401010101" pitchFamily="34" charset="-79"/>
                <a:cs typeface="David" panose="020E0502060401010101" pitchFamily="34" charset="-79"/>
              </a:rPr>
              <a:t>בשפות השונות קיימים תוספי בדיקה המסייעים לנו לכתוב את בדיקות התכנה.</a:t>
            </a:r>
          </a:p>
          <a:p>
            <a:pPr marL="342900" indent="-342900">
              <a:buFont typeface="Arial" panose="020B0604020202020204" pitchFamily="34" charset="0"/>
              <a:buChar char="•"/>
            </a:pPr>
            <a:r>
              <a:rPr lang="he-IL" sz="2400" dirty="0">
                <a:latin typeface="David" panose="020E0502060401010101" pitchFamily="34" charset="-79"/>
                <a:cs typeface="David" panose="020E0502060401010101" pitchFamily="34" charset="-79"/>
              </a:rPr>
              <a:t>תוספים אלה מסייעים לנו לבצע בדיקות יחידה ביעילות, תוך ניצול המשאבים של הפלטפורמה בה אנו מפתחים.</a:t>
            </a:r>
          </a:p>
          <a:p>
            <a:pPr marL="342900" indent="-342900">
              <a:buFont typeface="Arial" panose="020B0604020202020204" pitchFamily="34" charset="0"/>
              <a:buChar char="•"/>
            </a:pPr>
            <a:r>
              <a:rPr lang="he-IL" sz="2400" dirty="0">
                <a:latin typeface="David" panose="020E0502060401010101" pitchFamily="34" charset="-79"/>
                <a:cs typeface="David" panose="020E0502060401010101" pitchFamily="34" charset="-79"/>
              </a:rPr>
              <a:t>דוגמאות:</a:t>
            </a:r>
          </a:p>
          <a:p>
            <a:pPr marL="800100" lvl="1" indent="-342900">
              <a:buFont typeface="Courier New" panose="02070309020205020404" pitchFamily="49" charset="0"/>
              <a:buChar char="o"/>
            </a:pPr>
            <a:r>
              <a:rPr lang="en-US" sz="2400" dirty="0">
                <a:latin typeface="David" panose="020E0502060401010101" pitchFamily="34" charset="-79"/>
                <a:cs typeface="David" panose="020E0502060401010101" pitchFamily="34" charset="-79"/>
              </a:rPr>
              <a:t>JAVA</a:t>
            </a:r>
            <a:r>
              <a:rPr lang="he-IL" sz="2400" dirty="0">
                <a:latin typeface="David" panose="020E0502060401010101" pitchFamily="34" charset="-79"/>
                <a:cs typeface="David" panose="020E0502060401010101" pitchFamily="34" charset="-79"/>
              </a:rPr>
              <a:t> – </a:t>
            </a:r>
            <a:r>
              <a:rPr lang="en-US" sz="2400" dirty="0">
                <a:latin typeface="David" panose="020E0502060401010101" pitchFamily="34" charset="-79"/>
                <a:cs typeface="David" panose="020E0502060401010101" pitchFamily="34" charset="-79"/>
              </a:rPr>
              <a:t>JUNIT</a:t>
            </a:r>
          </a:p>
          <a:p>
            <a:pPr marL="800100" lvl="1" indent="-342900">
              <a:buFont typeface="Courier New" panose="02070309020205020404" pitchFamily="49" charset="0"/>
              <a:buChar char="o"/>
            </a:pPr>
            <a:r>
              <a:rPr lang="en-US" sz="2400" dirty="0">
                <a:latin typeface="David" panose="020E0502060401010101" pitchFamily="34" charset="-79"/>
                <a:cs typeface="David" panose="020E0502060401010101" pitchFamily="34" charset="-79"/>
              </a:rPr>
              <a:t>C</a:t>
            </a:r>
            <a:r>
              <a:rPr lang="he-IL" sz="2400" dirty="0">
                <a:latin typeface="David" panose="020E0502060401010101" pitchFamily="34" charset="-79"/>
                <a:cs typeface="David" panose="020E0502060401010101" pitchFamily="34" charset="-79"/>
              </a:rPr>
              <a:t># - </a:t>
            </a:r>
            <a:r>
              <a:rPr lang="en-US" sz="2400" dirty="0">
                <a:latin typeface="David" panose="020E0502060401010101" pitchFamily="34" charset="-79"/>
                <a:cs typeface="David" panose="020E0502060401010101" pitchFamily="34" charset="-79"/>
              </a:rPr>
              <a:t>visual studio – testing project</a:t>
            </a:r>
          </a:p>
          <a:p>
            <a:pPr marL="800100" lvl="1" indent="-342900">
              <a:buFont typeface="Courier New" panose="02070309020205020404" pitchFamily="49" charset="0"/>
              <a:buChar char="o"/>
            </a:pPr>
            <a:r>
              <a:rPr lang="en-US" sz="2400" dirty="0">
                <a:latin typeface="David" panose="020E0502060401010101" pitchFamily="34" charset="-79"/>
                <a:cs typeface="David" panose="020E0502060401010101" pitchFamily="34" charset="-79"/>
              </a:rPr>
              <a:t>Python</a:t>
            </a:r>
            <a:r>
              <a:rPr lang="he-IL" sz="2400" dirty="0">
                <a:latin typeface="David" panose="020E0502060401010101" pitchFamily="34" charset="-79"/>
                <a:cs typeface="David" panose="020E0502060401010101" pitchFamily="34" charset="-79"/>
              </a:rPr>
              <a:t>  - </a:t>
            </a:r>
            <a:r>
              <a:rPr lang="en-US" sz="2400" dirty="0" err="1">
                <a:latin typeface="David" panose="020E0502060401010101" pitchFamily="34" charset="-79"/>
                <a:cs typeface="David" panose="020E0502060401010101" pitchFamily="34" charset="-79"/>
              </a:rPr>
              <a:t>Unittest</a:t>
            </a:r>
            <a:r>
              <a:rPr lang="he-IL" sz="2400" dirty="0">
                <a:latin typeface="David" panose="020E0502060401010101" pitchFamily="34" charset="-79"/>
                <a:cs typeface="David" panose="020E0502060401010101" pitchFamily="34" charset="-79"/>
              </a:rPr>
              <a:t> (ספריה)</a:t>
            </a:r>
            <a:r>
              <a:rPr lang="en-US" sz="2400" dirty="0">
                <a:latin typeface="David" panose="020E0502060401010101" pitchFamily="34" charset="-79"/>
                <a:cs typeface="David" panose="020E0502060401010101" pitchFamily="34" charset="-79"/>
              </a:rPr>
              <a:t>, </a:t>
            </a:r>
            <a:r>
              <a:rPr lang="he-IL" sz="2400" dirty="0">
                <a:latin typeface="David" panose="020E0502060401010101" pitchFamily="34" charset="-79"/>
                <a:cs typeface="David" panose="020E0502060401010101" pitchFamily="34" charset="-79"/>
              </a:rPr>
              <a:t> </a:t>
            </a:r>
            <a:r>
              <a:rPr lang="en-US" sz="2400" dirty="0" err="1">
                <a:latin typeface="David" panose="020E0502060401010101" pitchFamily="34" charset="-79"/>
                <a:cs typeface="David" panose="020E0502060401010101" pitchFamily="34" charset="-79"/>
              </a:rPr>
              <a:t>pytest</a:t>
            </a:r>
            <a:r>
              <a:rPr lang="he-IL" sz="2400" dirty="0">
                <a:latin typeface="David" panose="020E0502060401010101" pitchFamily="34" charset="-79"/>
                <a:cs typeface="David" panose="020E0502060401010101" pitchFamily="34" charset="-79"/>
              </a:rPr>
              <a:t>.</a:t>
            </a:r>
          </a:p>
          <a:p>
            <a:pPr marL="800100" lvl="1" indent="-342900">
              <a:buFont typeface="Courier New" panose="02070309020205020404" pitchFamily="49" charset="0"/>
              <a:buChar char="o"/>
            </a:pPr>
            <a:r>
              <a:rPr lang="en-US" sz="2400" dirty="0">
                <a:latin typeface="David" panose="020E0502060401010101" pitchFamily="34" charset="-79"/>
                <a:cs typeface="David" panose="020E0502060401010101" pitchFamily="34" charset="-79"/>
              </a:rPr>
              <a:t>PHP</a:t>
            </a:r>
            <a:r>
              <a:rPr lang="he-IL" sz="2400" dirty="0">
                <a:latin typeface="David" panose="020E0502060401010101" pitchFamily="34" charset="-79"/>
                <a:cs typeface="David" panose="020E0502060401010101" pitchFamily="34" charset="-79"/>
              </a:rPr>
              <a:t> – </a:t>
            </a:r>
            <a:r>
              <a:rPr lang="en-US" sz="2400" dirty="0" err="1">
                <a:latin typeface="David" panose="020E0502060401010101" pitchFamily="34" charset="-79"/>
                <a:cs typeface="David" panose="020E0502060401010101" pitchFamily="34" charset="-79"/>
              </a:rPr>
              <a:t>PHPUnit</a:t>
            </a:r>
            <a:endParaRPr lang="en-US" sz="2400" dirty="0">
              <a:latin typeface="David" panose="020E0502060401010101" pitchFamily="34" charset="-79"/>
              <a:cs typeface="David" panose="020E0502060401010101" pitchFamily="34" charset="-79"/>
            </a:endParaRPr>
          </a:p>
          <a:p>
            <a:pPr marL="800100" lvl="1" indent="-342900">
              <a:buFont typeface="Courier New" panose="02070309020205020404" pitchFamily="49" charset="0"/>
              <a:buChar char="o"/>
            </a:pPr>
            <a:r>
              <a:rPr lang="en-US" sz="2400" dirty="0">
                <a:latin typeface="David" panose="020E0502060401010101" pitchFamily="34" charset="-79"/>
                <a:cs typeface="David" panose="020E0502060401010101" pitchFamily="34" charset="-79"/>
              </a:rPr>
              <a:t>C</a:t>
            </a:r>
            <a:r>
              <a:rPr lang="he-IL" sz="2400" dirty="0">
                <a:latin typeface="David" panose="020E0502060401010101" pitchFamily="34" charset="-79"/>
                <a:cs typeface="David" panose="020E0502060401010101" pitchFamily="34" charset="-79"/>
              </a:rPr>
              <a:t>- </a:t>
            </a:r>
            <a:r>
              <a:rPr lang="en-US" sz="2400" dirty="0" err="1">
                <a:latin typeface="David" panose="020E0502060401010101" pitchFamily="34" charset="-79"/>
                <a:cs typeface="David" panose="020E0502060401010101" pitchFamily="34" charset="-79"/>
              </a:rPr>
              <a:t>MinUnit</a:t>
            </a:r>
            <a:endParaRPr lang="nn-NO" sz="2400" dirty="0">
              <a:latin typeface="David" panose="020E0502060401010101" pitchFamily="34" charset="-79"/>
              <a:cs typeface="David" panose="020E0502060401010101" pitchFamily="34" charset="-79"/>
            </a:endParaRPr>
          </a:p>
          <a:p>
            <a:pPr marL="800100" lvl="1" indent="-342900">
              <a:buFont typeface="Courier New" panose="02070309020205020404" pitchFamily="49" charset="0"/>
              <a:buChar char="o"/>
            </a:pPr>
            <a:r>
              <a:rPr lang="nn-NO" sz="2400" dirty="0">
                <a:latin typeface="David" panose="020E0502060401010101" pitchFamily="34" charset="-79"/>
                <a:cs typeface="David" panose="020E0502060401010101" pitchFamily="34" charset="-79"/>
              </a:rPr>
              <a:t>Microsoft Unit Testing Framework for C++</a:t>
            </a:r>
          </a:p>
          <a:p>
            <a:pPr marL="800100" lvl="1" indent="-342900">
              <a:buFont typeface="Courier New" panose="02070309020205020404" pitchFamily="49" charset="0"/>
              <a:buChar char="o"/>
            </a:pPr>
            <a:endParaRPr lang="he-IL" sz="2400" dirty="0">
              <a:latin typeface="David" panose="020E0502060401010101" pitchFamily="34" charset="-79"/>
              <a:cs typeface="David" panose="020E0502060401010101" pitchFamily="34" charset="-79"/>
            </a:endParaRPr>
          </a:p>
          <a:p>
            <a:pPr marL="800100" lvl="1" indent="-342900">
              <a:buFont typeface="Courier New" panose="02070309020205020404" pitchFamily="49" charset="0"/>
              <a:buChar char="o"/>
            </a:pPr>
            <a:endParaRPr lang="he-IL" sz="2400" dirty="0">
              <a:latin typeface="David" panose="020E0502060401010101" pitchFamily="34" charset="-79"/>
              <a:cs typeface="David" panose="020E0502060401010101" pitchFamily="34" charset="-79"/>
            </a:endParaRPr>
          </a:p>
          <a:p>
            <a:pPr marL="800100" lvl="1" indent="-342900">
              <a:buFont typeface="Courier New" panose="02070309020205020404" pitchFamily="49" charset="0"/>
              <a:buChar char="o"/>
            </a:pPr>
            <a:endParaRPr lang="he-IL" sz="2400" dirty="0">
              <a:latin typeface="David" panose="020E0502060401010101" pitchFamily="34" charset="-79"/>
              <a:cs typeface="David" panose="020E0502060401010101" pitchFamily="34" charset="-79"/>
            </a:endParaRPr>
          </a:p>
          <a:p>
            <a:pPr marL="800100" lvl="1" indent="-342900">
              <a:buFont typeface="Courier New" panose="02070309020205020404" pitchFamily="49" charset="0"/>
              <a:buChar char="o"/>
            </a:pPr>
            <a:endParaRPr lang="he-IL" sz="2400" dirty="0">
              <a:latin typeface="David" panose="020E0502060401010101" pitchFamily="34" charset="-79"/>
              <a:cs typeface="David" panose="020E0502060401010101" pitchFamily="34" charset="-79"/>
            </a:endParaRPr>
          </a:p>
          <a:p>
            <a:pPr marL="342900" indent="-342900">
              <a:buFont typeface="Arial" panose="020B0604020202020204" pitchFamily="34" charset="0"/>
              <a:buChar char="•"/>
            </a:pPr>
            <a:endParaRPr lang="he-IL" sz="2400" dirty="0">
              <a:latin typeface="David" panose="020E0502060401010101" pitchFamily="34" charset="-79"/>
              <a:cs typeface="David" panose="020E0502060401010101" pitchFamily="34" charset="-79"/>
            </a:endParaRPr>
          </a:p>
        </p:txBody>
      </p:sp>
      <p:pic>
        <p:nvPicPr>
          <p:cNvPr id="3" name="Picture 2">
            <a:extLst>
              <a:ext uri="{FF2B5EF4-FFF2-40B4-BE49-F238E27FC236}">
                <a16:creationId xmlns:a16="http://schemas.microsoft.com/office/drawing/2014/main" id="{FFEBFAFD-2CE9-4A20-8E96-A3D837429160}"/>
              </a:ext>
            </a:extLst>
          </p:cNvPr>
          <p:cNvPicPr>
            <a:picLocks noChangeAspect="1"/>
          </p:cNvPicPr>
          <p:nvPr/>
        </p:nvPicPr>
        <p:blipFill>
          <a:blip r:embed="rId3"/>
          <a:stretch>
            <a:fillRect/>
          </a:stretch>
        </p:blipFill>
        <p:spPr>
          <a:xfrm>
            <a:off x="558985" y="2966608"/>
            <a:ext cx="2381250" cy="1476375"/>
          </a:xfrm>
          <a:prstGeom prst="rect">
            <a:avLst/>
          </a:prstGeom>
        </p:spPr>
      </p:pic>
      <p:pic>
        <p:nvPicPr>
          <p:cNvPr id="8" name="Picture 7">
            <a:extLst>
              <a:ext uri="{FF2B5EF4-FFF2-40B4-BE49-F238E27FC236}">
                <a16:creationId xmlns:a16="http://schemas.microsoft.com/office/drawing/2014/main" id="{E114B0BE-FA73-444A-878B-100C558F90C9}"/>
              </a:ext>
            </a:extLst>
          </p:cNvPr>
          <p:cNvPicPr>
            <a:picLocks noChangeAspect="1"/>
          </p:cNvPicPr>
          <p:nvPr/>
        </p:nvPicPr>
        <p:blipFill>
          <a:blip r:embed="rId4"/>
          <a:stretch>
            <a:fillRect/>
          </a:stretch>
        </p:blipFill>
        <p:spPr>
          <a:xfrm>
            <a:off x="3349802" y="2963591"/>
            <a:ext cx="1301711" cy="1317025"/>
          </a:xfrm>
          <a:prstGeom prst="rect">
            <a:avLst/>
          </a:prstGeom>
        </p:spPr>
      </p:pic>
      <p:pic>
        <p:nvPicPr>
          <p:cNvPr id="9" name="Picture 8">
            <a:extLst>
              <a:ext uri="{FF2B5EF4-FFF2-40B4-BE49-F238E27FC236}">
                <a16:creationId xmlns:a16="http://schemas.microsoft.com/office/drawing/2014/main" id="{466A7BC8-A705-404C-B67F-88DB485DF51F}"/>
              </a:ext>
            </a:extLst>
          </p:cNvPr>
          <p:cNvPicPr>
            <a:picLocks noChangeAspect="1"/>
          </p:cNvPicPr>
          <p:nvPr/>
        </p:nvPicPr>
        <p:blipFill>
          <a:blip r:embed="rId5"/>
          <a:stretch>
            <a:fillRect/>
          </a:stretch>
        </p:blipFill>
        <p:spPr>
          <a:xfrm>
            <a:off x="727949" y="4764066"/>
            <a:ext cx="1537078" cy="1346233"/>
          </a:xfrm>
          <a:prstGeom prst="rect">
            <a:avLst/>
          </a:prstGeom>
        </p:spPr>
      </p:pic>
      <p:pic>
        <p:nvPicPr>
          <p:cNvPr id="10" name="Picture 9">
            <a:extLst>
              <a:ext uri="{FF2B5EF4-FFF2-40B4-BE49-F238E27FC236}">
                <a16:creationId xmlns:a16="http://schemas.microsoft.com/office/drawing/2014/main" id="{0B93A29D-30B7-400C-B21C-9E68AF007087}"/>
              </a:ext>
            </a:extLst>
          </p:cNvPr>
          <p:cNvPicPr>
            <a:picLocks noChangeAspect="1"/>
          </p:cNvPicPr>
          <p:nvPr/>
        </p:nvPicPr>
        <p:blipFill>
          <a:blip r:embed="rId6"/>
          <a:stretch>
            <a:fillRect/>
          </a:stretch>
        </p:blipFill>
        <p:spPr>
          <a:xfrm>
            <a:off x="2528780" y="4605711"/>
            <a:ext cx="1642044" cy="1793037"/>
          </a:xfrm>
          <a:prstGeom prst="rect">
            <a:avLst/>
          </a:prstGeom>
        </p:spPr>
      </p:pic>
    </p:spTree>
    <p:extLst>
      <p:ext uri="{BB962C8B-B14F-4D97-AF65-F5344CB8AC3E}">
        <p14:creationId xmlns:p14="http://schemas.microsoft.com/office/powerpoint/2010/main" val="3259477154"/>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1333</TotalTime>
  <Words>1989</Words>
  <Application>Microsoft Office PowerPoint</Application>
  <PresentationFormat>Widescreen</PresentationFormat>
  <Paragraphs>261</Paragraphs>
  <Slides>36</Slides>
  <Notes>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Calibri Light</vt:lpstr>
      <vt:lpstr>Courier New</vt:lpstr>
      <vt:lpstr>David</vt:lpstr>
      <vt:lpstr>Times New Roman</vt:lpstr>
      <vt:lpstr>Wingdings</vt:lpstr>
      <vt:lpstr>ערכת נושא Office</vt:lpstr>
      <vt:lpstr>PowerPoint Presentation</vt:lpstr>
      <vt:lpstr>PowerPoint Presentation</vt:lpstr>
      <vt:lpstr>PowerPoint Presentation</vt:lpstr>
      <vt:lpstr>PowerPoint Presentation</vt:lpstr>
      <vt:lpstr>PowerPoint Presentation</vt:lpstr>
      <vt:lpstr>ניתן לראות כי ישנן רמות וסוגים שונים של בדיקה</vt:lpstr>
      <vt:lpstr>PowerPoint Presentation</vt:lpstr>
      <vt:lpstr>PowerPoint Presentation</vt:lpstr>
      <vt:lpstr>PowerPoint Presentation</vt:lpstr>
      <vt:lpstr>נציג בפניכם 2 דרכי בדיקה בשתי שפות שונות : JAVA C#</vt:lpstr>
      <vt:lpstr>PowerPoint Presentation</vt:lpstr>
      <vt:lpstr>איך ניצור פרויקט בדיקה – C#</vt:lpstr>
      <vt:lpstr>איך ניצור פרויקט בדיקה – C#</vt:lpstr>
      <vt:lpstr>PowerPoint Presentation</vt:lpstr>
      <vt:lpstr>איך ניצור פרויקט בדיקה – C#</vt:lpstr>
      <vt:lpstr>איך ניצור פרויקט בדיקה – C#</vt:lpstr>
      <vt:lpstr>PowerPoint Presentation</vt:lpstr>
      <vt:lpstr>PowerPoint Presentation</vt:lpstr>
      <vt:lpstr>פונקציית ASSERT</vt:lpstr>
      <vt:lpstr>PowerPoint Presentation</vt:lpstr>
      <vt:lpstr>PowerPoint Presentation</vt:lpstr>
      <vt:lpstr>PowerPoint Presentation</vt:lpstr>
      <vt:lpstr>איך ניצור בדיקות – Java</vt:lpstr>
      <vt:lpstr>איך ניצור בדיקות – Java</vt:lpstr>
      <vt:lpstr>איך ניצור בדיקות – Java – מתודות הבדיקה </vt:lpstr>
      <vt:lpstr>איך ניצור בדיקות – Java הרצת מחלקות בדיקה רבות</vt:lpstr>
      <vt:lpstr>איך ניצור בדיקות – Java - הרצת מתודה מסוימת</vt:lpstr>
      <vt:lpstr>איך ניצור בדיקות – Java- annotations ( לא חובה , כלי עזר)</vt:lpstr>
      <vt:lpstr>PowerPoint Presentation</vt:lpstr>
      <vt:lpstr>איך ניצור בדיקות – שפת C</vt:lpstr>
      <vt:lpstr>MinUnit (c) - Example</vt:lpstr>
      <vt:lpstr>איך ניצור בדיקות – שפת C++</vt:lpstr>
      <vt:lpstr>איך ניצור בדיקות – שפת C++</vt:lpstr>
      <vt:lpstr>איך ניצור בדיקות – שפת C++</vt:lpstr>
      <vt:lpstr>PowerPoint Presentation</vt:lpstr>
      <vt:lpstr>איך ניצור בדיקות – PHP /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מאי חג'בי</dc:creator>
  <cp:lastModifiedBy>Sali Weizman</cp:lastModifiedBy>
  <cp:revision>149</cp:revision>
  <dcterms:created xsi:type="dcterms:W3CDTF">2019-10-05T07:40:10Z</dcterms:created>
  <dcterms:modified xsi:type="dcterms:W3CDTF">2019-10-27T13:30:28Z</dcterms:modified>
</cp:coreProperties>
</file>