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66" r:id="rId3"/>
    <p:sldId id="290" r:id="rId4"/>
    <p:sldId id="291" r:id="rId5"/>
    <p:sldId id="292" r:id="rId6"/>
    <p:sldId id="293" r:id="rId7"/>
    <p:sldId id="294" r:id="rId8"/>
    <p:sldId id="313" r:id="rId9"/>
    <p:sldId id="314" r:id="rId10"/>
    <p:sldId id="315" r:id="rId11"/>
    <p:sldId id="316" r:id="rId12"/>
    <p:sldId id="307" r:id="rId13"/>
    <p:sldId id="308" r:id="rId14"/>
    <p:sldId id="309" r:id="rId15"/>
    <p:sldId id="310" r:id="rId16"/>
    <p:sldId id="274" r:id="rId17"/>
    <p:sldId id="311" r:id="rId18"/>
    <p:sldId id="317" r:id="rId19"/>
    <p:sldId id="318" r:id="rId20"/>
    <p:sldId id="319" r:id="rId21"/>
    <p:sldId id="320" r:id="rId22"/>
    <p:sldId id="312" r:id="rId23"/>
    <p:sldId id="321" r:id="rId2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7409" autoAdjust="0"/>
  </p:normalViewPr>
  <p:slideViewPr>
    <p:cSldViewPr snapToGrid="0">
      <p:cViewPr varScale="1">
        <p:scale>
          <a:sx n="72" d="100"/>
          <a:sy n="72" d="100"/>
        </p:scale>
        <p:origin x="13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1FB6F-87F2-429C-B388-84F0E2D2A59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98D1100-5A16-44A1-BA60-66C7BA09865F}">
      <dgm:prSet custT="1"/>
      <dgm:spPr/>
      <dgm:t>
        <a:bodyPr/>
        <a:lstStyle/>
        <a:p>
          <a:pPr algn="r" rtl="1"/>
          <a:r>
            <a:rPr lang="he-IL" sz="2200" dirty="0">
              <a:latin typeface="Calibri" panose="020F0502020204030204" pitchFamily="34" charset="0"/>
              <a:ea typeface="Calibri" panose="020F0502020204030204" pitchFamily="34" charset="0"/>
              <a:cs typeface="Calibri" panose="020F0502020204030204" pitchFamily="34" charset="0"/>
            </a:rPr>
            <a:t>השדה שמקשר בין כל הטבלאות הוא </a:t>
          </a:r>
          <a:r>
            <a:rPr lang="en-US" sz="2200" dirty="0">
              <a:latin typeface="Calibri" panose="020F0502020204030204" pitchFamily="34" charset="0"/>
              <a:ea typeface="Calibri" panose="020F0502020204030204" pitchFamily="34" charset="0"/>
              <a:cs typeface="Calibri" panose="020F0502020204030204" pitchFamily="34" charset="0"/>
            </a:rPr>
            <a:t> ‘CASENUM’</a:t>
          </a:r>
          <a:r>
            <a:rPr lang="he-IL" sz="2200" dirty="0">
              <a:latin typeface="Calibri" panose="020F0502020204030204" pitchFamily="34" charset="0"/>
              <a:ea typeface="Calibri" panose="020F0502020204030204" pitchFamily="34" charset="0"/>
              <a:cs typeface="Calibri" panose="020F0502020204030204" pitchFamily="34" charset="0"/>
            </a:rPr>
            <a:t>שמייצג את מספר התאונה.</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CED3E2EC-19B5-4BC9-A145-C63F20BEC07A}" type="parTrans" cxnId="{536D3058-9BF6-42C2-B5DF-0E3F4AE75BAD}">
      <dgm:prSet/>
      <dgm:spPr/>
      <dgm:t>
        <a:bodyPr/>
        <a:lstStyle/>
        <a:p>
          <a:pPr algn="r" rtl="1"/>
          <a:endParaRPr lang="en-US" sz="2200">
            <a:latin typeface="Calibri" panose="020F0502020204030204" pitchFamily="34" charset="0"/>
            <a:ea typeface="Calibri" panose="020F0502020204030204" pitchFamily="34" charset="0"/>
            <a:cs typeface="Calibri" panose="020F0502020204030204" pitchFamily="34" charset="0"/>
          </a:endParaRPr>
        </a:p>
      </dgm:t>
    </dgm:pt>
    <dgm:pt modelId="{5480CDCA-4CEF-4B64-B64B-D7DB5830F43E}" type="sibTrans" cxnId="{536D3058-9BF6-42C2-B5DF-0E3F4AE75BAD}">
      <dgm:prSet/>
      <dgm:spPr/>
      <dgm:t>
        <a:bodyPr/>
        <a:lstStyle/>
        <a:p>
          <a:pPr algn="r" rtl="1"/>
          <a:endParaRPr lang="en-US" sz="2200">
            <a:latin typeface="Calibri" panose="020F0502020204030204" pitchFamily="34" charset="0"/>
            <a:ea typeface="Calibri" panose="020F0502020204030204" pitchFamily="34" charset="0"/>
            <a:cs typeface="Calibri" panose="020F0502020204030204" pitchFamily="34" charset="0"/>
          </a:endParaRPr>
        </a:p>
      </dgm:t>
    </dgm:pt>
    <dgm:pt modelId="{76841E7E-0E97-4470-85E9-A97386CF38D9}">
      <dgm:prSet custT="1"/>
      <dgm:spPr/>
      <dgm:t>
        <a:bodyPr/>
        <a:lstStyle/>
        <a:p>
          <a:pPr algn="r" rtl="1"/>
          <a:r>
            <a:rPr lang="he-IL" sz="2200" dirty="0">
              <a:latin typeface="Calibri" panose="020F0502020204030204" pitchFamily="34" charset="0"/>
              <a:ea typeface="Calibri" panose="020F0502020204030204" pitchFamily="34" charset="0"/>
              <a:cs typeface="Calibri" panose="020F0502020204030204" pitchFamily="34" charset="0"/>
            </a:rPr>
            <a:t>קיימות עמודות כפולות בין הטבלאות השונות.</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7BAEE532-A26F-45D7-B3C0-6A026793D143}" type="parTrans" cxnId="{8BDB4C3A-D8A2-4BE6-8CA6-57E550B4F1F7}">
      <dgm:prSet/>
      <dgm:spPr/>
      <dgm:t>
        <a:bodyPr/>
        <a:lstStyle/>
        <a:p>
          <a:pPr algn="r" rtl="1"/>
          <a:endParaRPr lang="en-US" sz="2200">
            <a:latin typeface="Calibri" panose="020F0502020204030204" pitchFamily="34" charset="0"/>
            <a:ea typeface="Calibri" panose="020F0502020204030204" pitchFamily="34" charset="0"/>
            <a:cs typeface="Calibri" panose="020F0502020204030204" pitchFamily="34" charset="0"/>
          </a:endParaRPr>
        </a:p>
      </dgm:t>
    </dgm:pt>
    <dgm:pt modelId="{9DCB5298-3A0E-4339-9307-E079FDA616E4}" type="sibTrans" cxnId="{8BDB4C3A-D8A2-4BE6-8CA6-57E550B4F1F7}">
      <dgm:prSet/>
      <dgm:spPr/>
      <dgm:t>
        <a:bodyPr/>
        <a:lstStyle/>
        <a:p>
          <a:pPr algn="r" rtl="1"/>
          <a:endParaRPr lang="en-US" sz="2200">
            <a:latin typeface="Calibri" panose="020F0502020204030204" pitchFamily="34" charset="0"/>
            <a:ea typeface="Calibri" panose="020F0502020204030204" pitchFamily="34" charset="0"/>
            <a:cs typeface="Calibri" panose="020F0502020204030204" pitchFamily="34" charset="0"/>
          </a:endParaRPr>
        </a:p>
      </dgm:t>
    </dgm:pt>
    <dgm:pt modelId="{006E1CCA-68FD-4AA7-9E80-C190F58A9A4B}">
      <dgm:prSet custT="1"/>
      <dgm:spPr/>
      <dgm:t>
        <a:bodyPr/>
        <a:lstStyle/>
        <a:p>
          <a:pPr algn="r" rtl="1"/>
          <a:r>
            <a:rPr lang="he-IL" sz="2200" dirty="0">
              <a:latin typeface="Calibri" panose="020F0502020204030204" pitchFamily="34" charset="0"/>
              <a:ea typeface="Calibri" panose="020F0502020204030204" pitchFamily="34" charset="0"/>
              <a:cs typeface="Calibri" panose="020F0502020204030204" pitchFamily="34" charset="0"/>
            </a:rPr>
            <a:t>נשלב את כל הטבלאות לאחת לפי המפתח.</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EB279DBB-5770-4F67-9FBD-8EFB22599994}" type="parTrans" cxnId="{9713915F-4080-4C6F-9DE4-B1F16AA2FE62}">
      <dgm:prSet/>
      <dgm:spPr/>
      <dgm:t>
        <a:bodyPr/>
        <a:lstStyle/>
        <a:p>
          <a:pPr algn="r" rtl="1"/>
          <a:endParaRPr lang="en-US" sz="2200">
            <a:latin typeface="Calibri" panose="020F0502020204030204" pitchFamily="34" charset="0"/>
            <a:ea typeface="Calibri" panose="020F0502020204030204" pitchFamily="34" charset="0"/>
            <a:cs typeface="Calibri" panose="020F0502020204030204" pitchFamily="34" charset="0"/>
          </a:endParaRPr>
        </a:p>
      </dgm:t>
    </dgm:pt>
    <dgm:pt modelId="{D28C7544-4946-43D9-A59F-DF939C2FEC39}" type="sibTrans" cxnId="{9713915F-4080-4C6F-9DE4-B1F16AA2FE62}">
      <dgm:prSet/>
      <dgm:spPr/>
      <dgm:t>
        <a:bodyPr/>
        <a:lstStyle/>
        <a:p>
          <a:pPr algn="r" rtl="1"/>
          <a:endParaRPr lang="en-US" sz="2200">
            <a:latin typeface="Calibri" panose="020F0502020204030204" pitchFamily="34" charset="0"/>
            <a:ea typeface="Calibri" panose="020F0502020204030204" pitchFamily="34" charset="0"/>
            <a:cs typeface="Calibri" panose="020F0502020204030204" pitchFamily="34" charset="0"/>
          </a:endParaRPr>
        </a:p>
      </dgm:t>
    </dgm:pt>
    <dgm:pt modelId="{2E64144C-4C11-4C8E-8285-7F49F053DF13}">
      <dgm:prSet custT="1"/>
      <dgm:spPr/>
      <dgm:t>
        <a:bodyPr/>
        <a:lstStyle/>
        <a:p>
          <a:pPr algn="r" rtl="1"/>
          <a:r>
            <a:rPr lang="he-IL" sz="2200" dirty="0">
              <a:latin typeface="Calibri" panose="020F0502020204030204" pitchFamily="34" charset="0"/>
              <a:ea typeface="Calibri" panose="020F0502020204030204" pitchFamily="34" charset="0"/>
              <a:cs typeface="Calibri" panose="020F0502020204030204" pitchFamily="34" charset="0"/>
            </a:rPr>
            <a:t>נרצה לנבא את חומרת הפציעה של נהג בתאונה לפי נתוני האדם, הרכב, מזג האוויר ותנאי הדרך.</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AA04E533-EEEE-4FA5-ADF9-B48D7B2C0E23}" type="parTrans" cxnId="{F82A8625-CE81-4646-B087-BAFF802CC122}">
      <dgm:prSet/>
      <dgm:spPr/>
      <dgm:t>
        <a:bodyPr/>
        <a:lstStyle/>
        <a:p>
          <a:pPr rtl="1"/>
          <a:endParaRPr lang="he-IL"/>
        </a:p>
      </dgm:t>
    </dgm:pt>
    <dgm:pt modelId="{9B13C28D-ABEB-406B-A487-2AC4EEB18EF8}" type="sibTrans" cxnId="{F82A8625-CE81-4646-B087-BAFF802CC122}">
      <dgm:prSet/>
      <dgm:spPr/>
      <dgm:t>
        <a:bodyPr/>
        <a:lstStyle/>
        <a:p>
          <a:pPr rtl="1"/>
          <a:endParaRPr lang="he-IL"/>
        </a:p>
      </dgm:t>
    </dgm:pt>
    <dgm:pt modelId="{2B9D901B-F128-48FB-B362-828D89CBA5CD}">
      <dgm:prSet custT="1"/>
      <dgm:spPr/>
      <dgm:t>
        <a:bodyPr/>
        <a:lstStyle/>
        <a:p>
          <a:pPr algn="r" rtl="1"/>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083CB567-DE11-4072-9093-F750E163B87C}" type="parTrans" cxnId="{3E7E362D-C1B0-4A8E-9F80-E6FEE6E3DE0C}">
      <dgm:prSet/>
      <dgm:spPr/>
      <dgm:t>
        <a:bodyPr/>
        <a:lstStyle/>
        <a:p>
          <a:pPr rtl="1"/>
          <a:endParaRPr lang="he-IL"/>
        </a:p>
      </dgm:t>
    </dgm:pt>
    <dgm:pt modelId="{1E375C2E-EBD5-4471-AD02-4A01539F85E8}" type="sibTrans" cxnId="{3E7E362D-C1B0-4A8E-9F80-E6FEE6E3DE0C}">
      <dgm:prSet/>
      <dgm:spPr/>
      <dgm:t>
        <a:bodyPr/>
        <a:lstStyle/>
        <a:p>
          <a:pPr rtl="1"/>
          <a:endParaRPr lang="he-IL"/>
        </a:p>
      </dgm:t>
    </dgm:pt>
    <dgm:pt modelId="{3A9F5FA1-4992-47DC-98BC-14DE9CC504C0}" type="pres">
      <dgm:prSet presAssocID="{01D1FB6F-87F2-429C-B388-84F0E2D2A599}" presName="vert0" presStyleCnt="0">
        <dgm:presLayoutVars>
          <dgm:dir/>
          <dgm:animOne val="branch"/>
          <dgm:animLvl val="lvl"/>
        </dgm:presLayoutVars>
      </dgm:prSet>
      <dgm:spPr/>
    </dgm:pt>
    <dgm:pt modelId="{C6C6A779-F858-4996-B1AF-D117724EEC5F}" type="pres">
      <dgm:prSet presAssocID="{798D1100-5A16-44A1-BA60-66C7BA09865F}" presName="thickLine" presStyleLbl="alignNode1" presStyleIdx="0" presStyleCnt="5"/>
      <dgm:spPr/>
    </dgm:pt>
    <dgm:pt modelId="{866B14A2-AB3E-40EC-9F03-23013CAD2C1B}" type="pres">
      <dgm:prSet presAssocID="{798D1100-5A16-44A1-BA60-66C7BA09865F}" presName="horz1" presStyleCnt="0"/>
      <dgm:spPr/>
    </dgm:pt>
    <dgm:pt modelId="{51CE3571-0F65-4FD7-87EE-C6DEA8D962FF}" type="pres">
      <dgm:prSet presAssocID="{798D1100-5A16-44A1-BA60-66C7BA09865F}" presName="tx1" presStyleLbl="revTx" presStyleIdx="0" presStyleCnt="5"/>
      <dgm:spPr/>
    </dgm:pt>
    <dgm:pt modelId="{70B057F6-081F-4EAF-BC25-BDE808A87AA2}" type="pres">
      <dgm:prSet presAssocID="{798D1100-5A16-44A1-BA60-66C7BA09865F}" presName="vert1" presStyleCnt="0"/>
      <dgm:spPr/>
    </dgm:pt>
    <dgm:pt modelId="{1ABC5D90-9DF1-422D-B94F-0E6CABAE5027}" type="pres">
      <dgm:prSet presAssocID="{76841E7E-0E97-4470-85E9-A97386CF38D9}" presName="thickLine" presStyleLbl="alignNode1" presStyleIdx="1" presStyleCnt="5"/>
      <dgm:spPr/>
    </dgm:pt>
    <dgm:pt modelId="{DDFE9DA6-704E-4EEF-BD75-85C497AAEAE5}" type="pres">
      <dgm:prSet presAssocID="{76841E7E-0E97-4470-85E9-A97386CF38D9}" presName="horz1" presStyleCnt="0"/>
      <dgm:spPr/>
    </dgm:pt>
    <dgm:pt modelId="{73E3BD71-2A05-4970-8C25-E319CA5D26E2}" type="pres">
      <dgm:prSet presAssocID="{76841E7E-0E97-4470-85E9-A97386CF38D9}" presName="tx1" presStyleLbl="revTx" presStyleIdx="1" presStyleCnt="5"/>
      <dgm:spPr/>
    </dgm:pt>
    <dgm:pt modelId="{E0A50CA0-9D97-4516-A5A7-7A3D5D333697}" type="pres">
      <dgm:prSet presAssocID="{76841E7E-0E97-4470-85E9-A97386CF38D9}" presName="vert1" presStyleCnt="0"/>
      <dgm:spPr/>
    </dgm:pt>
    <dgm:pt modelId="{2D043214-6712-4F50-956A-1F3A5430C03D}" type="pres">
      <dgm:prSet presAssocID="{006E1CCA-68FD-4AA7-9E80-C190F58A9A4B}" presName="thickLine" presStyleLbl="alignNode1" presStyleIdx="2" presStyleCnt="5"/>
      <dgm:spPr/>
    </dgm:pt>
    <dgm:pt modelId="{A1661521-7716-4AD8-BF6A-3AA2CD44DD41}" type="pres">
      <dgm:prSet presAssocID="{006E1CCA-68FD-4AA7-9E80-C190F58A9A4B}" presName="horz1" presStyleCnt="0"/>
      <dgm:spPr/>
    </dgm:pt>
    <dgm:pt modelId="{CE03329C-031B-49E4-9D6A-2229B52F1600}" type="pres">
      <dgm:prSet presAssocID="{006E1CCA-68FD-4AA7-9E80-C190F58A9A4B}" presName="tx1" presStyleLbl="revTx" presStyleIdx="2" presStyleCnt="5"/>
      <dgm:spPr/>
    </dgm:pt>
    <dgm:pt modelId="{0C4183A6-0BCC-4231-A3E3-897D744BBECD}" type="pres">
      <dgm:prSet presAssocID="{006E1CCA-68FD-4AA7-9E80-C190F58A9A4B}" presName="vert1" presStyleCnt="0"/>
      <dgm:spPr/>
    </dgm:pt>
    <dgm:pt modelId="{8F28681C-BC68-47A8-88AA-FCFB7BFBF2E7}" type="pres">
      <dgm:prSet presAssocID="{2E64144C-4C11-4C8E-8285-7F49F053DF13}" presName="thickLine" presStyleLbl="alignNode1" presStyleIdx="3" presStyleCnt="5"/>
      <dgm:spPr/>
    </dgm:pt>
    <dgm:pt modelId="{A164FA25-664A-49C0-9705-525AF1641721}" type="pres">
      <dgm:prSet presAssocID="{2E64144C-4C11-4C8E-8285-7F49F053DF13}" presName="horz1" presStyleCnt="0"/>
      <dgm:spPr/>
    </dgm:pt>
    <dgm:pt modelId="{41B280BF-E5B6-415D-B16C-03A47D27A266}" type="pres">
      <dgm:prSet presAssocID="{2E64144C-4C11-4C8E-8285-7F49F053DF13}" presName="tx1" presStyleLbl="revTx" presStyleIdx="3" presStyleCnt="5"/>
      <dgm:spPr/>
    </dgm:pt>
    <dgm:pt modelId="{590A04FB-7586-4156-9CD1-F56FF4A7F996}" type="pres">
      <dgm:prSet presAssocID="{2E64144C-4C11-4C8E-8285-7F49F053DF13}" presName="vert1" presStyleCnt="0"/>
      <dgm:spPr/>
    </dgm:pt>
    <dgm:pt modelId="{64EF20F2-C5A2-43A4-95E3-A97326188DD9}" type="pres">
      <dgm:prSet presAssocID="{2B9D901B-F128-48FB-B362-828D89CBA5CD}" presName="thickLine" presStyleLbl="alignNode1" presStyleIdx="4" presStyleCnt="5"/>
      <dgm:spPr/>
    </dgm:pt>
    <dgm:pt modelId="{A2CCB9B0-1D47-413B-8CAB-2D7D38D55859}" type="pres">
      <dgm:prSet presAssocID="{2B9D901B-F128-48FB-B362-828D89CBA5CD}" presName="horz1" presStyleCnt="0"/>
      <dgm:spPr/>
    </dgm:pt>
    <dgm:pt modelId="{4643A913-E228-4A6A-8C95-BD724594B96B}" type="pres">
      <dgm:prSet presAssocID="{2B9D901B-F128-48FB-B362-828D89CBA5CD}" presName="tx1" presStyleLbl="revTx" presStyleIdx="4" presStyleCnt="5"/>
      <dgm:spPr/>
    </dgm:pt>
    <dgm:pt modelId="{E8D2FF00-1D21-4B40-90C3-3D91E307DDDB}" type="pres">
      <dgm:prSet presAssocID="{2B9D901B-F128-48FB-B362-828D89CBA5CD}" presName="vert1" presStyleCnt="0"/>
      <dgm:spPr/>
    </dgm:pt>
  </dgm:ptLst>
  <dgm:cxnLst>
    <dgm:cxn modelId="{F82A8625-CE81-4646-B087-BAFF802CC122}" srcId="{01D1FB6F-87F2-429C-B388-84F0E2D2A599}" destId="{2E64144C-4C11-4C8E-8285-7F49F053DF13}" srcOrd="3" destOrd="0" parTransId="{AA04E533-EEEE-4FA5-ADF9-B48D7B2C0E23}" sibTransId="{9B13C28D-ABEB-406B-A487-2AC4EEB18EF8}"/>
    <dgm:cxn modelId="{D07CDE2A-D9C2-4803-8928-94A3BEE0E269}" type="presOf" srcId="{2B9D901B-F128-48FB-B362-828D89CBA5CD}" destId="{4643A913-E228-4A6A-8C95-BD724594B96B}" srcOrd="0" destOrd="0" presId="urn:microsoft.com/office/officeart/2008/layout/LinedList"/>
    <dgm:cxn modelId="{3E7E362D-C1B0-4A8E-9F80-E6FEE6E3DE0C}" srcId="{01D1FB6F-87F2-429C-B388-84F0E2D2A599}" destId="{2B9D901B-F128-48FB-B362-828D89CBA5CD}" srcOrd="4" destOrd="0" parTransId="{083CB567-DE11-4072-9093-F750E163B87C}" sibTransId="{1E375C2E-EBD5-4471-AD02-4A01539F85E8}"/>
    <dgm:cxn modelId="{939DD02D-D94D-4010-8EBA-7329FA03DA8C}" type="presOf" srcId="{01D1FB6F-87F2-429C-B388-84F0E2D2A599}" destId="{3A9F5FA1-4992-47DC-98BC-14DE9CC504C0}" srcOrd="0" destOrd="0" presId="urn:microsoft.com/office/officeart/2008/layout/LinedList"/>
    <dgm:cxn modelId="{8BDB4C3A-D8A2-4BE6-8CA6-57E550B4F1F7}" srcId="{01D1FB6F-87F2-429C-B388-84F0E2D2A599}" destId="{76841E7E-0E97-4470-85E9-A97386CF38D9}" srcOrd="1" destOrd="0" parTransId="{7BAEE532-A26F-45D7-B3C0-6A026793D143}" sibTransId="{9DCB5298-3A0E-4339-9307-E079FDA616E4}"/>
    <dgm:cxn modelId="{9713915F-4080-4C6F-9DE4-B1F16AA2FE62}" srcId="{01D1FB6F-87F2-429C-B388-84F0E2D2A599}" destId="{006E1CCA-68FD-4AA7-9E80-C190F58A9A4B}" srcOrd="2" destOrd="0" parTransId="{EB279DBB-5770-4F67-9FBD-8EFB22599994}" sibTransId="{D28C7544-4946-43D9-A59F-DF939C2FEC39}"/>
    <dgm:cxn modelId="{325EE762-D422-4754-9D22-6E6FCC6143F3}" type="presOf" srcId="{798D1100-5A16-44A1-BA60-66C7BA09865F}" destId="{51CE3571-0F65-4FD7-87EE-C6DEA8D962FF}" srcOrd="0" destOrd="0" presId="urn:microsoft.com/office/officeart/2008/layout/LinedList"/>
    <dgm:cxn modelId="{4CFE1353-0A9B-4D92-B67A-9D80B827882B}" type="presOf" srcId="{006E1CCA-68FD-4AA7-9E80-C190F58A9A4B}" destId="{CE03329C-031B-49E4-9D6A-2229B52F1600}" srcOrd="0" destOrd="0" presId="urn:microsoft.com/office/officeart/2008/layout/LinedList"/>
    <dgm:cxn modelId="{536D3058-9BF6-42C2-B5DF-0E3F4AE75BAD}" srcId="{01D1FB6F-87F2-429C-B388-84F0E2D2A599}" destId="{798D1100-5A16-44A1-BA60-66C7BA09865F}" srcOrd="0" destOrd="0" parTransId="{CED3E2EC-19B5-4BC9-A145-C63F20BEC07A}" sibTransId="{5480CDCA-4CEF-4B64-B64B-D7DB5830F43E}"/>
    <dgm:cxn modelId="{4ABD5187-36E1-4A25-B614-5D72E38DA3D3}" type="presOf" srcId="{76841E7E-0E97-4470-85E9-A97386CF38D9}" destId="{73E3BD71-2A05-4970-8C25-E319CA5D26E2}" srcOrd="0" destOrd="0" presId="urn:microsoft.com/office/officeart/2008/layout/LinedList"/>
    <dgm:cxn modelId="{7C7F9FD0-C1B0-481D-8D5E-1EBCA1C1520F}" type="presOf" srcId="{2E64144C-4C11-4C8E-8285-7F49F053DF13}" destId="{41B280BF-E5B6-415D-B16C-03A47D27A266}" srcOrd="0" destOrd="0" presId="urn:microsoft.com/office/officeart/2008/layout/LinedList"/>
    <dgm:cxn modelId="{F1EB57BE-3F70-40B4-98F4-D0EBEEBA2670}" type="presParOf" srcId="{3A9F5FA1-4992-47DC-98BC-14DE9CC504C0}" destId="{C6C6A779-F858-4996-B1AF-D117724EEC5F}" srcOrd="0" destOrd="0" presId="urn:microsoft.com/office/officeart/2008/layout/LinedList"/>
    <dgm:cxn modelId="{24D14498-38D5-4E4D-8F4D-E135FE8101B6}" type="presParOf" srcId="{3A9F5FA1-4992-47DC-98BC-14DE9CC504C0}" destId="{866B14A2-AB3E-40EC-9F03-23013CAD2C1B}" srcOrd="1" destOrd="0" presId="urn:microsoft.com/office/officeart/2008/layout/LinedList"/>
    <dgm:cxn modelId="{5DB5D4E2-F841-4D7E-A7AD-7807DBFE5840}" type="presParOf" srcId="{866B14A2-AB3E-40EC-9F03-23013CAD2C1B}" destId="{51CE3571-0F65-4FD7-87EE-C6DEA8D962FF}" srcOrd="0" destOrd="0" presId="urn:microsoft.com/office/officeart/2008/layout/LinedList"/>
    <dgm:cxn modelId="{5F83B219-C5C7-45B8-8E66-D279C3983BEF}" type="presParOf" srcId="{866B14A2-AB3E-40EC-9F03-23013CAD2C1B}" destId="{70B057F6-081F-4EAF-BC25-BDE808A87AA2}" srcOrd="1" destOrd="0" presId="urn:microsoft.com/office/officeart/2008/layout/LinedList"/>
    <dgm:cxn modelId="{8B47D52B-A56D-4F6E-8BD2-577D2B926F53}" type="presParOf" srcId="{3A9F5FA1-4992-47DC-98BC-14DE9CC504C0}" destId="{1ABC5D90-9DF1-422D-B94F-0E6CABAE5027}" srcOrd="2" destOrd="0" presId="urn:microsoft.com/office/officeart/2008/layout/LinedList"/>
    <dgm:cxn modelId="{E4FCAB37-2CCD-4CBD-9C3F-600F5751360D}" type="presParOf" srcId="{3A9F5FA1-4992-47DC-98BC-14DE9CC504C0}" destId="{DDFE9DA6-704E-4EEF-BD75-85C497AAEAE5}" srcOrd="3" destOrd="0" presId="urn:microsoft.com/office/officeart/2008/layout/LinedList"/>
    <dgm:cxn modelId="{E459BD6D-2935-42D5-97CB-207036A078D3}" type="presParOf" srcId="{DDFE9DA6-704E-4EEF-BD75-85C497AAEAE5}" destId="{73E3BD71-2A05-4970-8C25-E319CA5D26E2}" srcOrd="0" destOrd="0" presId="urn:microsoft.com/office/officeart/2008/layout/LinedList"/>
    <dgm:cxn modelId="{728DAAB3-A762-4790-B98D-07C9CD4A3BD0}" type="presParOf" srcId="{DDFE9DA6-704E-4EEF-BD75-85C497AAEAE5}" destId="{E0A50CA0-9D97-4516-A5A7-7A3D5D333697}" srcOrd="1" destOrd="0" presId="urn:microsoft.com/office/officeart/2008/layout/LinedList"/>
    <dgm:cxn modelId="{79BF7C4D-45FF-473A-8932-04498D894F6A}" type="presParOf" srcId="{3A9F5FA1-4992-47DC-98BC-14DE9CC504C0}" destId="{2D043214-6712-4F50-956A-1F3A5430C03D}" srcOrd="4" destOrd="0" presId="urn:microsoft.com/office/officeart/2008/layout/LinedList"/>
    <dgm:cxn modelId="{B24EC87A-635C-4A2C-BEF1-6F05EE782C7F}" type="presParOf" srcId="{3A9F5FA1-4992-47DC-98BC-14DE9CC504C0}" destId="{A1661521-7716-4AD8-BF6A-3AA2CD44DD41}" srcOrd="5" destOrd="0" presId="urn:microsoft.com/office/officeart/2008/layout/LinedList"/>
    <dgm:cxn modelId="{0952EFD0-0283-4A06-B9CE-0C4F96AAA904}" type="presParOf" srcId="{A1661521-7716-4AD8-BF6A-3AA2CD44DD41}" destId="{CE03329C-031B-49E4-9D6A-2229B52F1600}" srcOrd="0" destOrd="0" presId="urn:microsoft.com/office/officeart/2008/layout/LinedList"/>
    <dgm:cxn modelId="{03055F8E-CDA2-49F2-B7A4-506CD616DC71}" type="presParOf" srcId="{A1661521-7716-4AD8-BF6A-3AA2CD44DD41}" destId="{0C4183A6-0BCC-4231-A3E3-897D744BBECD}" srcOrd="1" destOrd="0" presId="urn:microsoft.com/office/officeart/2008/layout/LinedList"/>
    <dgm:cxn modelId="{82B41EEC-8049-41D9-8007-21E925415FD0}" type="presParOf" srcId="{3A9F5FA1-4992-47DC-98BC-14DE9CC504C0}" destId="{8F28681C-BC68-47A8-88AA-FCFB7BFBF2E7}" srcOrd="6" destOrd="0" presId="urn:microsoft.com/office/officeart/2008/layout/LinedList"/>
    <dgm:cxn modelId="{42D6E9E9-CA20-41E1-A363-3922B35BCE09}" type="presParOf" srcId="{3A9F5FA1-4992-47DC-98BC-14DE9CC504C0}" destId="{A164FA25-664A-49C0-9705-525AF1641721}" srcOrd="7" destOrd="0" presId="urn:microsoft.com/office/officeart/2008/layout/LinedList"/>
    <dgm:cxn modelId="{A15A43C2-8969-4E8D-ACB1-41004FD6F6B6}" type="presParOf" srcId="{A164FA25-664A-49C0-9705-525AF1641721}" destId="{41B280BF-E5B6-415D-B16C-03A47D27A266}" srcOrd="0" destOrd="0" presId="urn:microsoft.com/office/officeart/2008/layout/LinedList"/>
    <dgm:cxn modelId="{4DCD65AB-CAC3-4E8A-AC89-E7027DCF6247}" type="presParOf" srcId="{A164FA25-664A-49C0-9705-525AF1641721}" destId="{590A04FB-7586-4156-9CD1-F56FF4A7F996}" srcOrd="1" destOrd="0" presId="urn:microsoft.com/office/officeart/2008/layout/LinedList"/>
    <dgm:cxn modelId="{DDCD6304-C4A8-4DDD-AC46-3603CE03F88A}" type="presParOf" srcId="{3A9F5FA1-4992-47DC-98BC-14DE9CC504C0}" destId="{64EF20F2-C5A2-43A4-95E3-A97326188DD9}" srcOrd="8" destOrd="0" presId="urn:microsoft.com/office/officeart/2008/layout/LinedList"/>
    <dgm:cxn modelId="{33951C61-1D74-46CA-90EB-81ECDD51C880}" type="presParOf" srcId="{3A9F5FA1-4992-47DC-98BC-14DE9CC504C0}" destId="{A2CCB9B0-1D47-413B-8CAB-2D7D38D55859}" srcOrd="9" destOrd="0" presId="urn:microsoft.com/office/officeart/2008/layout/LinedList"/>
    <dgm:cxn modelId="{63F4966C-A2B3-4A88-A321-7D21AF912D0E}" type="presParOf" srcId="{A2CCB9B0-1D47-413B-8CAB-2D7D38D55859}" destId="{4643A913-E228-4A6A-8C95-BD724594B96B}" srcOrd="0" destOrd="0" presId="urn:microsoft.com/office/officeart/2008/layout/LinedList"/>
    <dgm:cxn modelId="{C86CAAD9-9F66-426C-BACF-0AEE5EBAC9E3}" type="presParOf" srcId="{A2CCB9B0-1D47-413B-8CAB-2D7D38D55859}" destId="{E8D2FF00-1D21-4B40-90C3-3D91E307DD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solidFill>
          <a:srgbClr val="FFC000">
            <a:lumMod val="40000"/>
            <a:lumOff val="60000"/>
          </a:srgb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22463" y="1235148"/>
          <a:ext cx="1705218" cy="473971"/>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74482" y="2388102"/>
          <a:ext cx="1736985" cy="616959"/>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68680" y="3181973"/>
          <a:ext cx="1736985" cy="616959"/>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11D9CD9-6446-4943-92C8-967A9D10F395}" type="doc">
      <dgm:prSet loTypeId="urn:microsoft.com/office/officeart/2005/8/layout/process5" loCatId="process" qsTypeId="urn:microsoft.com/office/officeart/2005/8/quickstyle/simple5" qsCatId="simple" csTypeId="urn:microsoft.com/office/officeart/2005/8/colors/accent1_3" csCatId="accent1" phldr="1"/>
      <dgm:spPr/>
      <dgm:t>
        <a:bodyPr/>
        <a:lstStyle/>
        <a:p>
          <a:endParaRPr lang="en-US"/>
        </a:p>
      </dgm:t>
    </dgm:pt>
    <dgm:pt modelId="{2B1C2E78-F089-4014-92FA-F2C4BA1FA5E8}">
      <dgm:prSet custT="1"/>
      <dgm:spPr/>
      <dgm:t>
        <a:bodyPr/>
        <a:lstStyle/>
        <a:p>
          <a:r>
            <a:rPr lang="en-US" sz="2000" dirty="0"/>
            <a:t>Split the data to Train set and Test set</a:t>
          </a:r>
        </a:p>
        <a:p>
          <a:r>
            <a:rPr lang="en-US" sz="2000" dirty="0"/>
            <a:t>(70%-30%)</a:t>
          </a:r>
        </a:p>
      </dgm:t>
    </dgm:pt>
    <dgm:pt modelId="{2EE340A0-74EC-4D0C-A1C4-2F2DC6F52A92}" type="parTrans" cxnId="{6644BAE0-BB52-4C25-87DA-28218C719D15}">
      <dgm:prSet/>
      <dgm:spPr/>
      <dgm:t>
        <a:bodyPr/>
        <a:lstStyle/>
        <a:p>
          <a:endParaRPr lang="en-US"/>
        </a:p>
      </dgm:t>
    </dgm:pt>
    <dgm:pt modelId="{4B81C038-F952-4E0C-A8B2-01C2FF5C477F}" type="sibTrans" cxnId="{6644BAE0-BB52-4C25-87DA-28218C719D15}">
      <dgm:prSet/>
      <dgm:spPr/>
      <dgm:t>
        <a:bodyPr/>
        <a:lstStyle/>
        <a:p>
          <a:endParaRPr lang="en-US"/>
        </a:p>
      </dgm:t>
    </dgm:pt>
    <dgm:pt modelId="{D312C267-B54B-4BAC-8FB2-CEFA801E1E2D}">
      <dgm:prSet custT="1"/>
      <dgm:spPr/>
      <dgm:t>
        <a:bodyPr/>
        <a:lstStyle/>
        <a:p>
          <a:r>
            <a:rPr lang="en-US" sz="2000" dirty="0"/>
            <a:t>Scaling (fit the scaler on the train set and transform both train and test)</a:t>
          </a:r>
        </a:p>
      </dgm:t>
    </dgm:pt>
    <dgm:pt modelId="{C2EAE0BB-8912-4FE9-9B18-00ACA82C7F47}" type="parTrans" cxnId="{610FE0C0-E577-4FE3-AEE9-8F778E589A5F}">
      <dgm:prSet/>
      <dgm:spPr/>
      <dgm:t>
        <a:bodyPr/>
        <a:lstStyle/>
        <a:p>
          <a:endParaRPr lang="en-US"/>
        </a:p>
      </dgm:t>
    </dgm:pt>
    <dgm:pt modelId="{EAD428DB-29A9-4590-ACFD-375B9D909303}" type="sibTrans" cxnId="{610FE0C0-E577-4FE3-AEE9-8F778E589A5F}">
      <dgm:prSet/>
      <dgm:spPr/>
      <dgm:t>
        <a:bodyPr/>
        <a:lstStyle/>
        <a:p>
          <a:endParaRPr lang="en-US"/>
        </a:p>
      </dgm:t>
    </dgm:pt>
    <dgm:pt modelId="{C2CCE5EF-6D75-4E4A-A612-E9099C38C7F1}">
      <dgm:prSet custT="1"/>
      <dgm:spPr/>
      <dgm:t>
        <a:bodyPr/>
        <a:lstStyle/>
        <a:p>
          <a:r>
            <a:rPr lang="en-US" sz="2000" dirty="0"/>
            <a:t>One-Hot Encoding (both train and test)</a:t>
          </a:r>
        </a:p>
      </dgm:t>
    </dgm:pt>
    <dgm:pt modelId="{70BA6019-B0F3-4587-A5D2-366E278C3386}" type="parTrans" cxnId="{F2160DF1-6B38-41FA-8AF8-3F8454703FCA}">
      <dgm:prSet/>
      <dgm:spPr/>
      <dgm:t>
        <a:bodyPr/>
        <a:lstStyle/>
        <a:p>
          <a:endParaRPr lang="en-US"/>
        </a:p>
      </dgm:t>
    </dgm:pt>
    <dgm:pt modelId="{CA724EF1-E9B1-4273-A78D-D004EAE2F3FE}" type="sibTrans" cxnId="{F2160DF1-6B38-41FA-8AF8-3F8454703FCA}">
      <dgm:prSet/>
      <dgm:spPr/>
      <dgm:t>
        <a:bodyPr/>
        <a:lstStyle/>
        <a:p>
          <a:endParaRPr lang="en-US"/>
        </a:p>
      </dgm:t>
    </dgm:pt>
    <dgm:pt modelId="{701C4C94-6742-420C-853E-EC983485B422}">
      <dgm:prSet custT="1"/>
      <dgm:spPr/>
      <dgm:t>
        <a:bodyPr/>
        <a:lstStyle/>
        <a:p>
          <a:r>
            <a:rPr lang="en-US" sz="2000" dirty="0"/>
            <a:t>Over Sampling using SMOTE (only the train set)</a:t>
          </a:r>
        </a:p>
      </dgm:t>
    </dgm:pt>
    <dgm:pt modelId="{B9340599-E338-4A87-A1CA-4BB8468D9641}" type="parTrans" cxnId="{23678297-9589-4F4C-B6CB-6413F49D592F}">
      <dgm:prSet/>
      <dgm:spPr/>
      <dgm:t>
        <a:bodyPr/>
        <a:lstStyle/>
        <a:p>
          <a:endParaRPr lang="en-US"/>
        </a:p>
      </dgm:t>
    </dgm:pt>
    <dgm:pt modelId="{F0C608E5-BECF-4B51-B17B-71447EDEC9AC}" type="sibTrans" cxnId="{23678297-9589-4F4C-B6CB-6413F49D592F}">
      <dgm:prSet/>
      <dgm:spPr/>
      <dgm:t>
        <a:bodyPr/>
        <a:lstStyle/>
        <a:p>
          <a:endParaRPr lang="en-US"/>
        </a:p>
      </dgm:t>
    </dgm:pt>
    <dgm:pt modelId="{7C7DF75E-415E-4FC0-8494-BBBA88950AFB}">
      <dgm:prSet custT="1"/>
      <dgm:spPr/>
      <dgm:t>
        <a:bodyPr/>
        <a:lstStyle/>
        <a:p>
          <a:r>
            <a:rPr lang="en-US" sz="2000" dirty="0"/>
            <a:t>Feature selection using LASSO</a:t>
          </a:r>
        </a:p>
      </dgm:t>
    </dgm:pt>
    <dgm:pt modelId="{20A7A369-2BF5-442F-B8FB-C5DBDDBC2320}" type="parTrans" cxnId="{6E80CA5F-5298-4064-AAEA-EF1A4F412D15}">
      <dgm:prSet/>
      <dgm:spPr/>
      <dgm:t>
        <a:bodyPr/>
        <a:lstStyle/>
        <a:p>
          <a:endParaRPr lang="en-US"/>
        </a:p>
      </dgm:t>
    </dgm:pt>
    <dgm:pt modelId="{43CDD4A4-0F79-47A5-957F-32330608CA89}" type="sibTrans" cxnId="{6E80CA5F-5298-4064-AAEA-EF1A4F412D15}">
      <dgm:prSet/>
      <dgm:spPr/>
      <dgm:t>
        <a:bodyPr/>
        <a:lstStyle/>
        <a:p>
          <a:endParaRPr lang="en-US"/>
        </a:p>
      </dgm:t>
    </dgm:pt>
    <dgm:pt modelId="{7707C5EB-0DFB-4E33-9CCF-60EC7C0836A2}">
      <dgm:prSet/>
      <dgm:spPr/>
      <dgm:t>
        <a:bodyPr/>
        <a:lstStyle/>
        <a:p>
          <a:r>
            <a:rPr lang="en-US" dirty="0"/>
            <a:t> </a:t>
          </a:r>
        </a:p>
      </dgm:t>
    </dgm:pt>
    <dgm:pt modelId="{6FBF569B-FE6F-42AF-8FA4-D75F37C38813}" type="sibTrans" cxnId="{37ECBD1D-F8B6-465A-A55E-0DA3FB0A58F4}">
      <dgm:prSet/>
      <dgm:spPr/>
      <dgm:t>
        <a:bodyPr/>
        <a:lstStyle/>
        <a:p>
          <a:pPr rtl="1"/>
          <a:endParaRPr lang="he-IL"/>
        </a:p>
      </dgm:t>
    </dgm:pt>
    <dgm:pt modelId="{81642030-55D6-4BDB-9CEF-DBD3BC3C334D}" type="parTrans" cxnId="{37ECBD1D-F8B6-465A-A55E-0DA3FB0A58F4}">
      <dgm:prSet/>
      <dgm:spPr/>
      <dgm:t>
        <a:bodyPr/>
        <a:lstStyle/>
        <a:p>
          <a:pPr rtl="1"/>
          <a:endParaRPr lang="he-IL"/>
        </a:p>
      </dgm:t>
    </dgm:pt>
    <dgm:pt modelId="{30006CE1-542C-4A61-9529-0BA5B24AA677}" type="pres">
      <dgm:prSet presAssocID="{E11D9CD9-6446-4943-92C8-967A9D10F395}" presName="diagram" presStyleCnt="0">
        <dgm:presLayoutVars>
          <dgm:dir/>
          <dgm:resizeHandles val="exact"/>
        </dgm:presLayoutVars>
      </dgm:prSet>
      <dgm:spPr/>
    </dgm:pt>
    <dgm:pt modelId="{4E05CCEA-85D8-4C5A-BB09-FAFDB0AF3530}" type="pres">
      <dgm:prSet presAssocID="{2B1C2E78-F089-4014-92FA-F2C4BA1FA5E8}" presName="node" presStyleLbl="node1" presStyleIdx="0" presStyleCnt="6">
        <dgm:presLayoutVars>
          <dgm:bulletEnabled val="1"/>
        </dgm:presLayoutVars>
      </dgm:prSet>
      <dgm:spPr/>
    </dgm:pt>
    <dgm:pt modelId="{8A17F5C0-B2B8-4C43-A543-DBF1F27B4230}" type="pres">
      <dgm:prSet presAssocID="{4B81C038-F952-4E0C-A8B2-01C2FF5C477F}" presName="sibTrans" presStyleLbl="sibTrans2D1" presStyleIdx="0" presStyleCnt="5"/>
      <dgm:spPr/>
    </dgm:pt>
    <dgm:pt modelId="{EF366A12-DD78-4E4A-B203-F1131942E2B5}" type="pres">
      <dgm:prSet presAssocID="{4B81C038-F952-4E0C-A8B2-01C2FF5C477F}" presName="connectorText" presStyleLbl="sibTrans2D1" presStyleIdx="0" presStyleCnt="5"/>
      <dgm:spPr/>
    </dgm:pt>
    <dgm:pt modelId="{054BB4E9-4E17-4C73-9576-E58DADFB5F5A}" type="pres">
      <dgm:prSet presAssocID="{D312C267-B54B-4BAC-8FB2-CEFA801E1E2D}" presName="node" presStyleLbl="node1" presStyleIdx="1" presStyleCnt="6">
        <dgm:presLayoutVars>
          <dgm:bulletEnabled val="1"/>
        </dgm:presLayoutVars>
      </dgm:prSet>
      <dgm:spPr/>
    </dgm:pt>
    <dgm:pt modelId="{EC8CF0C0-992F-4A4A-93D5-B062A0B50937}" type="pres">
      <dgm:prSet presAssocID="{EAD428DB-29A9-4590-ACFD-375B9D909303}" presName="sibTrans" presStyleLbl="sibTrans2D1" presStyleIdx="1" presStyleCnt="5"/>
      <dgm:spPr/>
    </dgm:pt>
    <dgm:pt modelId="{4E97BD3D-631F-4C6C-9669-BC6E644BBC24}" type="pres">
      <dgm:prSet presAssocID="{EAD428DB-29A9-4590-ACFD-375B9D909303}" presName="connectorText" presStyleLbl="sibTrans2D1" presStyleIdx="1" presStyleCnt="5"/>
      <dgm:spPr/>
    </dgm:pt>
    <dgm:pt modelId="{4551BAC3-A82F-4F1D-875C-C16AB0349CF5}" type="pres">
      <dgm:prSet presAssocID="{C2CCE5EF-6D75-4E4A-A612-E9099C38C7F1}" presName="node" presStyleLbl="node1" presStyleIdx="2" presStyleCnt="6">
        <dgm:presLayoutVars>
          <dgm:bulletEnabled val="1"/>
        </dgm:presLayoutVars>
      </dgm:prSet>
      <dgm:spPr/>
    </dgm:pt>
    <dgm:pt modelId="{70A667E4-D184-40A5-A33F-CA5E1478F330}" type="pres">
      <dgm:prSet presAssocID="{CA724EF1-E9B1-4273-A78D-D004EAE2F3FE}" presName="sibTrans" presStyleLbl="sibTrans2D1" presStyleIdx="2" presStyleCnt="5"/>
      <dgm:spPr/>
    </dgm:pt>
    <dgm:pt modelId="{45369C89-53FD-4245-ABDE-E859088434C1}" type="pres">
      <dgm:prSet presAssocID="{CA724EF1-E9B1-4273-A78D-D004EAE2F3FE}" presName="connectorText" presStyleLbl="sibTrans2D1" presStyleIdx="2" presStyleCnt="5"/>
      <dgm:spPr/>
    </dgm:pt>
    <dgm:pt modelId="{5A155DEC-714C-4274-B54A-ACF2BA53F13C}" type="pres">
      <dgm:prSet presAssocID="{701C4C94-6742-420C-853E-EC983485B422}" presName="node" presStyleLbl="node1" presStyleIdx="3" presStyleCnt="6">
        <dgm:presLayoutVars>
          <dgm:bulletEnabled val="1"/>
        </dgm:presLayoutVars>
      </dgm:prSet>
      <dgm:spPr/>
    </dgm:pt>
    <dgm:pt modelId="{154148A0-B216-4641-A9D1-DA589CE8A689}" type="pres">
      <dgm:prSet presAssocID="{F0C608E5-BECF-4B51-B17B-71447EDEC9AC}" presName="sibTrans" presStyleLbl="sibTrans2D1" presStyleIdx="3" presStyleCnt="5"/>
      <dgm:spPr/>
    </dgm:pt>
    <dgm:pt modelId="{E3B2F989-636E-4D08-9EFE-45F5F408043F}" type="pres">
      <dgm:prSet presAssocID="{F0C608E5-BECF-4B51-B17B-71447EDEC9AC}" presName="connectorText" presStyleLbl="sibTrans2D1" presStyleIdx="3" presStyleCnt="5"/>
      <dgm:spPr/>
    </dgm:pt>
    <dgm:pt modelId="{FBF1D3C1-D95D-4665-A99B-F5BB7D9B7DE2}" type="pres">
      <dgm:prSet presAssocID="{7C7DF75E-415E-4FC0-8494-BBBA88950AFB}" presName="node" presStyleLbl="node1" presStyleIdx="4" presStyleCnt="6">
        <dgm:presLayoutVars>
          <dgm:bulletEnabled val="1"/>
        </dgm:presLayoutVars>
      </dgm:prSet>
      <dgm:spPr/>
    </dgm:pt>
    <dgm:pt modelId="{D79A8058-3FD4-4B06-827F-095B79214CF7}" type="pres">
      <dgm:prSet presAssocID="{43CDD4A4-0F79-47A5-957F-32330608CA89}" presName="sibTrans" presStyleLbl="sibTrans2D1" presStyleIdx="4" presStyleCnt="5"/>
      <dgm:spPr/>
    </dgm:pt>
    <dgm:pt modelId="{DC6C1C19-52C5-452F-A42D-67EB9D3C851D}" type="pres">
      <dgm:prSet presAssocID="{43CDD4A4-0F79-47A5-957F-32330608CA89}" presName="connectorText" presStyleLbl="sibTrans2D1" presStyleIdx="4" presStyleCnt="5"/>
      <dgm:spPr/>
    </dgm:pt>
    <dgm:pt modelId="{728882CB-2490-4960-B6C6-F814709119DA}" type="pres">
      <dgm:prSet presAssocID="{7707C5EB-0DFB-4E33-9CCF-60EC7C0836A2}" presName="node" presStyleLbl="node1" presStyleIdx="5" presStyleCnt="6" custFlipVert="1" custScaleY="16144">
        <dgm:presLayoutVars>
          <dgm:bulletEnabled val="1"/>
        </dgm:presLayoutVars>
      </dgm:prSet>
      <dgm:spPr/>
    </dgm:pt>
  </dgm:ptLst>
  <dgm:cxnLst>
    <dgm:cxn modelId="{60034B11-3D4B-4A27-B0CA-58A63807C632}" type="presOf" srcId="{7C7DF75E-415E-4FC0-8494-BBBA88950AFB}" destId="{FBF1D3C1-D95D-4665-A99B-F5BB7D9B7DE2}" srcOrd="0" destOrd="0" presId="urn:microsoft.com/office/officeart/2005/8/layout/process5"/>
    <dgm:cxn modelId="{2EA6D414-4D50-4D8C-AB05-6A9637B3C199}" type="presOf" srcId="{CA724EF1-E9B1-4273-A78D-D004EAE2F3FE}" destId="{45369C89-53FD-4245-ABDE-E859088434C1}" srcOrd="1" destOrd="0" presId="urn:microsoft.com/office/officeart/2005/8/layout/process5"/>
    <dgm:cxn modelId="{37ECBD1D-F8B6-465A-A55E-0DA3FB0A58F4}" srcId="{E11D9CD9-6446-4943-92C8-967A9D10F395}" destId="{7707C5EB-0DFB-4E33-9CCF-60EC7C0836A2}" srcOrd="5" destOrd="0" parTransId="{81642030-55D6-4BDB-9CEF-DBD3BC3C334D}" sibTransId="{6FBF569B-FE6F-42AF-8FA4-D75F37C38813}"/>
    <dgm:cxn modelId="{C4FF1334-E6E8-4DCC-96E0-FAA263B34A2C}" type="presOf" srcId="{701C4C94-6742-420C-853E-EC983485B422}" destId="{5A155DEC-714C-4274-B54A-ACF2BA53F13C}" srcOrd="0" destOrd="0" presId="urn:microsoft.com/office/officeart/2005/8/layout/process5"/>
    <dgm:cxn modelId="{6E80CA5F-5298-4064-AAEA-EF1A4F412D15}" srcId="{E11D9CD9-6446-4943-92C8-967A9D10F395}" destId="{7C7DF75E-415E-4FC0-8494-BBBA88950AFB}" srcOrd="4" destOrd="0" parTransId="{20A7A369-2BF5-442F-B8FB-C5DBDDBC2320}" sibTransId="{43CDD4A4-0F79-47A5-957F-32330608CA89}"/>
    <dgm:cxn modelId="{FD9E1942-2ACA-406F-8176-1FD7ED10C602}" type="presOf" srcId="{43CDD4A4-0F79-47A5-957F-32330608CA89}" destId="{DC6C1C19-52C5-452F-A42D-67EB9D3C851D}" srcOrd="1" destOrd="0" presId="urn:microsoft.com/office/officeart/2005/8/layout/process5"/>
    <dgm:cxn modelId="{6A43BF64-2544-4313-9D0C-67A92A7517E4}" type="presOf" srcId="{CA724EF1-E9B1-4273-A78D-D004EAE2F3FE}" destId="{70A667E4-D184-40A5-A33F-CA5E1478F330}" srcOrd="0" destOrd="0" presId="urn:microsoft.com/office/officeart/2005/8/layout/process5"/>
    <dgm:cxn modelId="{C6CA3869-4856-4811-AAA5-4EC33BC50051}" type="presOf" srcId="{7707C5EB-0DFB-4E33-9CCF-60EC7C0836A2}" destId="{728882CB-2490-4960-B6C6-F814709119DA}" srcOrd="0" destOrd="0" presId="urn:microsoft.com/office/officeart/2005/8/layout/process5"/>
    <dgm:cxn modelId="{4265164D-A503-4A46-A241-3AAF0E7E6562}" type="presOf" srcId="{2B1C2E78-F089-4014-92FA-F2C4BA1FA5E8}" destId="{4E05CCEA-85D8-4C5A-BB09-FAFDB0AF3530}" srcOrd="0" destOrd="0" presId="urn:microsoft.com/office/officeart/2005/8/layout/process5"/>
    <dgm:cxn modelId="{7E968F4F-CD8B-42AC-B11B-5504B46243DB}" type="presOf" srcId="{EAD428DB-29A9-4590-ACFD-375B9D909303}" destId="{4E97BD3D-631F-4C6C-9669-BC6E644BBC24}" srcOrd="1" destOrd="0" presId="urn:microsoft.com/office/officeart/2005/8/layout/process5"/>
    <dgm:cxn modelId="{F1BF8D77-BA11-4ED8-AAD0-355A312B2A8D}" type="presOf" srcId="{D312C267-B54B-4BAC-8FB2-CEFA801E1E2D}" destId="{054BB4E9-4E17-4C73-9576-E58DADFB5F5A}" srcOrd="0" destOrd="0" presId="urn:microsoft.com/office/officeart/2005/8/layout/process5"/>
    <dgm:cxn modelId="{A2E57C7E-0555-4E86-9927-ECD1BA84E9C6}" type="presOf" srcId="{F0C608E5-BECF-4B51-B17B-71447EDEC9AC}" destId="{E3B2F989-636E-4D08-9EFE-45F5F408043F}" srcOrd="1" destOrd="0" presId="urn:microsoft.com/office/officeart/2005/8/layout/process5"/>
    <dgm:cxn modelId="{12047487-E9AD-447E-B2C0-879DC59190B0}" type="presOf" srcId="{C2CCE5EF-6D75-4E4A-A612-E9099C38C7F1}" destId="{4551BAC3-A82F-4F1D-875C-C16AB0349CF5}" srcOrd="0" destOrd="0" presId="urn:microsoft.com/office/officeart/2005/8/layout/process5"/>
    <dgm:cxn modelId="{76044F8E-94DA-408C-AC23-1D85FD40870F}" type="presOf" srcId="{F0C608E5-BECF-4B51-B17B-71447EDEC9AC}" destId="{154148A0-B216-4641-A9D1-DA589CE8A689}" srcOrd="0" destOrd="0" presId="urn:microsoft.com/office/officeart/2005/8/layout/process5"/>
    <dgm:cxn modelId="{23678297-9589-4F4C-B6CB-6413F49D592F}" srcId="{E11D9CD9-6446-4943-92C8-967A9D10F395}" destId="{701C4C94-6742-420C-853E-EC983485B422}" srcOrd="3" destOrd="0" parTransId="{B9340599-E338-4A87-A1CA-4BB8468D9641}" sibTransId="{F0C608E5-BECF-4B51-B17B-71447EDEC9AC}"/>
    <dgm:cxn modelId="{68BF08A8-2BC1-40A2-A42F-F897349A74F1}" type="presOf" srcId="{4B81C038-F952-4E0C-A8B2-01C2FF5C477F}" destId="{EF366A12-DD78-4E4A-B203-F1131942E2B5}" srcOrd="1" destOrd="0" presId="urn:microsoft.com/office/officeart/2005/8/layout/process5"/>
    <dgm:cxn modelId="{DABBC7AA-2F6D-4440-BF9D-E1CA0316527B}" type="presOf" srcId="{4B81C038-F952-4E0C-A8B2-01C2FF5C477F}" destId="{8A17F5C0-B2B8-4C43-A543-DBF1F27B4230}" srcOrd="0" destOrd="0" presId="urn:microsoft.com/office/officeart/2005/8/layout/process5"/>
    <dgm:cxn modelId="{58D498BC-2085-4D73-AB48-777223CB7040}" type="presOf" srcId="{43CDD4A4-0F79-47A5-957F-32330608CA89}" destId="{D79A8058-3FD4-4B06-827F-095B79214CF7}" srcOrd="0" destOrd="0" presId="urn:microsoft.com/office/officeart/2005/8/layout/process5"/>
    <dgm:cxn modelId="{610FE0C0-E577-4FE3-AEE9-8F778E589A5F}" srcId="{E11D9CD9-6446-4943-92C8-967A9D10F395}" destId="{D312C267-B54B-4BAC-8FB2-CEFA801E1E2D}" srcOrd="1" destOrd="0" parTransId="{C2EAE0BB-8912-4FE9-9B18-00ACA82C7F47}" sibTransId="{EAD428DB-29A9-4590-ACFD-375B9D909303}"/>
    <dgm:cxn modelId="{6644BAE0-BB52-4C25-87DA-28218C719D15}" srcId="{E11D9CD9-6446-4943-92C8-967A9D10F395}" destId="{2B1C2E78-F089-4014-92FA-F2C4BA1FA5E8}" srcOrd="0" destOrd="0" parTransId="{2EE340A0-74EC-4D0C-A1C4-2F2DC6F52A92}" sibTransId="{4B81C038-F952-4E0C-A8B2-01C2FF5C477F}"/>
    <dgm:cxn modelId="{F2160DF1-6B38-41FA-8AF8-3F8454703FCA}" srcId="{E11D9CD9-6446-4943-92C8-967A9D10F395}" destId="{C2CCE5EF-6D75-4E4A-A612-E9099C38C7F1}" srcOrd="2" destOrd="0" parTransId="{70BA6019-B0F3-4587-A5D2-366E278C3386}" sibTransId="{CA724EF1-E9B1-4273-A78D-D004EAE2F3FE}"/>
    <dgm:cxn modelId="{13CF22F8-B118-42F7-8D46-7AE3C42E88F3}" type="presOf" srcId="{E11D9CD9-6446-4943-92C8-967A9D10F395}" destId="{30006CE1-542C-4A61-9529-0BA5B24AA677}" srcOrd="0" destOrd="0" presId="urn:microsoft.com/office/officeart/2005/8/layout/process5"/>
    <dgm:cxn modelId="{EF0CF3FA-E5AE-48B8-98CB-01CEC2AA815C}" type="presOf" srcId="{EAD428DB-29A9-4590-ACFD-375B9D909303}" destId="{EC8CF0C0-992F-4A4A-93D5-B062A0B50937}" srcOrd="0" destOrd="0" presId="urn:microsoft.com/office/officeart/2005/8/layout/process5"/>
    <dgm:cxn modelId="{8D3ACB9F-134E-4684-9EB3-5A87F756F3B7}" type="presParOf" srcId="{30006CE1-542C-4A61-9529-0BA5B24AA677}" destId="{4E05CCEA-85D8-4C5A-BB09-FAFDB0AF3530}" srcOrd="0" destOrd="0" presId="urn:microsoft.com/office/officeart/2005/8/layout/process5"/>
    <dgm:cxn modelId="{00799639-6870-41E7-9D0F-54498438F3C1}" type="presParOf" srcId="{30006CE1-542C-4A61-9529-0BA5B24AA677}" destId="{8A17F5C0-B2B8-4C43-A543-DBF1F27B4230}" srcOrd="1" destOrd="0" presId="urn:microsoft.com/office/officeart/2005/8/layout/process5"/>
    <dgm:cxn modelId="{405A0E5C-DE2D-4A5E-A126-AFD885057993}" type="presParOf" srcId="{8A17F5C0-B2B8-4C43-A543-DBF1F27B4230}" destId="{EF366A12-DD78-4E4A-B203-F1131942E2B5}" srcOrd="0" destOrd="0" presId="urn:microsoft.com/office/officeart/2005/8/layout/process5"/>
    <dgm:cxn modelId="{805B085B-8C0A-4A86-9492-DF45351472AD}" type="presParOf" srcId="{30006CE1-542C-4A61-9529-0BA5B24AA677}" destId="{054BB4E9-4E17-4C73-9576-E58DADFB5F5A}" srcOrd="2" destOrd="0" presId="urn:microsoft.com/office/officeart/2005/8/layout/process5"/>
    <dgm:cxn modelId="{0B1E37E8-A1E9-4AA3-A29F-D813BB710F58}" type="presParOf" srcId="{30006CE1-542C-4A61-9529-0BA5B24AA677}" destId="{EC8CF0C0-992F-4A4A-93D5-B062A0B50937}" srcOrd="3" destOrd="0" presId="urn:microsoft.com/office/officeart/2005/8/layout/process5"/>
    <dgm:cxn modelId="{0871CDC7-4AF5-436B-98C9-266FE0374062}" type="presParOf" srcId="{EC8CF0C0-992F-4A4A-93D5-B062A0B50937}" destId="{4E97BD3D-631F-4C6C-9669-BC6E644BBC24}" srcOrd="0" destOrd="0" presId="urn:microsoft.com/office/officeart/2005/8/layout/process5"/>
    <dgm:cxn modelId="{647474C1-4315-4ED5-9FDD-320EA551CCEA}" type="presParOf" srcId="{30006CE1-542C-4A61-9529-0BA5B24AA677}" destId="{4551BAC3-A82F-4F1D-875C-C16AB0349CF5}" srcOrd="4" destOrd="0" presId="urn:microsoft.com/office/officeart/2005/8/layout/process5"/>
    <dgm:cxn modelId="{34310484-989B-48CE-B213-CF43AB35E636}" type="presParOf" srcId="{30006CE1-542C-4A61-9529-0BA5B24AA677}" destId="{70A667E4-D184-40A5-A33F-CA5E1478F330}" srcOrd="5" destOrd="0" presId="urn:microsoft.com/office/officeart/2005/8/layout/process5"/>
    <dgm:cxn modelId="{A77BA1DC-AEC4-4F67-BD95-8804319663F9}" type="presParOf" srcId="{70A667E4-D184-40A5-A33F-CA5E1478F330}" destId="{45369C89-53FD-4245-ABDE-E859088434C1}" srcOrd="0" destOrd="0" presId="urn:microsoft.com/office/officeart/2005/8/layout/process5"/>
    <dgm:cxn modelId="{4AA714B6-6234-4293-AD76-497B048907CC}" type="presParOf" srcId="{30006CE1-542C-4A61-9529-0BA5B24AA677}" destId="{5A155DEC-714C-4274-B54A-ACF2BA53F13C}" srcOrd="6" destOrd="0" presId="urn:microsoft.com/office/officeart/2005/8/layout/process5"/>
    <dgm:cxn modelId="{1880AFE7-D0FC-4A0C-9FDB-5A0FAF9D72C1}" type="presParOf" srcId="{30006CE1-542C-4A61-9529-0BA5B24AA677}" destId="{154148A0-B216-4641-A9D1-DA589CE8A689}" srcOrd="7" destOrd="0" presId="urn:microsoft.com/office/officeart/2005/8/layout/process5"/>
    <dgm:cxn modelId="{9DC92068-37B5-4329-8C4B-2B2BFFC653C3}" type="presParOf" srcId="{154148A0-B216-4641-A9D1-DA589CE8A689}" destId="{E3B2F989-636E-4D08-9EFE-45F5F408043F}" srcOrd="0" destOrd="0" presId="urn:microsoft.com/office/officeart/2005/8/layout/process5"/>
    <dgm:cxn modelId="{089553D4-FE59-40FB-ADE3-0A236CA3E7F5}" type="presParOf" srcId="{30006CE1-542C-4A61-9529-0BA5B24AA677}" destId="{FBF1D3C1-D95D-4665-A99B-F5BB7D9B7DE2}" srcOrd="8" destOrd="0" presId="urn:microsoft.com/office/officeart/2005/8/layout/process5"/>
    <dgm:cxn modelId="{229BE1D5-089D-4B5A-8FD6-08E6758E3385}" type="presParOf" srcId="{30006CE1-542C-4A61-9529-0BA5B24AA677}" destId="{D79A8058-3FD4-4B06-827F-095B79214CF7}" srcOrd="9" destOrd="0" presId="urn:microsoft.com/office/officeart/2005/8/layout/process5"/>
    <dgm:cxn modelId="{98AB6941-B827-4615-94BA-6A6F185FE59B}" type="presParOf" srcId="{D79A8058-3FD4-4B06-827F-095B79214CF7}" destId="{DC6C1C19-52C5-452F-A42D-67EB9D3C851D}" srcOrd="0" destOrd="0" presId="urn:microsoft.com/office/officeart/2005/8/layout/process5"/>
    <dgm:cxn modelId="{DB01798D-A190-481B-AA8A-2875ADF3936D}" type="presParOf" srcId="{30006CE1-542C-4A61-9529-0BA5B24AA677}" destId="{728882CB-2490-4960-B6C6-F814709119DA}"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solidFill>
          <a:schemeClr val="accent4">
            <a:lumMod val="40000"/>
            <a:lumOff val="60000"/>
          </a:scheme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42758" y="674153"/>
          <a:ext cx="1736985" cy="510145"/>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42758" y="1329479"/>
          <a:ext cx="1736985" cy="510145"/>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47778" y="1974515"/>
          <a:ext cx="1736985" cy="510145"/>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41976" y="2630943"/>
          <a:ext cx="1736985" cy="510145"/>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solidFill>
          <a:schemeClr val="accent4">
            <a:lumMod val="40000"/>
            <a:lumOff val="60000"/>
          </a:scheme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42758" y="1329479"/>
          <a:ext cx="1736985" cy="510145"/>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47778" y="1974515"/>
          <a:ext cx="1736985" cy="510145"/>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41976" y="2630943"/>
          <a:ext cx="1736985" cy="510145"/>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solidFill>
          <a:schemeClr val="accent4">
            <a:lumMod val="40000"/>
            <a:lumOff val="60000"/>
          </a:scheme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22463" y="1235148"/>
          <a:ext cx="1705218" cy="473971"/>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47778" y="1974515"/>
          <a:ext cx="1736985" cy="510145"/>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41976" y="2630943"/>
          <a:ext cx="1736985" cy="510145"/>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solidFill>
          <a:srgbClr val="FFC000">
            <a:lumMod val="40000"/>
            <a:lumOff val="60000"/>
          </a:srgb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69462" y="1608008"/>
          <a:ext cx="1736985" cy="616959"/>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74482" y="2388102"/>
          <a:ext cx="1736985" cy="616959"/>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41976" y="2630943"/>
          <a:ext cx="1736985" cy="510145"/>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solidFill>
          <a:schemeClr val="accent4">
            <a:lumMod val="40000"/>
            <a:lumOff val="60000"/>
          </a:scheme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22463" y="1235148"/>
          <a:ext cx="1705218" cy="473971"/>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26770" y="2169989"/>
          <a:ext cx="1705218" cy="557020"/>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41976" y="2630943"/>
          <a:ext cx="1736985" cy="510145"/>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solidFill>
          <a:srgbClr val="FFC000">
            <a:lumMod val="40000"/>
            <a:lumOff val="60000"/>
          </a:srgb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22463" y="1235148"/>
          <a:ext cx="1705218" cy="473971"/>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74482" y="2388102"/>
          <a:ext cx="1736985" cy="616959"/>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68680" y="3181973"/>
          <a:ext cx="1736985" cy="616959"/>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solidFill>
          <a:srgbClr val="FFC000">
            <a:lumMod val="40000"/>
            <a:lumOff val="60000"/>
          </a:srgb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22463" y="1235148"/>
          <a:ext cx="1705218" cy="473971"/>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74482" y="2388102"/>
          <a:ext cx="1736985" cy="616959"/>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68680" y="3181973"/>
          <a:ext cx="1736985" cy="616959"/>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5885F2-A6D8-494B-B9FB-419ADEFB4878}" type="doc">
      <dgm:prSet loTypeId="urn:microsoft.com/office/officeart/2005/8/layout/vList3" loCatId="list" qsTypeId="urn:microsoft.com/office/officeart/2005/8/quickstyle/simple5" qsCatId="simple" csTypeId="urn:microsoft.com/office/officeart/2005/8/colors/accent0_1" csCatId="mainScheme" phldr="1"/>
      <dgm:spPr/>
    </dgm:pt>
    <dgm:pt modelId="{73A0882F-E60F-42E6-80C6-43FA1DD878A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rtl="1"/>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gm:t>
    </dgm:pt>
    <dgm:pt modelId="{F19C3D8E-827D-4FB0-85A4-4337894D7E76}" type="parTrans" cxnId="{515A4A8C-6631-4D9A-908B-9D04BC7E90F3}">
      <dgm:prSet/>
      <dgm:spPr/>
      <dgm:t>
        <a:bodyPr/>
        <a:lstStyle/>
        <a:p>
          <a:pPr rtl="1"/>
          <a:endParaRPr lang="he-IL"/>
        </a:p>
      </dgm:t>
    </dgm:pt>
    <dgm:pt modelId="{BDF5F6D0-043D-4846-B96A-B904D25F7657}" type="sibTrans" cxnId="{515A4A8C-6631-4D9A-908B-9D04BC7E90F3}">
      <dgm:prSet/>
      <dgm:spPr/>
      <dgm:t>
        <a:bodyPr/>
        <a:lstStyle/>
        <a:p>
          <a:pPr rtl="1"/>
          <a:endParaRPr lang="he-IL"/>
        </a:p>
      </dgm:t>
    </dgm:pt>
    <dgm:pt modelId="{DB1A9CB8-0906-4AF6-82C1-4B5C2E0E14CB}">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gm:t>
    </dgm:pt>
    <dgm:pt modelId="{2DEC181D-79E1-4759-8536-CFD28F34FE00}" type="parTrans" cxnId="{1C148AA7-AA36-4180-8C1E-D96CCBAF76D6}">
      <dgm:prSet/>
      <dgm:spPr/>
      <dgm:t>
        <a:bodyPr/>
        <a:lstStyle/>
        <a:p>
          <a:pPr rtl="1"/>
          <a:endParaRPr lang="he-IL"/>
        </a:p>
      </dgm:t>
    </dgm:pt>
    <dgm:pt modelId="{D9E439D5-D72F-44AC-AE5B-5137E3BBAE20}" type="sibTrans" cxnId="{1C148AA7-AA36-4180-8C1E-D96CCBAF76D6}">
      <dgm:prSet/>
      <dgm:spPr/>
      <dgm:t>
        <a:bodyPr/>
        <a:lstStyle/>
        <a:p>
          <a:pPr rtl="1"/>
          <a:endParaRPr lang="he-IL"/>
        </a:p>
      </dgm:t>
    </dgm:pt>
    <dgm:pt modelId="{9B98B9EC-E105-4E8F-A32C-6B8F9D55CC78}">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gm:t>
    </dgm:pt>
    <dgm:pt modelId="{9895A1CD-A7B2-4FEC-A135-68031F3C7F7E}" type="parTrans" cxnId="{04D916BC-A048-4A8E-885D-59D699219548}">
      <dgm:prSet/>
      <dgm:spPr/>
      <dgm:t>
        <a:bodyPr/>
        <a:lstStyle/>
        <a:p>
          <a:pPr rtl="1"/>
          <a:endParaRPr lang="he-IL"/>
        </a:p>
      </dgm:t>
    </dgm:pt>
    <dgm:pt modelId="{1AAA2FAF-3B1C-4D52-9D65-62A2A242F5CF}" type="sibTrans" cxnId="{04D916BC-A048-4A8E-885D-59D699219548}">
      <dgm:prSet/>
      <dgm:spPr/>
      <dgm:t>
        <a:bodyPr/>
        <a:lstStyle/>
        <a:p>
          <a:pPr rtl="1"/>
          <a:endParaRPr lang="he-IL"/>
        </a:p>
      </dgm:t>
    </dgm:pt>
    <dgm:pt modelId="{84F8FBAD-AC95-4129-98A3-764707381DF2}">
      <dgm:prSet phldrT="[טקסט]" custT="1"/>
      <dgm:spPr>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gm:t>
    </dgm:pt>
    <dgm:pt modelId="{DA97C4E4-DA36-48CA-8F27-D32E8F9AA956}" type="parTrans" cxnId="{DEA3E197-4516-4890-A576-0466C2EBB9DA}">
      <dgm:prSet/>
      <dgm:spPr/>
      <dgm:t>
        <a:bodyPr/>
        <a:lstStyle/>
        <a:p>
          <a:pPr rtl="1"/>
          <a:endParaRPr lang="he-IL"/>
        </a:p>
      </dgm:t>
    </dgm:pt>
    <dgm:pt modelId="{FC781400-F16C-406F-8B8F-DAC178B4D564}" type="sibTrans" cxnId="{DEA3E197-4516-4890-A576-0466C2EBB9DA}">
      <dgm:prSet/>
      <dgm:spPr/>
      <dgm:t>
        <a:bodyPr/>
        <a:lstStyle/>
        <a:p>
          <a:pPr rtl="1"/>
          <a:endParaRPr lang="he-IL"/>
        </a:p>
      </dgm:t>
    </dgm:pt>
    <dgm:pt modelId="{10812384-83BF-4B81-B802-BDE9F49A3CB4}">
      <dgm:prSet phldrT="[טקסט]" custT="1"/>
      <dgm:spPr>
        <a:solidFill>
          <a:srgbClr val="FFC000">
            <a:lumMod val="40000"/>
            <a:lumOff val="60000"/>
          </a:srgbClr>
        </a:solidFill>
        <a:ln>
          <a:noFill/>
        </a:ln>
        <a:effectLst>
          <a:outerShdw blurRad="57150" dist="19050" dir="5400000" algn="ctr" rotWithShape="0">
            <a:srgbClr val="000000">
              <a:alpha val="63000"/>
            </a:srgbClr>
          </a:outerShdw>
        </a:effectLst>
      </dgm:spPr>
      <dgm:t>
        <a:bodyPr spcFirstLastPara="0" vert="horz" wrap="square" lIns="209008" tIns="72390" rIns="135128" bIns="72390" numCol="1" spcCol="1270" anchor="ctr" anchorCtr="0"/>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gm:t>
    </dgm:pt>
    <dgm:pt modelId="{00741B7C-6FD0-4225-A30B-F5DBE103ED0D}" type="sibTrans" cxnId="{864FD8C9-EDDF-4388-8887-5C70C8907541}">
      <dgm:prSet/>
      <dgm:spPr/>
      <dgm:t>
        <a:bodyPr/>
        <a:lstStyle/>
        <a:p>
          <a:pPr rtl="1"/>
          <a:endParaRPr lang="he-IL"/>
        </a:p>
      </dgm:t>
    </dgm:pt>
    <dgm:pt modelId="{8A49BA5D-43DC-4BFC-82ED-6DBC1AAE5A2A}" type="parTrans" cxnId="{864FD8C9-EDDF-4388-8887-5C70C8907541}">
      <dgm:prSet/>
      <dgm:spPr/>
      <dgm:t>
        <a:bodyPr/>
        <a:lstStyle/>
        <a:p>
          <a:pPr rtl="1"/>
          <a:endParaRPr lang="he-IL"/>
        </a:p>
      </dgm:t>
    </dgm:pt>
    <dgm:pt modelId="{4F308FDE-46C7-4764-B503-BFE96A265B10}" type="pres">
      <dgm:prSet presAssocID="{135885F2-A6D8-494B-B9FB-419ADEFB4878}" presName="linearFlow" presStyleCnt="0">
        <dgm:presLayoutVars>
          <dgm:dir/>
          <dgm:resizeHandles val="exact"/>
        </dgm:presLayoutVars>
      </dgm:prSet>
      <dgm:spPr/>
    </dgm:pt>
    <dgm:pt modelId="{D0D27300-7EB4-4986-B1D1-9D04D432F616}" type="pres">
      <dgm:prSet presAssocID="{73A0882F-E60F-42E6-80C6-43FA1DD878AB}" presName="composite" presStyleCnt="0"/>
      <dgm:spPr/>
    </dgm:pt>
    <dgm:pt modelId="{F19C2E6D-FBB2-4B36-8126-82F508E25BA3}" type="pres">
      <dgm:prSet presAssocID="{73A0882F-E60F-42E6-80C6-43FA1DD878AB}"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תג 1 עם מילוי מלא"/>
        </a:ext>
      </dgm:extLst>
    </dgm:pt>
    <dgm:pt modelId="{9B8EA496-F4C4-43B7-AA02-47EB9CAB4D92}" type="pres">
      <dgm:prSet presAssocID="{73A0882F-E60F-42E6-80C6-43FA1DD878AB}" presName="txShp" presStyleLbl="node1" presStyleIdx="0" presStyleCnt="5" custLinFactNeighborX="10231" custLinFactNeighborY="2069">
        <dgm:presLayoutVars>
          <dgm:bulletEnabled val="1"/>
        </dgm:presLayoutVars>
      </dgm:prSet>
      <dgm:spPr>
        <a:xfrm rot="10800000">
          <a:off x="722463" y="10836"/>
          <a:ext cx="1705218" cy="473971"/>
        </a:xfrm>
        <a:prstGeom prst="homePlate">
          <a:avLst/>
        </a:prstGeom>
      </dgm:spPr>
    </dgm:pt>
    <dgm:pt modelId="{98C1A47F-25B9-4F85-8B12-ADF8C53760CC}" type="pres">
      <dgm:prSet presAssocID="{BDF5F6D0-043D-4846-B96A-B904D25F7657}" presName="spacing" presStyleCnt="0"/>
      <dgm:spPr/>
    </dgm:pt>
    <dgm:pt modelId="{46473E7E-BF86-4DA7-9745-94496CE75F8E}" type="pres">
      <dgm:prSet presAssocID="{DB1A9CB8-0906-4AF6-82C1-4B5C2E0E14CB}" presName="composite" presStyleCnt="0"/>
      <dgm:spPr/>
    </dgm:pt>
    <dgm:pt modelId="{9F2DC258-D835-4DFA-BD13-9B699C6E4613}" type="pres">
      <dgm:prSet presAssocID="{DB1A9CB8-0906-4AF6-82C1-4B5C2E0E14CB}"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תג עם מילוי מלא"/>
        </a:ext>
      </dgm:extLst>
    </dgm:pt>
    <dgm:pt modelId="{8CAC635C-5DE9-473C-8B55-E6D84E54FCBC}" type="pres">
      <dgm:prSet presAssocID="{DB1A9CB8-0906-4AF6-82C1-4B5C2E0E14CB}" presName="txShp" presStyleLbl="node1" presStyleIdx="1" presStyleCnt="5" custLinFactNeighborX="10231" custLinFactNeighborY="2069">
        <dgm:presLayoutVars>
          <dgm:bulletEnabled val="1"/>
        </dgm:presLayoutVars>
      </dgm:prSet>
      <dgm:spPr>
        <a:xfrm rot="10800000">
          <a:off x="722463" y="626290"/>
          <a:ext cx="1705218" cy="473971"/>
        </a:xfrm>
        <a:prstGeom prst="homePlate">
          <a:avLst/>
        </a:prstGeom>
      </dgm:spPr>
    </dgm:pt>
    <dgm:pt modelId="{A2F4CA8B-7572-4D5F-9677-912FE8E6B1CA}" type="pres">
      <dgm:prSet presAssocID="{D9E439D5-D72F-44AC-AE5B-5137E3BBAE20}" presName="spacing" presStyleCnt="0"/>
      <dgm:spPr/>
    </dgm:pt>
    <dgm:pt modelId="{D53863C5-5068-4360-A934-238732B56021}" type="pres">
      <dgm:prSet presAssocID="{9B98B9EC-E105-4E8F-A32C-6B8F9D55CC78}" presName="composite" presStyleCnt="0"/>
      <dgm:spPr/>
    </dgm:pt>
    <dgm:pt modelId="{57C2D397-7D50-4D09-BB70-EE8D10D99E96}" type="pres">
      <dgm:prSet presAssocID="{9B98B9EC-E105-4E8F-A32C-6B8F9D55CC78}"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תג 3 עם מילוי מלא"/>
        </a:ext>
      </dgm:extLst>
    </dgm:pt>
    <dgm:pt modelId="{E8DA020A-C090-4E2C-9E50-C30E0AD407AC}" type="pres">
      <dgm:prSet presAssocID="{9B98B9EC-E105-4E8F-A32C-6B8F9D55CC78}" presName="txShp" presStyleLbl="node1" presStyleIdx="2" presStyleCnt="5" custLinFactNeighborX="10231" custLinFactNeighborY="677">
        <dgm:presLayoutVars>
          <dgm:bulletEnabled val="1"/>
        </dgm:presLayoutVars>
      </dgm:prSet>
      <dgm:spPr>
        <a:xfrm rot="10800000">
          <a:off x="722463" y="1235148"/>
          <a:ext cx="1705218" cy="473971"/>
        </a:xfrm>
        <a:prstGeom prst="homePlate">
          <a:avLst/>
        </a:prstGeom>
      </dgm:spPr>
    </dgm:pt>
    <dgm:pt modelId="{29006929-BA24-40F9-A85F-DC4F84176E8A}" type="pres">
      <dgm:prSet presAssocID="{1AAA2FAF-3B1C-4D52-9D65-62A2A242F5CF}" presName="spacing" presStyleCnt="0"/>
      <dgm:spPr/>
    </dgm:pt>
    <dgm:pt modelId="{0854DCC6-D771-46F8-AA65-C04CADF18C8C}" type="pres">
      <dgm:prSet presAssocID="{84F8FBAD-AC95-4129-98A3-764707381DF2}" presName="composite" presStyleCnt="0"/>
      <dgm:spPr/>
    </dgm:pt>
    <dgm:pt modelId="{D2BFF15D-BC52-4CAB-B2E7-55DB88627B7F}" type="pres">
      <dgm:prSet presAssocID="{84F8FBAD-AC95-4129-98A3-764707381DF2}" presName="imgShp" presStyleLbl="fgImgPlace1" presStyleIdx="3" presStyleCnt="5" custLinFactNeighborY="-30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תג 4 עם מילוי מלא"/>
        </a:ext>
      </dgm:extLst>
    </dgm:pt>
    <dgm:pt modelId="{C1F109D1-31D4-400D-9E85-E61B59947274}" type="pres">
      <dgm:prSet presAssocID="{84F8FBAD-AC95-4129-98A3-764707381DF2}" presName="txShp" presStyleLbl="node1" presStyleIdx="3" presStyleCnt="5" custLinFactNeighborX="10520" custLinFactNeighborY="-2732">
        <dgm:presLayoutVars>
          <dgm:bulletEnabled val="1"/>
        </dgm:presLayoutVars>
      </dgm:prSet>
      <dgm:spPr>
        <a:xfrm rot="10800000">
          <a:off x="774482" y="2388102"/>
          <a:ext cx="1736985" cy="616959"/>
        </a:xfrm>
        <a:prstGeom prst="homePlate">
          <a:avLst/>
        </a:prstGeom>
      </dgm:spPr>
    </dgm:pt>
    <dgm:pt modelId="{B734C120-33A2-44E1-BC26-8A2A9B8D3AAB}" type="pres">
      <dgm:prSet presAssocID="{FC781400-F16C-406F-8B8F-DAC178B4D564}" presName="spacing" presStyleCnt="0"/>
      <dgm:spPr/>
    </dgm:pt>
    <dgm:pt modelId="{5BA6AAEA-65F7-4608-B6CD-768BC620C93D}" type="pres">
      <dgm:prSet presAssocID="{10812384-83BF-4B81-B802-BDE9F49A3CB4}" presName="composite" presStyleCnt="0"/>
      <dgm:spPr/>
    </dgm:pt>
    <dgm:pt modelId="{E83174F2-13E7-42C0-B92A-B9E53FFB205E}" type="pres">
      <dgm:prSet presAssocID="{10812384-83BF-4B81-B802-BDE9F49A3CB4}" presName="imgShp" presStyleLbl="fgImgPlace1" presStyleIdx="4" presStyleCnt="5" custLinFactNeighborY="-390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תג 5 עם מילוי מלא"/>
        </a:ext>
      </dgm:extLst>
    </dgm:pt>
    <dgm:pt modelId="{F686E5C8-2FB7-46A2-84E8-C6038C5DCFEF}" type="pres">
      <dgm:prSet presAssocID="{10812384-83BF-4B81-B802-BDE9F49A3CB4}" presName="txShp" presStyleLbl="node1" presStyleIdx="4" presStyleCnt="5" custLinFactNeighborX="10186" custLinFactNeighborY="-3908">
        <dgm:presLayoutVars>
          <dgm:bulletEnabled val="1"/>
        </dgm:presLayoutVars>
      </dgm:prSet>
      <dgm:spPr>
        <a:xfrm rot="10800000">
          <a:off x="768680" y="3181973"/>
          <a:ext cx="1736985" cy="616959"/>
        </a:xfrm>
        <a:prstGeom prst="homePlate">
          <a:avLst/>
        </a:prstGeom>
      </dgm:spPr>
    </dgm:pt>
  </dgm:ptLst>
  <dgm:cxnLst>
    <dgm:cxn modelId="{41F48513-845A-46FB-8C3D-8E9DE64D1221}" type="presOf" srcId="{135885F2-A6D8-494B-B9FB-419ADEFB4878}" destId="{4F308FDE-46C7-4764-B503-BFE96A265B10}" srcOrd="0" destOrd="0" presId="urn:microsoft.com/office/officeart/2005/8/layout/vList3"/>
    <dgm:cxn modelId="{9BD71D2E-986D-467D-92C9-1C7905371D4B}" type="presOf" srcId="{DB1A9CB8-0906-4AF6-82C1-4B5C2E0E14CB}" destId="{8CAC635C-5DE9-473C-8B55-E6D84E54FCBC}" srcOrd="0" destOrd="0" presId="urn:microsoft.com/office/officeart/2005/8/layout/vList3"/>
    <dgm:cxn modelId="{B27D324A-27CC-40D3-999C-A26EA4C6EC00}" type="presOf" srcId="{73A0882F-E60F-42E6-80C6-43FA1DD878AB}" destId="{9B8EA496-F4C4-43B7-AA02-47EB9CAB4D92}" srcOrd="0" destOrd="0" presId="urn:microsoft.com/office/officeart/2005/8/layout/vList3"/>
    <dgm:cxn modelId="{0B02A16D-2EC2-4FAC-A6EA-27CC171956A7}" type="presOf" srcId="{84F8FBAD-AC95-4129-98A3-764707381DF2}" destId="{C1F109D1-31D4-400D-9E85-E61B59947274}" srcOrd="0" destOrd="0" presId="urn:microsoft.com/office/officeart/2005/8/layout/vList3"/>
    <dgm:cxn modelId="{E158EA79-6969-46F0-934F-465F2D1B79C1}" type="presOf" srcId="{9B98B9EC-E105-4E8F-A32C-6B8F9D55CC78}" destId="{E8DA020A-C090-4E2C-9E50-C30E0AD407AC}" srcOrd="0" destOrd="0" presId="urn:microsoft.com/office/officeart/2005/8/layout/vList3"/>
    <dgm:cxn modelId="{515A4A8C-6631-4D9A-908B-9D04BC7E90F3}" srcId="{135885F2-A6D8-494B-B9FB-419ADEFB4878}" destId="{73A0882F-E60F-42E6-80C6-43FA1DD878AB}" srcOrd="0" destOrd="0" parTransId="{F19C3D8E-827D-4FB0-85A4-4337894D7E76}" sibTransId="{BDF5F6D0-043D-4846-B96A-B904D25F7657}"/>
    <dgm:cxn modelId="{DEA3E197-4516-4890-A576-0466C2EBB9DA}" srcId="{135885F2-A6D8-494B-B9FB-419ADEFB4878}" destId="{84F8FBAD-AC95-4129-98A3-764707381DF2}" srcOrd="3" destOrd="0" parTransId="{DA97C4E4-DA36-48CA-8F27-D32E8F9AA956}" sibTransId="{FC781400-F16C-406F-8B8F-DAC178B4D564}"/>
    <dgm:cxn modelId="{2309D6A0-DF5D-417D-B43F-B16C3C4828E5}" type="presOf" srcId="{10812384-83BF-4B81-B802-BDE9F49A3CB4}" destId="{F686E5C8-2FB7-46A2-84E8-C6038C5DCFEF}" srcOrd="0" destOrd="0" presId="urn:microsoft.com/office/officeart/2005/8/layout/vList3"/>
    <dgm:cxn modelId="{1C148AA7-AA36-4180-8C1E-D96CCBAF76D6}" srcId="{135885F2-A6D8-494B-B9FB-419ADEFB4878}" destId="{DB1A9CB8-0906-4AF6-82C1-4B5C2E0E14CB}" srcOrd="1" destOrd="0" parTransId="{2DEC181D-79E1-4759-8536-CFD28F34FE00}" sibTransId="{D9E439D5-D72F-44AC-AE5B-5137E3BBAE20}"/>
    <dgm:cxn modelId="{04D916BC-A048-4A8E-885D-59D699219548}" srcId="{135885F2-A6D8-494B-B9FB-419ADEFB4878}" destId="{9B98B9EC-E105-4E8F-A32C-6B8F9D55CC78}" srcOrd="2" destOrd="0" parTransId="{9895A1CD-A7B2-4FEC-A135-68031F3C7F7E}" sibTransId="{1AAA2FAF-3B1C-4D52-9D65-62A2A242F5CF}"/>
    <dgm:cxn modelId="{864FD8C9-EDDF-4388-8887-5C70C8907541}" srcId="{135885F2-A6D8-494B-B9FB-419ADEFB4878}" destId="{10812384-83BF-4B81-B802-BDE9F49A3CB4}" srcOrd="4" destOrd="0" parTransId="{8A49BA5D-43DC-4BFC-82ED-6DBC1AAE5A2A}" sibTransId="{00741B7C-6FD0-4225-A30B-F5DBE103ED0D}"/>
    <dgm:cxn modelId="{65058D1C-046F-4126-9B17-F4C1EB30D595}" type="presParOf" srcId="{4F308FDE-46C7-4764-B503-BFE96A265B10}" destId="{D0D27300-7EB4-4986-B1D1-9D04D432F616}" srcOrd="0" destOrd="0" presId="urn:microsoft.com/office/officeart/2005/8/layout/vList3"/>
    <dgm:cxn modelId="{28FB96D2-5BF0-4E54-AE8D-7E68D6830E33}" type="presParOf" srcId="{D0D27300-7EB4-4986-B1D1-9D04D432F616}" destId="{F19C2E6D-FBB2-4B36-8126-82F508E25BA3}" srcOrd="0" destOrd="0" presId="urn:microsoft.com/office/officeart/2005/8/layout/vList3"/>
    <dgm:cxn modelId="{B26FF63C-4FCC-4285-81D3-B5C7F5101EEE}" type="presParOf" srcId="{D0D27300-7EB4-4986-B1D1-9D04D432F616}" destId="{9B8EA496-F4C4-43B7-AA02-47EB9CAB4D92}" srcOrd="1" destOrd="0" presId="urn:microsoft.com/office/officeart/2005/8/layout/vList3"/>
    <dgm:cxn modelId="{664FC5E6-1902-4A5E-BB85-65A2F43D7DE8}" type="presParOf" srcId="{4F308FDE-46C7-4764-B503-BFE96A265B10}" destId="{98C1A47F-25B9-4F85-8B12-ADF8C53760CC}" srcOrd="1" destOrd="0" presId="urn:microsoft.com/office/officeart/2005/8/layout/vList3"/>
    <dgm:cxn modelId="{8FEAC08B-B5C2-4E25-963E-BA8F00CE6FC5}" type="presParOf" srcId="{4F308FDE-46C7-4764-B503-BFE96A265B10}" destId="{46473E7E-BF86-4DA7-9745-94496CE75F8E}" srcOrd="2" destOrd="0" presId="urn:microsoft.com/office/officeart/2005/8/layout/vList3"/>
    <dgm:cxn modelId="{75F816B3-0304-4F09-9010-9A6AC3B8344D}" type="presParOf" srcId="{46473E7E-BF86-4DA7-9745-94496CE75F8E}" destId="{9F2DC258-D835-4DFA-BD13-9B699C6E4613}" srcOrd="0" destOrd="0" presId="urn:microsoft.com/office/officeart/2005/8/layout/vList3"/>
    <dgm:cxn modelId="{0DC72542-8573-45D3-BD7C-D7FF59E3F48C}" type="presParOf" srcId="{46473E7E-BF86-4DA7-9745-94496CE75F8E}" destId="{8CAC635C-5DE9-473C-8B55-E6D84E54FCBC}" srcOrd="1" destOrd="0" presId="urn:microsoft.com/office/officeart/2005/8/layout/vList3"/>
    <dgm:cxn modelId="{1FC5C9C7-89CA-4151-8348-A33491FE4FDD}" type="presParOf" srcId="{4F308FDE-46C7-4764-B503-BFE96A265B10}" destId="{A2F4CA8B-7572-4D5F-9677-912FE8E6B1CA}" srcOrd="3" destOrd="0" presId="urn:microsoft.com/office/officeart/2005/8/layout/vList3"/>
    <dgm:cxn modelId="{85532EA9-9214-4D5A-B55F-B009E39296C1}" type="presParOf" srcId="{4F308FDE-46C7-4764-B503-BFE96A265B10}" destId="{D53863C5-5068-4360-A934-238732B56021}" srcOrd="4" destOrd="0" presId="urn:microsoft.com/office/officeart/2005/8/layout/vList3"/>
    <dgm:cxn modelId="{88F75706-2C6B-4575-A5CE-36081413AAE4}" type="presParOf" srcId="{D53863C5-5068-4360-A934-238732B56021}" destId="{57C2D397-7D50-4D09-BB70-EE8D10D99E96}" srcOrd="0" destOrd="0" presId="urn:microsoft.com/office/officeart/2005/8/layout/vList3"/>
    <dgm:cxn modelId="{8CDAA2EB-DCB9-4FAD-8EA3-498333788077}" type="presParOf" srcId="{D53863C5-5068-4360-A934-238732B56021}" destId="{E8DA020A-C090-4E2C-9E50-C30E0AD407AC}" srcOrd="1" destOrd="0" presId="urn:microsoft.com/office/officeart/2005/8/layout/vList3"/>
    <dgm:cxn modelId="{AF488B0D-2E89-4137-865F-C02F413D3D08}" type="presParOf" srcId="{4F308FDE-46C7-4764-B503-BFE96A265B10}" destId="{29006929-BA24-40F9-A85F-DC4F84176E8A}" srcOrd="5" destOrd="0" presId="urn:microsoft.com/office/officeart/2005/8/layout/vList3"/>
    <dgm:cxn modelId="{D3AF1875-3E5E-4254-8354-0C7DE0DF0668}" type="presParOf" srcId="{4F308FDE-46C7-4764-B503-BFE96A265B10}" destId="{0854DCC6-D771-46F8-AA65-C04CADF18C8C}" srcOrd="6" destOrd="0" presId="urn:microsoft.com/office/officeart/2005/8/layout/vList3"/>
    <dgm:cxn modelId="{69530A5A-D8E7-4E55-84A2-7C7BC80A5469}" type="presParOf" srcId="{0854DCC6-D771-46F8-AA65-C04CADF18C8C}" destId="{D2BFF15D-BC52-4CAB-B2E7-55DB88627B7F}" srcOrd="0" destOrd="0" presId="urn:microsoft.com/office/officeart/2005/8/layout/vList3"/>
    <dgm:cxn modelId="{BB15B127-B3FE-46CC-94E0-7D9D018ECED8}" type="presParOf" srcId="{0854DCC6-D771-46F8-AA65-C04CADF18C8C}" destId="{C1F109D1-31D4-400D-9E85-E61B59947274}" srcOrd="1" destOrd="0" presId="urn:microsoft.com/office/officeart/2005/8/layout/vList3"/>
    <dgm:cxn modelId="{3FD04F2F-48B9-4C45-B02C-1B31C07A3A6C}" type="presParOf" srcId="{4F308FDE-46C7-4764-B503-BFE96A265B10}" destId="{B734C120-33A2-44E1-BC26-8A2A9B8D3AAB}" srcOrd="7" destOrd="0" presId="urn:microsoft.com/office/officeart/2005/8/layout/vList3"/>
    <dgm:cxn modelId="{C90DF70B-7211-4D81-BFBF-8DE97549AA88}" type="presParOf" srcId="{4F308FDE-46C7-4764-B503-BFE96A265B10}" destId="{5BA6AAEA-65F7-4608-B6CD-768BC620C93D}" srcOrd="8" destOrd="0" presId="urn:microsoft.com/office/officeart/2005/8/layout/vList3"/>
    <dgm:cxn modelId="{867D1A68-58C0-48C1-90A5-0845E0AB8208}" type="presParOf" srcId="{5BA6AAEA-65F7-4608-B6CD-768BC620C93D}" destId="{E83174F2-13E7-42C0-B92A-B9E53FFB205E}" srcOrd="0" destOrd="0" presId="urn:microsoft.com/office/officeart/2005/8/layout/vList3"/>
    <dgm:cxn modelId="{F79C7854-1A1A-48B2-A6B6-8ECA2593E62D}" type="presParOf" srcId="{5BA6AAEA-65F7-4608-B6CD-768BC620C93D}" destId="{F686E5C8-2FB7-46A2-84E8-C6038C5DCFE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6A779-F858-4996-B1AF-D117724EEC5F}">
      <dsp:nvSpPr>
        <dsp:cNvPr id="0" name=""/>
        <dsp:cNvSpPr/>
      </dsp:nvSpPr>
      <dsp:spPr>
        <a:xfrm>
          <a:off x="0" y="242"/>
          <a:ext cx="101414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E3571-0F65-4FD7-87EE-C6DEA8D962FF}">
      <dsp:nvSpPr>
        <dsp:cNvPr id="0" name=""/>
        <dsp:cNvSpPr/>
      </dsp:nvSpPr>
      <dsp:spPr>
        <a:xfrm>
          <a:off x="0" y="242"/>
          <a:ext cx="10141474" cy="3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rtl="1">
            <a:lnSpc>
              <a:spcPct val="90000"/>
            </a:lnSpc>
            <a:spcBef>
              <a:spcPct val="0"/>
            </a:spcBef>
            <a:spcAft>
              <a:spcPct val="35000"/>
            </a:spcAft>
            <a:buNone/>
          </a:pPr>
          <a:r>
            <a:rPr lang="he-IL" sz="2200" kern="1200" dirty="0">
              <a:latin typeface="Calibri" panose="020F0502020204030204" pitchFamily="34" charset="0"/>
              <a:ea typeface="Calibri" panose="020F0502020204030204" pitchFamily="34" charset="0"/>
              <a:cs typeface="Calibri" panose="020F0502020204030204" pitchFamily="34" charset="0"/>
            </a:rPr>
            <a:t>השדה שמקשר בין כל הטבלאות הוא </a:t>
          </a:r>
          <a:r>
            <a:rPr lang="en-US" sz="2200" kern="1200" dirty="0">
              <a:latin typeface="Calibri" panose="020F0502020204030204" pitchFamily="34" charset="0"/>
              <a:ea typeface="Calibri" panose="020F0502020204030204" pitchFamily="34" charset="0"/>
              <a:cs typeface="Calibri" panose="020F0502020204030204" pitchFamily="34" charset="0"/>
            </a:rPr>
            <a:t> ‘CASENUM’</a:t>
          </a:r>
          <a:r>
            <a:rPr lang="he-IL" sz="2200" kern="1200" dirty="0">
              <a:latin typeface="Calibri" panose="020F0502020204030204" pitchFamily="34" charset="0"/>
              <a:ea typeface="Calibri" panose="020F0502020204030204" pitchFamily="34" charset="0"/>
              <a:cs typeface="Calibri" panose="020F0502020204030204" pitchFamily="34" charset="0"/>
            </a:rPr>
            <a:t>שמייצג את מספר התאונה.</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0" y="242"/>
        <a:ext cx="10141474" cy="396572"/>
      </dsp:txXfrm>
    </dsp:sp>
    <dsp:sp modelId="{1ABC5D90-9DF1-422D-B94F-0E6CABAE5027}">
      <dsp:nvSpPr>
        <dsp:cNvPr id="0" name=""/>
        <dsp:cNvSpPr/>
      </dsp:nvSpPr>
      <dsp:spPr>
        <a:xfrm>
          <a:off x="0" y="396814"/>
          <a:ext cx="101414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3BD71-2A05-4970-8C25-E319CA5D26E2}">
      <dsp:nvSpPr>
        <dsp:cNvPr id="0" name=""/>
        <dsp:cNvSpPr/>
      </dsp:nvSpPr>
      <dsp:spPr>
        <a:xfrm>
          <a:off x="0" y="396814"/>
          <a:ext cx="10141474" cy="3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rtl="1">
            <a:lnSpc>
              <a:spcPct val="90000"/>
            </a:lnSpc>
            <a:spcBef>
              <a:spcPct val="0"/>
            </a:spcBef>
            <a:spcAft>
              <a:spcPct val="35000"/>
            </a:spcAft>
            <a:buNone/>
          </a:pPr>
          <a:r>
            <a:rPr lang="he-IL" sz="2200" kern="1200" dirty="0">
              <a:latin typeface="Calibri" panose="020F0502020204030204" pitchFamily="34" charset="0"/>
              <a:ea typeface="Calibri" panose="020F0502020204030204" pitchFamily="34" charset="0"/>
              <a:cs typeface="Calibri" panose="020F0502020204030204" pitchFamily="34" charset="0"/>
            </a:rPr>
            <a:t>קיימות עמודות כפולות בין הטבלאות השונות.</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0" y="396814"/>
        <a:ext cx="10141474" cy="396572"/>
      </dsp:txXfrm>
    </dsp:sp>
    <dsp:sp modelId="{2D043214-6712-4F50-956A-1F3A5430C03D}">
      <dsp:nvSpPr>
        <dsp:cNvPr id="0" name=""/>
        <dsp:cNvSpPr/>
      </dsp:nvSpPr>
      <dsp:spPr>
        <a:xfrm>
          <a:off x="0" y="793387"/>
          <a:ext cx="101414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3329C-031B-49E4-9D6A-2229B52F1600}">
      <dsp:nvSpPr>
        <dsp:cNvPr id="0" name=""/>
        <dsp:cNvSpPr/>
      </dsp:nvSpPr>
      <dsp:spPr>
        <a:xfrm>
          <a:off x="0" y="793387"/>
          <a:ext cx="10141474" cy="3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rtl="1">
            <a:lnSpc>
              <a:spcPct val="90000"/>
            </a:lnSpc>
            <a:spcBef>
              <a:spcPct val="0"/>
            </a:spcBef>
            <a:spcAft>
              <a:spcPct val="35000"/>
            </a:spcAft>
            <a:buNone/>
          </a:pPr>
          <a:r>
            <a:rPr lang="he-IL" sz="2200" kern="1200" dirty="0">
              <a:latin typeface="Calibri" panose="020F0502020204030204" pitchFamily="34" charset="0"/>
              <a:ea typeface="Calibri" panose="020F0502020204030204" pitchFamily="34" charset="0"/>
              <a:cs typeface="Calibri" panose="020F0502020204030204" pitchFamily="34" charset="0"/>
            </a:rPr>
            <a:t>נשלב את כל הטבלאות לאחת לפי המפתח.</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0" y="793387"/>
        <a:ext cx="10141474" cy="396572"/>
      </dsp:txXfrm>
    </dsp:sp>
    <dsp:sp modelId="{8F28681C-BC68-47A8-88AA-FCFB7BFBF2E7}">
      <dsp:nvSpPr>
        <dsp:cNvPr id="0" name=""/>
        <dsp:cNvSpPr/>
      </dsp:nvSpPr>
      <dsp:spPr>
        <a:xfrm>
          <a:off x="0" y="1189960"/>
          <a:ext cx="101414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B280BF-E5B6-415D-B16C-03A47D27A266}">
      <dsp:nvSpPr>
        <dsp:cNvPr id="0" name=""/>
        <dsp:cNvSpPr/>
      </dsp:nvSpPr>
      <dsp:spPr>
        <a:xfrm>
          <a:off x="0" y="1189960"/>
          <a:ext cx="10141474" cy="3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rtl="1">
            <a:lnSpc>
              <a:spcPct val="90000"/>
            </a:lnSpc>
            <a:spcBef>
              <a:spcPct val="0"/>
            </a:spcBef>
            <a:spcAft>
              <a:spcPct val="35000"/>
            </a:spcAft>
            <a:buNone/>
          </a:pPr>
          <a:r>
            <a:rPr lang="he-IL" sz="2200" kern="1200" dirty="0">
              <a:latin typeface="Calibri" panose="020F0502020204030204" pitchFamily="34" charset="0"/>
              <a:ea typeface="Calibri" panose="020F0502020204030204" pitchFamily="34" charset="0"/>
              <a:cs typeface="Calibri" panose="020F0502020204030204" pitchFamily="34" charset="0"/>
            </a:rPr>
            <a:t>נרצה לנבא את חומרת הפציעה של נהג בתאונה לפי נתוני האדם, הרכב, מזג האוויר ותנאי הדרך.</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0" y="1189960"/>
        <a:ext cx="10141474" cy="396572"/>
      </dsp:txXfrm>
    </dsp:sp>
    <dsp:sp modelId="{64EF20F2-C5A2-43A4-95E3-A97326188DD9}">
      <dsp:nvSpPr>
        <dsp:cNvPr id="0" name=""/>
        <dsp:cNvSpPr/>
      </dsp:nvSpPr>
      <dsp:spPr>
        <a:xfrm>
          <a:off x="0" y="1586533"/>
          <a:ext cx="101414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3A913-E228-4A6A-8C95-BD724594B96B}">
      <dsp:nvSpPr>
        <dsp:cNvPr id="0" name=""/>
        <dsp:cNvSpPr/>
      </dsp:nvSpPr>
      <dsp:spPr>
        <a:xfrm>
          <a:off x="0" y="1586533"/>
          <a:ext cx="10141474" cy="3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rtl="1">
            <a:lnSpc>
              <a:spcPct val="90000"/>
            </a:lnSpc>
            <a:spcBef>
              <a:spcPct val="0"/>
            </a:spcBef>
            <a:spcAft>
              <a:spcPct val="35000"/>
            </a:spcAft>
            <a:buNone/>
          </a:pP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0" y="1586533"/>
        <a:ext cx="10141474" cy="3965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solidFill>
          <a:srgbClr val="FFC000">
            <a:lumMod val="40000"/>
            <a:lumOff val="60000"/>
          </a:srgb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5CCEA-85D8-4C5A-BB09-FAFDB0AF3530}">
      <dsp:nvSpPr>
        <dsp:cNvPr id="0" name=""/>
        <dsp:cNvSpPr/>
      </dsp:nvSpPr>
      <dsp:spPr>
        <a:xfrm>
          <a:off x="228846" y="1437"/>
          <a:ext cx="2462591" cy="1477554"/>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Split the data to Train set and Test set</a:t>
          </a:r>
        </a:p>
        <a:p>
          <a:pPr marL="0" lvl="0" indent="0" algn="ctr" defTabSz="889000">
            <a:lnSpc>
              <a:spcPct val="90000"/>
            </a:lnSpc>
            <a:spcBef>
              <a:spcPct val="0"/>
            </a:spcBef>
            <a:spcAft>
              <a:spcPct val="35000"/>
            </a:spcAft>
            <a:buNone/>
          </a:pPr>
          <a:r>
            <a:rPr lang="en-US" sz="2000" kern="1200" dirty="0"/>
            <a:t>(70%-30%)</a:t>
          </a:r>
        </a:p>
      </dsp:txBody>
      <dsp:txXfrm>
        <a:off x="272122" y="44713"/>
        <a:ext cx="2376039" cy="1391002"/>
      </dsp:txXfrm>
    </dsp:sp>
    <dsp:sp modelId="{8A17F5C0-B2B8-4C43-A543-DBF1F27B4230}">
      <dsp:nvSpPr>
        <dsp:cNvPr id="0" name=""/>
        <dsp:cNvSpPr/>
      </dsp:nvSpPr>
      <dsp:spPr>
        <a:xfrm>
          <a:off x="2908146" y="434853"/>
          <a:ext cx="522069" cy="610722"/>
        </a:xfrm>
        <a:prstGeom prst="rightArrow">
          <a:avLst>
            <a:gd name="adj1" fmla="val 60000"/>
            <a:gd name="adj2" fmla="val 5000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054BB4E9-4E17-4C73-9576-E58DADFB5F5A}">
      <dsp:nvSpPr>
        <dsp:cNvPr id="0" name=""/>
        <dsp:cNvSpPr/>
      </dsp:nvSpPr>
      <dsp:spPr>
        <a:xfrm>
          <a:off x="3676474" y="1437"/>
          <a:ext cx="2462591" cy="1477554"/>
        </a:xfrm>
        <a:prstGeom prst="roundRect">
          <a:avLst>
            <a:gd name="adj" fmla="val 10000"/>
          </a:avLst>
        </a:prstGeom>
        <a:gradFill rotWithShape="0">
          <a:gsLst>
            <a:gs pos="0">
              <a:schemeClr val="accent1">
                <a:shade val="80000"/>
                <a:hueOff val="69857"/>
                <a:satOff val="-1251"/>
                <a:lumOff val="5317"/>
                <a:alphaOff val="0"/>
                <a:satMod val="103000"/>
                <a:lumMod val="102000"/>
                <a:tint val="94000"/>
              </a:schemeClr>
            </a:gs>
            <a:gs pos="50000">
              <a:schemeClr val="accent1">
                <a:shade val="80000"/>
                <a:hueOff val="69857"/>
                <a:satOff val="-1251"/>
                <a:lumOff val="5317"/>
                <a:alphaOff val="0"/>
                <a:satMod val="110000"/>
                <a:lumMod val="100000"/>
                <a:shade val="100000"/>
              </a:schemeClr>
            </a:gs>
            <a:gs pos="100000">
              <a:schemeClr val="accent1">
                <a:shade val="80000"/>
                <a:hueOff val="69857"/>
                <a:satOff val="-1251"/>
                <a:lumOff val="53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Scaling (fit the scaler on the train set and transform both train and test)</a:t>
          </a:r>
        </a:p>
      </dsp:txBody>
      <dsp:txXfrm>
        <a:off x="3719750" y="44713"/>
        <a:ext cx="2376039" cy="1391002"/>
      </dsp:txXfrm>
    </dsp:sp>
    <dsp:sp modelId="{EC8CF0C0-992F-4A4A-93D5-B062A0B50937}">
      <dsp:nvSpPr>
        <dsp:cNvPr id="0" name=""/>
        <dsp:cNvSpPr/>
      </dsp:nvSpPr>
      <dsp:spPr>
        <a:xfrm rot="5400000">
          <a:off x="4646735" y="1651373"/>
          <a:ext cx="522069" cy="610722"/>
        </a:xfrm>
        <a:prstGeom prst="rightArrow">
          <a:avLst>
            <a:gd name="adj1" fmla="val 60000"/>
            <a:gd name="adj2" fmla="val 50000"/>
          </a:avLst>
        </a:prstGeom>
        <a:gradFill rotWithShape="0">
          <a:gsLst>
            <a:gs pos="0">
              <a:schemeClr val="accent1">
                <a:shade val="90000"/>
                <a:hueOff val="87306"/>
                <a:satOff val="-1495"/>
                <a:lumOff val="5990"/>
                <a:alphaOff val="0"/>
                <a:satMod val="103000"/>
                <a:lumMod val="102000"/>
                <a:tint val="94000"/>
              </a:schemeClr>
            </a:gs>
            <a:gs pos="50000">
              <a:schemeClr val="accent1">
                <a:shade val="90000"/>
                <a:hueOff val="87306"/>
                <a:satOff val="-1495"/>
                <a:lumOff val="5990"/>
                <a:alphaOff val="0"/>
                <a:satMod val="110000"/>
                <a:lumMod val="100000"/>
                <a:shade val="100000"/>
              </a:schemeClr>
            </a:gs>
            <a:gs pos="100000">
              <a:schemeClr val="accent1">
                <a:shade val="90000"/>
                <a:hueOff val="87306"/>
                <a:satOff val="-1495"/>
                <a:lumOff val="599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4551BAC3-A82F-4F1D-875C-C16AB0349CF5}">
      <dsp:nvSpPr>
        <dsp:cNvPr id="0" name=""/>
        <dsp:cNvSpPr/>
      </dsp:nvSpPr>
      <dsp:spPr>
        <a:xfrm>
          <a:off x="3676474" y="2464029"/>
          <a:ext cx="2462591" cy="1477554"/>
        </a:xfrm>
        <a:prstGeom prst="roundRect">
          <a:avLst>
            <a:gd name="adj" fmla="val 10000"/>
          </a:avLst>
        </a:prstGeom>
        <a:gradFill rotWithShape="0">
          <a:gsLst>
            <a:gs pos="0">
              <a:schemeClr val="accent1">
                <a:shade val="80000"/>
                <a:hueOff val="139713"/>
                <a:satOff val="-2502"/>
                <a:lumOff val="10634"/>
                <a:alphaOff val="0"/>
                <a:satMod val="103000"/>
                <a:lumMod val="102000"/>
                <a:tint val="94000"/>
              </a:schemeClr>
            </a:gs>
            <a:gs pos="50000">
              <a:schemeClr val="accent1">
                <a:shade val="80000"/>
                <a:hueOff val="139713"/>
                <a:satOff val="-2502"/>
                <a:lumOff val="10634"/>
                <a:alphaOff val="0"/>
                <a:satMod val="110000"/>
                <a:lumMod val="100000"/>
                <a:shade val="100000"/>
              </a:schemeClr>
            </a:gs>
            <a:gs pos="100000">
              <a:schemeClr val="accent1">
                <a:shade val="80000"/>
                <a:hueOff val="139713"/>
                <a:satOff val="-2502"/>
                <a:lumOff val="106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One-Hot Encoding (both train and test)</a:t>
          </a:r>
        </a:p>
      </dsp:txBody>
      <dsp:txXfrm>
        <a:off x="3719750" y="2507305"/>
        <a:ext cx="2376039" cy="1391002"/>
      </dsp:txXfrm>
    </dsp:sp>
    <dsp:sp modelId="{70A667E4-D184-40A5-A33F-CA5E1478F330}">
      <dsp:nvSpPr>
        <dsp:cNvPr id="0" name=""/>
        <dsp:cNvSpPr/>
      </dsp:nvSpPr>
      <dsp:spPr>
        <a:xfrm rot="10800000">
          <a:off x="2937697" y="2897445"/>
          <a:ext cx="522069" cy="610722"/>
        </a:xfrm>
        <a:prstGeom prst="rightArrow">
          <a:avLst>
            <a:gd name="adj1" fmla="val 60000"/>
            <a:gd name="adj2" fmla="val 50000"/>
          </a:avLst>
        </a:prstGeom>
        <a:gradFill rotWithShape="0">
          <a:gsLst>
            <a:gs pos="0">
              <a:schemeClr val="accent1">
                <a:shade val="90000"/>
                <a:hueOff val="174613"/>
                <a:satOff val="-2991"/>
                <a:lumOff val="11980"/>
                <a:alphaOff val="0"/>
                <a:satMod val="103000"/>
                <a:lumMod val="102000"/>
                <a:tint val="94000"/>
              </a:schemeClr>
            </a:gs>
            <a:gs pos="50000">
              <a:schemeClr val="accent1">
                <a:shade val="90000"/>
                <a:hueOff val="174613"/>
                <a:satOff val="-2991"/>
                <a:lumOff val="11980"/>
                <a:alphaOff val="0"/>
                <a:satMod val="110000"/>
                <a:lumMod val="100000"/>
                <a:shade val="100000"/>
              </a:schemeClr>
            </a:gs>
            <a:gs pos="100000">
              <a:schemeClr val="accent1">
                <a:shade val="90000"/>
                <a:hueOff val="174613"/>
                <a:satOff val="-2991"/>
                <a:lumOff val="1198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5A155DEC-714C-4274-B54A-ACF2BA53F13C}">
      <dsp:nvSpPr>
        <dsp:cNvPr id="0" name=""/>
        <dsp:cNvSpPr/>
      </dsp:nvSpPr>
      <dsp:spPr>
        <a:xfrm>
          <a:off x="228846" y="2464029"/>
          <a:ext cx="2462591" cy="1477554"/>
        </a:xfrm>
        <a:prstGeom prst="roundRect">
          <a:avLst>
            <a:gd name="adj" fmla="val 10000"/>
          </a:avLst>
        </a:prstGeom>
        <a:gradFill rotWithShape="0">
          <a:gsLst>
            <a:gs pos="0">
              <a:schemeClr val="accent1">
                <a:shade val="80000"/>
                <a:hueOff val="209570"/>
                <a:satOff val="-3754"/>
                <a:lumOff val="15951"/>
                <a:alphaOff val="0"/>
                <a:satMod val="103000"/>
                <a:lumMod val="102000"/>
                <a:tint val="94000"/>
              </a:schemeClr>
            </a:gs>
            <a:gs pos="50000">
              <a:schemeClr val="accent1">
                <a:shade val="80000"/>
                <a:hueOff val="209570"/>
                <a:satOff val="-3754"/>
                <a:lumOff val="15951"/>
                <a:alphaOff val="0"/>
                <a:satMod val="110000"/>
                <a:lumMod val="100000"/>
                <a:shade val="100000"/>
              </a:schemeClr>
            </a:gs>
            <a:gs pos="100000">
              <a:schemeClr val="accent1">
                <a:shade val="80000"/>
                <a:hueOff val="209570"/>
                <a:satOff val="-3754"/>
                <a:lumOff val="159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Over Sampling using SMOTE (only the train set)</a:t>
          </a:r>
        </a:p>
      </dsp:txBody>
      <dsp:txXfrm>
        <a:off x="272122" y="2507305"/>
        <a:ext cx="2376039" cy="1391002"/>
      </dsp:txXfrm>
    </dsp:sp>
    <dsp:sp modelId="{154148A0-B216-4641-A9D1-DA589CE8A689}">
      <dsp:nvSpPr>
        <dsp:cNvPr id="0" name=""/>
        <dsp:cNvSpPr/>
      </dsp:nvSpPr>
      <dsp:spPr>
        <a:xfrm rot="5400000">
          <a:off x="1199107" y="4113965"/>
          <a:ext cx="522069" cy="610722"/>
        </a:xfrm>
        <a:prstGeom prst="rightArrow">
          <a:avLst>
            <a:gd name="adj1" fmla="val 60000"/>
            <a:gd name="adj2" fmla="val 50000"/>
          </a:avLst>
        </a:prstGeom>
        <a:gradFill rotWithShape="0">
          <a:gsLst>
            <a:gs pos="0">
              <a:schemeClr val="accent1">
                <a:shade val="90000"/>
                <a:hueOff val="261919"/>
                <a:satOff val="-4486"/>
                <a:lumOff val="17970"/>
                <a:alphaOff val="0"/>
                <a:satMod val="103000"/>
                <a:lumMod val="102000"/>
                <a:tint val="94000"/>
              </a:schemeClr>
            </a:gs>
            <a:gs pos="50000">
              <a:schemeClr val="accent1">
                <a:shade val="90000"/>
                <a:hueOff val="261919"/>
                <a:satOff val="-4486"/>
                <a:lumOff val="17970"/>
                <a:alphaOff val="0"/>
                <a:satMod val="110000"/>
                <a:lumMod val="100000"/>
                <a:shade val="100000"/>
              </a:schemeClr>
            </a:gs>
            <a:gs pos="100000">
              <a:schemeClr val="accent1">
                <a:shade val="90000"/>
                <a:hueOff val="261919"/>
                <a:satOff val="-4486"/>
                <a:lumOff val="179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FBF1D3C1-D95D-4665-A99B-F5BB7D9B7DE2}">
      <dsp:nvSpPr>
        <dsp:cNvPr id="0" name=""/>
        <dsp:cNvSpPr/>
      </dsp:nvSpPr>
      <dsp:spPr>
        <a:xfrm>
          <a:off x="228846" y="4926620"/>
          <a:ext cx="2462591" cy="1477554"/>
        </a:xfrm>
        <a:prstGeom prst="roundRect">
          <a:avLst>
            <a:gd name="adj" fmla="val 10000"/>
          </a:avLst>
        </a:prstGeom>
        <a:gradFill rotWithShape="0">
          <a:gsLst>
            <a:gs pos="0">
              <a:schemeClr val="accent1">
                <a:shade val="80000"/>
                <a:hueOff val="279426"/>
                <a:satOff val="-5005"/>
                <a:lumOff val="21268"/>
                <a:alphaOff val="0"/>
                <a:satMod val="103000"/>
                <a:lumMod val="102000"/>
                <a:tint val="94000"/>
              </a:schemeClr>
            </a:gs>
            <a:gs pos="50000">
              <a:schemeClr val="accent1">
                <a:shade val="80000"/>
                <a:hueOff val="279426"/>
                <a:satOff val="-5005"/>
                <a:lumOff val="21268"/>
                <a:alphaOff val="0"/>
                <a:satMod val="110000"/>
                <a:lumMod val="100000"/>
                <a:shade val="100000"/>
              </a:schemeClr>
            </a:gs>
            <a:gs pos="100000">
              <a:schemeClr val="accent1">
                <a:shade val="80000"/>
                <a:hueOff val="279426"/>
                <a:satOff val="-5005"/>
                <a:lumOff val="212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selection using LASSO</a:t>
          </a:r>
        </a:p>
      </dsp:txBody>
      <dsp:txXfrm>
        <a:off x="272122" y="4969896"/>
        <a:ext cx="2376039" cy="1391002"/>
      </dsp:txXfrm>
    </dsp:sp>
    <dsp:sp modelId="{D79A8058-3FD4-4B06-827F-095B79214CF7}">
      <dsp:nvSpPr>
        <dsp:cNvPr id="0" name=""/>
        <dsp:cNvSpPr/>
      </dsp:nvSpPr>
      <dsp:spPr>
        <a:xfrm>
          <a:off x="2908146" y="5360036"/>
          <a:ext cx="522069" cy="610722"/>
        </a:xfrm>
        <a:prstGeom prst="rightArrow">
          <a:avLst>
            <a:gd name="adj1" fmla="val 60000"/>
            <a:gd name="adj2" fmla="val 50000"/>
          </a:avLst>
        </a:prstGeom>
        <a:gradFill rotWithShape="0">
          <a:gsLst>
            <a:gs pos="0">
              <a:schemeClr val="accent1">
                <a:shade val="90000"/>
                <a:hueOff val="349225"/>
                <a:satOff val="-5981"/>
                <a:lumOff val="23960"/>
                <a:alphaOff val="0"/>
                <a:satMod val="103000"/>
                <a:lumMod val="102000"/>
                <a:tint val="94000"/>
              </a:schemeClr>
            </a:gs>
            <a:gs pos="50000">
              <a:schemeClr val="accent1">
                <a:shade val="90000"/>
                <a:hueOff val="349225"/>
                <a:satOff val="-5981"/>
                <a:lumOff val="23960"/>
                <a:alphaOff val="0"/>
                <a:satMod val="110000"/>
                <a:lumMod val="100000"/>
                <a:shade val="100000"/>
              </a:schemeClr>
            </a:gs>
            <a:gs pos="100000">
              <a:schemeClr val="accent1">
                <a:shade val="90000"/>
                <a:hueOff val="349225"/>
                <a:satOff val="-5981"/>
                <a:lumOff val="239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482180"/>
        <a:ext cx="365448" cy="366434"/>
      </dsp:txXfrm>
    </dsp:sp>
    <dsp:sp modelId="{728882CB-2490-4960-B6C6-F814709119DA}">
      <dsp:nvSpPr>
        <dsp:cNvPr id="0" name=""/>
        <dsp:cNvSpPr/>
      </dsp:nvSpPr>
      <dsp:spPr>
        <a:xfrm flipV="1">
          <a:off x="3676474" y="5546129"/>
          <a:ext cx="2462591" cy="238536"/>
        </a:xfrm>
        <a:prstGeom prst="roundRect">
          <a:avLst>
            <a:gd name="adj" fmla="val 10000"/>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10800000">
        <a:off x="3683460" y="5553115"/>
        <a:ext cx="2448619" cy="224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solidFill>
          <a:schemeClr val="accent4">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solidFill>
          <a:schemeClr val="accent4">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solidFill>
          <a:schemeClr val="accent4">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solidFill>
          <a:srgbClr val="FFC000">
            <a:lumMod val="40000"/>
            <a:lumOff val="60000"/>
          </a:srgb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solidFill>
          <a:schemeClr val="accent4">
            <a:lumMod val="40000"/>
            <a:lumOff val="6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solidFill>
          <a:srgbClr val="FFC000">
            <a:lumMod val="40000"/>
            <a:lumOff val="60000"/>
          </a:srgb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solidFill>
          <a:srgbClr val="FFC000">
            <a:lumMod val="40000"/>
            <a:lumOff val="60000"/>
          </a:srgb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96-F4C4-43B7-AA02-47EB9CAB4D92}">
      <dsp:nvSpPr>
        <dsp:cNvPr id="0" name=""/>
        <dsp:cNvSpPr/>
      </dsp:nvSpPr>
      <dsp:spPr>
        <a:xfrm rot="10800000">
          <a:off x="769462" y="14344"/>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t>Filter drivers</a:t>
          </a:r>
          <a:endParaRPr lang="he-IL" sz="1900" kern="1200" dirty="0">
            <a:solidFill>
              <a:prstClr val="black">
                <a:hueOff val="0"/>
                <a:satOff val="0"/>
                <a:lumOff val="0"/>
                <a:alphaOff val="0"/>
              </a:prstClr>
            </a:solidFill>
            <a:latin typeface="Calibri" panose="020F0502020204030204"/>
            <a:ea typeface="+mn-ea"/>
            <a:cs typeface="+mn-cs"/>
          </a:endParaRPr>
        </a:p>
      </dsp:txBody>
      <dsp:txXfrm rot="10800000">
        <a:off x="923702" y="14344"/>
        <a:ext cx="1582745" cy="616959"/>
      </dsp:txXfrm>
    </dsp:sp>
    <dsp:sp modelId="{F19C2E6D-FBB2-4B36-8126-82F508E25BA3}">
      <dsp:nvSpPr>
        <dsp:cNvPr id="0" name=""/>
        <dsp:cNvSpPr/>
      </dsp:nvSpPr>
      <dsp:spPr>
        <a:xfrm>
          <a:off x="283271" y="1579"/>
          <a:ext cx="616959" cy="6169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CAC635C-5DE9-473C-8B55-E6D84E54FCBC}">
      <dsp:nvSpPr>
        <dsp:cNvPr id="0" name=""/>
        <dsp:cNvSpPr/>
      </dsp:nvSpPr>
      <dsp:spPr>
        <a:xfrm rot="10800000">
          <a:off x="769462" y="815470"/>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Merge tables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815470"/>
        <a:ext cx="1582745" cy="616959"/>
      </dsp:txXfrm>
    </dsp:sp>
    <dsp:sp modelId="{9F2DC258-D835-4DFA-BD13-9B699C6E4613}">
      <dsp:nvSpPr>
        <dsp:cNvPr id="0" name=""/>
        <dsp:cNvSpPr/>
      </dsp:nvSpPr>
      <dsp:spPr>
        <a:xfrm>
          <a:off x="283271" y="802705"/>
          <a:ext cx="616959" cy="6169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8DA020A-C090-4E2C-9E50-C30E0AD407AC}">
      <dsp:nvSpPr>
        <dsp:cNvPr id="0" name=""/>
        <dsp:cNvSpPr/>
      </dsp:nvSpPr>
      <dsp:spPr>
        <a:xfrm rot="10800000">
          <a:off x="769462" y="1608008"/>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Handling </a:t>
          </a:r>
          <a:r>
            <a:rPr lang="en-US" sz="1700" kern="1200" dirty="0" err="1">
              <a:solidFill>
                <a:prstClr val="black">
                  <a:hueOff val="0"/>
                  <a:satOff val="0"/>
                  <a:lumOff val="0"/>
                  <a:alphaOff val="0"/>
                </a:prstClr>
              </a:solidFill>
              <a:latin typeface="Calibri" panose="020F0502020204030204"/>
              <a:ea typeface="+mn-ea"/>
              <a:cs typeface="+mn-cs"/>
            </a:rPr>
            <a:t>NaN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3702" y="1608008"/>
        <a:ext cx="1582745" cy="616959"/>
      </dsp:txXfrm>
    </dsp:sp>
    <dsp:sp modelId="{57C2D397-7D50-4D09-BB70-EE8D10D99E96}">
      <dsp:nvSpPr>
        <dsp:cNvPr id="0" name=""/>
        <dsp:cNvSpPr/>
      </dsp:nvSpPr>
      <dsp:spPr>
        <a:xfrm>
          <a:off x="283271" y="1603831"/>
          <a:ext cx="616959" cy="6169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F109D1-31D4-400D-9E85-E61B59947274}">
      <dsp:nvSpPr>
        <dsp:cNvPr id="0" name=""/>
        <dsp:cNvSpPr/>
      </dsp:nvSpPr>
      <dsp:spPr>
        <a:xfrm rot="10800000">
          <a:off x="774482" y="2388102"/>
          <a:ext cx="1736985" cy="616959"/>
        </a:xfrm>
        <a:prstGeom prst="homePlate">
          <a:avLst/>
        </a:prstGeom>
        <a:gradFill rotWithShape="0">
          <a:gsLst>
            <a:gs pos="0">
              <a:prstClr val="white">
                <a:hueOff val="0"/>
                <a:satOff val="0"/>
                <a:lumOff val="0"/>
                <a:alphaOff val="0"/>
                <a:satMod val="103000"/>
                <a:lumMod val="102000"/>
                <a:tint val="94000"/>
              </a:prstClr>
            </a:gs>
            <a:gs pos="50000">
              <a:prstClr val="white">
                <a:hueOff val="0"/>
                <a:satOff val="0"/>
                <a:lumOff val="0"/>
                <a:alphaOff val="0"/>
                <a:satMod val="110000"/>
                <a:lumMod val="100000"/>
                <a:shade val="100000"/>
              </a:prstClr>
            </a:gs>
            <a:gs pos="100000">
              <a:prstClr val="white">
                <a:hueOff val="0"/>
                <a:satOff val="0"/>
                <a:lumOff val="0"/>
                <a:alphaOff val="0"/>
                <a:lumMod val="99000"/>
                <a:satMod val="120000"/>
                <a:shade val="78000"/>
              </a:prst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Imputation</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8722" y="2388102"/>
        <a:ext cx="1582745" cy="616959"/>
      </dsp:txXfrm>
    </dsp:sp>
    <dsp:sp modelId="{D2BFF15D-BC52-4CAB-B2E7-55DB88627B7F}">
      <dsp:nvSpPr>
        <dsp:cNvPr id="0" name=""/>
        <dsp:cNvSpPr/>
      </dsp:nvSpPr>
      <dsp:spPr>
        <a:xfrm>
          <a:off x="283271" y="2385906"/>
          <a:ext cx="616959" cy="6169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86E5C8-2FB7-46A2-84E8-C6038C5DCFEF}">
      <dsp:nvSpPr>
        <dsp:cNvPr id="0" name=""/>
        <dsp:cNvSpPr/>
      </dsp:nvSpPr>
      <dsp:spPr>
        <a:xfrm rot="10800000">
          <a:off x="768680" y="3181973"/>
          <a:ext cx="1736985" cy="616959"/>
        </a:xfrm>
        <a:prstGeom prst="homePlate">
          <a:avLst/>
        </a:prstGeom>
        <a:solidFill>
          <a:srgbClr val="FFC000">
            <a:lumMod val="40000"/>
            <a:lumOff val="60000"/>
          </a:srgb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008" tIns="72390" rIns="135128" bIns="72390" numCol="1" spcCol="1270" anchor="ctr" anchorCtr="0">
          <a:noAutofit/>
        </a:bodyPr>
        <a:lstStyle/>
        <a:p>
          <a:pPr marL="0" lvl="0" indent="0" algn="ctr" defTabSz="844550" rtl="1">
            <a:lnSpc>
              <a:spcPct val="90000"/>
            </a:lnSpc>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Dropping Features</a:t>
          </a:r>
          <a:endParaRPr lang="he-IL" sz="1700" kern="1200" dirty="0">
            <a:solidFill>
              <a:prstClr val="black">
                <a:hueOff val="0"/>
                <a:satOff val="0"/>
                <a:lumOff val="0"/>
                <a:alphaOff val="0"/>
              </a:prstClr>
            </a:solidFill>
            <a:latin typeface="Calibri" panose="020F0502020204030204"/>
            <a:ea typeface="+mn-ea"/>
            <a:cs typeface="+mn-cs"/>
          </a:endParaRPr>
        </a:p>
      </dsp:txBody>
      <dsp:txXfrm rot="10800000">
        <a:off x="922920" y="3181973"/>
        <a:ext cx="1582745" cy="616959"/>
      </dsp:txXfrm>
    </dsp:sp>
    <dsp:sp modelId="{E83174F2-13E7-42C0-B92A-B9E53FFB205E}">
      <dsp:nvSpPr>
        <dsp:cNvPr id="0" name=""/>
        <dsp:cNvSpPr/>
      </dsp:nvSpPr>
      <dsp:spPr>
        <a:xfrm>
          <a:off x="283271" y="3181973"/>
          <a:ext cx="616959" cy="616959"/>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D8E9F38-AC59-4F8D-8F3F-EBEE9CCC2C0E}" type="datetimeFigureOut">
              <a:rPr lang="he-IL" smtClean="0"/>
              <a:t>כ"ט/סיון/תשפ"ג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46D98BD8-ACC9-4575-8E6B-630B523FB2B7}" type="slidenum">
              <a:rPr lang="he-IL" smtClean="0"/>
              <a:t>‹#›</a:t>
            </a:fld>
            <a:endParaRPr lang="he-IL"/>
          </a:p>
        </p:txBody>
      </p:sp>
    </p:spTree>
    <p:extLst>
      <p:ext uri="{BB962C8B-B14F-4D97-AF65-F5344CB8AC3E}">
        <p14:creationId xmlns:p14="http://schemas.microsoft.com/office/powerpoint/2010/main" val="17032885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en-US" b="1" i="0" dirty="0">
                    <a:solidFill>
                      <a:srgbClr val="202122"/>
                    </a:solidFill>
                    <a:effectLst/>
                    <a:latin typeface="Arial" panose="020B0604020202020204" pitchFamily="34" charset="0"/>
                  </a:rPr>
                  <a:t>least absolute shrinkage and selection operator</a:t>
                </a:r>
                <a:endParaRPr lang="he-IL" dirty="0"/>
              </a:p>
              <a:p>
                <a:r>
                  <a:rPr lang="he-IL" dirty="0"/>
                  <a:t>לאסו: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nary>
                              <m:naryPr>
                                <m:chr m:val="∑"/>
                                <m:subHide m:val="on"/>
                                <m:ctrlPr>
                                  <a:rPr lang="en-US" b="0" i="1" smtClean="0">
                                    <a:latin typeface="Cambria Math" panose="02040503050406030204" pitchFamily="18" charset="0"/>
                                  </a:rPr>
                                </m:ctrlPr>
                              </m:naryP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𝛽</m:t>
                                        </m:r>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ary>
                              <m:naryPr>
                                <m:chr m:val="∑"/>
                                <m:subHide m:val="on"/>
                                <m:ctrlPr>
                                  <a:rPr lang="en-US" b="0" i="1" smtClean="0">
                                    <a:latin typeface="Cambria Math" panose="02040503050406030204" pitchFamily="18" charset="0"/>
                                  </a:rPr>
                                </m:ctrlPr>
                              </m:naryPr>
                              <m:sub/>
                              <m:sup>
                                <m:r>
                                  <a:rPr lang="en-US" b="0" i="1" smtClean="0">
                                    <a:latin typeface="Cambria Math" panose="02040503050406030204" pitchFamily="18" charset="0"/>
                                  </a:rPr>
                                  <m:t>𝑝</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d>
                              </m:e>
                            </m:nary>
                          </m:e>
                        </m:d>
                      </m:e>
                    </m:func>
                  </m:oMath>
                </a14:m>
                <a:endParaRPr lang="he-IL" dirty="0"/>
              </a:p>
              <a:p>
                <a:r>
                  <a:rPr lang="he-IL" dirty="0"/>
                  <a:t>בסוף ה-</a:t>
                </a:r>
                <a:r>
                  <a:rPr lang="en-US" dirty="0"/>
                  <a:t>Label</a:t>
                </a:r>
                <a:r>
                  <a:rPr lang="he-IL" dirty="0"/>
                  <a:t> מאוזן</a:t>
                </a:r>
              </a:p>
            </p:txBody>
          </p:sp>
        </mc:Choice>
        <mc:Fallback xmlns="">
          <p:sp>
            <p:nvSpPr>
              <p:cNvPr id="3" name="מציין מיקום של הערות 2"/>
              <p:cNvSpPr>
                <a:spLocks noGrp="1"/>
              </p:cNvSpPr>
              <p:nvPr>
                <p:ph type="body" idx="1"/>
              </p:nvPr>
            </p:nvSpPr>
            <p:spPr/>
            <p:txBody>
              <a:bodyPr/>
              <a:lstStyle/>
              <a:p>
                <a:r>
                  <a:rPr lang="he-IL" dirty="0"/>
                  <a:t>לאסו: </a:t>
                </a:r>
                <a:r>
                  <a:rPr lang="en-US" b="0" i="0">
                    <a:latin typeface="Cambria Math" panose="02040503050406030204" pitchFamily="18" charset="0"/>
                  </a:rPr>
                  <a:t>min⁡{∑16^𝑁▒(𝑦_𝑖−𝛽_0−𝑥_𝑖^𝑇 𝛽)^2 +𝜆⋅∑16^𝑝▒|𝛽_𝑗 | }</a:t>
                </a:r>
                <a:endParaRPr lang="he-IL" dirty="0"/>
              </a:p>
              <a:p>
                <a:r>
                  <a:rPr lang="he-IL" dirty="0"/>
                  <a:t>בסוף ה-</a:t>
                </a:r>
                <a:r>
                  <a:rPr lang="en-US" dirty="0"/>
                  <a:t>Label</a:t>
                </a:r>
                <a:r>
                  <a:rPr lang="he-IL" dirty="0"/>
                  <a:t> מאוזן</a:t>
                </a:r>
              </a:p>
            </p:txBody>
          </p:sp>
        </mc:Fallback>
      </mc:AlternateContent>
      <p:sp>
        <p:nvSpPr>
          <p:cNvPr id="4" name="מציין מיקום של מספר שקופית 3"/>
          <p:cNvSpPr>
            <a:spLocks noGrp="1"/>
          </p:cNvSpPr>
          <p:nvPr>
            <p:ph type="sldNum" sz="quarter" idx="5"/>
          </p:nvPr>
        </p:nvSpPr>
        <p:spPr/>
        <p:txBody>
          <a:bodyPr/>
          <a:lstStyle/>
          <a:p>
            <a:fld id="{46D98BD8-ACC9-4575-8E6B-630B523FB2B7}" type="slidenum">
              <a:rPr lang="he-IL" smtClean="0"/>
              <a:t>12</a:t>
            </a:fld>
            <a:endParaRPr lang="he-IL"/>
          </a:p>
        </p:txBody>
      </p:sp>
    </p:spTree>
    <p:extLst>
      <p:ext uri="{BB962C8B-B14F-4D97-AF65-F5344CB8AC3E}">
        <p14:creationId xmlns:p14="http://schemas.microsoft.com/office/powerpoint/2010/main" val="991530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6D98BD8-ACC9-4575-8E6B-630B523FB2B7}" type="slidenum">
              <a:rPr lang="he-IL" smtClean="0"/>
              <a:t>16</a:t>
            </a:fld>
            <a:endParaRPr lang="he-IL"/>
          </a:p>
        </p:txBody>
      </p:sp>
    </p:spTree>
    <p:extLst>
      <p:ext uri="{BB962C8B-B14F-4D97-AF65-F5344CB8AC3E}">
        <p14:creationId xmlns:p14="http://schemas.microsoft.com/office/powerpoint/2010/main" val="202124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Over-fit</a:t>
            </a:r>
            <a:r>
              <a:rPr lang="he-IL" dirty="0"/>
              <a:t> מטורף ל</a:t>
            </a:r>
            <a:r>
              <a:rPr lang="en-US" dirty="0"/>
              <a:t>KNN</a:t>
            </a:r>
            <a:endParaRPr lang="he-IL" dirty="0"/>
          </a:p>
        </p:txBody>
      </p:sp>
      <p:sp>
        <p:nvSpPr>
          <p:cNvPr id="4" name="מציין מיקום של מספר שקופית 3"/>
          <p:cNvSpPr>
            <a:spLocks noGrp="1"/>
          </p:cNvSpPr>
          <p:nvPr>
            <p:ph type="sldNum" sz="quarter" idx="5"/>
          </p:nvPr>
        </p:nvSpPr>
        <p:spPr/>
        <p:txBody>
          <a:bodyPr/>
          <a:lstStyle/>
          <a:p>
            <a:fld id="{46D98BD8-ACC9-4575-8E6B-630B523FB2B7}" type="slidenum">
              <a:rPr lang="he-IL" smtClean="0"/>
              <a:t>22</a:t>
            </a:fld>
            <a:endParaRPr lang="he-IL"/>
          </a:p>
        </p:txBody>
      </p:sp>
    </p:spTree>
    <p:extLst>
      <p:ext uri="{BB962C8B-B14F-4D97-AF65-F5344CB8AC3E}">
        <p14:creationId xmlns:p14="http://schemas.microsoft.com/office/powerpoint/2010/main" val="21142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E1B2-E897-C287-DF5A-35AA0F65F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81AB4D6F-E888-9FB1-A85C-D56EC22C8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F40195D-D324-4309-3FEE-0FD4D9613784}"/>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5" name="Footer Placeholder 4">
            <a:extLst>
              <a:ext uri="{FF2B5EF4-FFF2-40B4-BE49-F238E27FC236}">
                <a16:creationId xmlns:a16="http://schemas.microsoft.com/office/drawing/2014/main" id="{54258716-331F-819B-429F-67A1DC9EA60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EC556FF-49BF-F020-E9B3-5811E66CF4FE}"/>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176720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41F6-441B-7596-85E2-93AB01C34755}"/>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DAC5387-C86F-FC2C-8605-1D474D4DD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C189F9F-9E7E-6EA1-B78E-689CC408C07E}"/>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5" name="Footer Placeholder 4">
            <a:extLst>
              <a:ext uri="{FF2B5EF4-FFF2-40B4-BE49-F238E27FC236}">
                <a16:creationId xmlns:a16="http://schemas.microsoft.com/office/drawing/2014/main" id="{81AEFEA2-58FD-C917-F358-A05E5ECDDDB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0A11C61-CD48-A21B-88E9-A341C90CA0B9}"/>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178542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1975DC-C3B7-452B-D4A2-A75F4D84A8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E02D9C8-D57C-FC01-E9D1-0249E4322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A71FC3F-5CAF-5B41-F16E-599D2C8A018E}"/>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5" name="Footer Placeholder 4">
            <a:extLst>
              <a:ext uri="{FF2B5EF4-FFF2-40B4-BE49-F238E27FC236}">
                <a16:creationId xmlns:a16="http://schemas.microsoft.com/office/drawing/2014/main" id="{2A4FD764-7FAF-A889-2939-C94BA362228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A58DC74-8495-07EE-8FA5-E6746C79837E}"/>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378980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1C58-F41E-6AC4-3AC1-BD0D350EBFD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36BC9E1-F56E-6C1D-9AA3-AC1F0A9F7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C053FAB-AED1-044A-67D5-49DEECF865B6}"/>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5" name="Footer Placeholder 4">
            <a:extLst>
              <a:ext uri="{FF2B5EF4-FFF2-40B4-BE49-F238E27FC236}">
                <a16:creationId xmlns:a16="http://schemas.microsoft.com/office/drawing/2014/main" id="{4D0D49CD-1845-230C-402C-3E01A452AE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D2E3E7D-5132-0AC6-66DD-D904BB617C2E}"/>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367729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2734-CA50-DBB8-54C5-E781A3D9D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DB3DA73D-B39D-0D6F-2CB7-B07439C61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CE659-44A4-B26E-51FC-25AAFF49E2C8}"/>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5" name="Footer Placeholder 4">
            <a:extLst>
              <a:ext uri="{FF2B5EF4-FFF2-40B4-BE49-F238E27FC236}">
                <a16:creationId xmlns:a16="http://schemas.microsoft.com/office/drawing/2014/main" id="{82E93EE9-3583-935D-1B1E-8D74C4B69FE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24C6A15-5F6E-EE17-C2B9-908E5AFD623C}"/>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119715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E10F-5E15-4D63-EFB5-88B42F3E706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F371BCD-5971-2865-2599-BBAF09F1D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6DC4FE8-8363-0E70-B8CB-71D749E94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729D1C68-9658-3BD3-63D0-A3D94E8F4D8A}"/>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6" name="Footer Placeholder 5">
            <a:extLst>
              <a:ext uri="{FF2B5EF4-FFF2-40B4-BE49-F238E27FC236}">
                <a16:creationId xmlns:a16="http://schemas.microsoft.com/office/drawing/2014/main" id="{85133609-32DD-F791-B007-FDF22482282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BC26853-0EA8-463E-36AE-3C05D088B9E4}"/>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127588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62E3-AAC5-A0CC-C72C-9AF5D00EA53B}"/>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2BF2137-30E3-6DDB-B951-521CBDB6D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2DAD5-F89C-D298-2675-147DBE0A0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C0F2B336-0599-CBDE-58DB-A927AD5B93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67DA7-49E0-FC8C-4894-B08EEB1B2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09EAE1E-F3F3-E36C-C179-A78D385FFEE2}"/>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8" name="Footer Placeholder 7">
            <a:extLst>
              <a:ext uri="{FF2B5EF4-FFF2-40B4-BE49-F238E27FC236}">
                <a16:creationId xmlns:a16="http://schemas.microsoft.com/office/drawing/2014/main" id="{2FC9DD4E-DFF9-3A27-A8F3-EA05A9232CB6}"/>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3527AC8-55A3-66FA-DBFF-651C3BA12E53}"/>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200498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03E0-D710-49D7-6852-26B3D00D055A}"/>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108F0A45-0B2C-0282-FF79-1E042D6A1AA5}"/>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4" name="Footer Placeholder 3">
            <a:extLst>
              <a:ext uri="{FF2B5EF4-FFF2-40B4-BE49-F238E27FC236}">
                <a16:creationId xmlns:a16="http://schemas.microsoft.com/office/drawing/2014/main" id="{17E34A88-4238-E0AE-DB0C-B3A81A3CDBD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A6F4B2A-DAA2-96A4-83CE-1B58A1F17B46}"/>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12359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14A95-BEE2-1332-EB7C-76417597112A}"/>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3" name="Footer Placeholder 2">
            <a:extLst>
              <a:ext uri="{FF2B5EF4-FFF2-40B4-BE49-F238E27FC236}">
                <a16:creationId xmlns:a16="http://schemas.microsoft.com/office/drawing/2014/main" id="{6520FF8E-3007-E8FE-6423-553578B2C0EA}"/>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FB270CE-AFB8-7323-5917-DCD8C14E895D}"/>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271750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E48F-F3F3-E7BB-BE42-0B967710D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E67090-E019-10F9-1137-024C56E18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A4D86A4-EF7B-F489-4868-794EBF70E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5AA43-40EE-7FD5-5D8C-3575AAA3687D}"/>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6" name="Footer Placeholder 5">
            <a:extLst>
              <a:ext uri="{FF2B5EF4-FFF2-40B4-BE49-F238E27FC236}">
                <a16:creationId xmlns:a16="http://schemas.microsoft.com/office/drawing/2014/main" id="{17312764-DDCF-AD12-9844-A81E9B0264C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B1F11F2-89A5-8898-76B3-7974018EA348}"/>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251891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B430-90BE-E31F-CFB4-677832738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A5E89611-76D6-1079-15AD-599295210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8A25F76-26F0-CEC9-ED61-ADA382ECB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3CE9B-3084-D6EF-B238-973F74F4FB19}"/>
              </a:ext>
            </a:extLst>
          </p:cNvPr>
          <p:cNvSpPr>
            <a:spLocks noGrp="1"/>
          </p:cNvSpPr>
          <p:nvPr>
            <p:ph type="dt" sz="half" idx="10"/>
          </p:nvPr>
        </p:nvSpPr>
        <p:spPr/>
        <p:txBody>
          <a:bodyPr/>
          <a:lstStyle/>
          <a:p>
            <a:fld id="{C39A154C-9D31-4A37-B354-CD3BC6A261BF}" type="datetimeFigureOut">
              <a:rPr lang="LID4096" smtClean="0"/>
              <a:t>06/18/2023</a:t>
            </a:fld>
            <a:endParaRPr lang="LID4096"/>
          </a:p>
        </p:txBody>
      </p:sp>
      <p:sp>
        <p:nvSpPr>
          <p:cNvPr id="6" name="Footer Placeholder 5">
            <a:extLst>
              <a:ext uri="{FF2B5EF4-FFF2-40B4-BE49-F238E27FC236}">
                <a16:creationId xmlns:a16="http://schemas.microsoft.com/office/drawing/2014/main" id="{E54EDEDC-7DC5-9C31-D76D-85A500044D0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C521DB7-A38B-8EE8-C890-EA35E1A2B45C}"/>
              </a:ext>
            </a:extLst>
          </p:cNvPr>
          <p:cNvSpPr>
            <a:spLocks noGrp="1"/>
          </p:cNvSpPr>
          <p:nvPr>
            <p:ph type="sldNum" sz="quarter" idx="12"/>
          </p:nvPr>
        </p:nvSpPr>
        <p:spPr/>
        <p:txBody>
          <a:bodyPr/>
          <a:lstStyle/>
          <a:p>
            <a:fld id="{0434B0C3-D8C2-4AFF-A0DE-27D0283A2397}" type="slidenum">
              <a:rPr lang="LID4096" smtClean="0"/>
              <a:t>‹#›</a:t>
            </a:fld>
            <a:endParaRPr lang="LID4096"/>
          </a:p>
        </p:txBody>
      </p:sp>
    </p:spTree>
    <p:extLst>
      <p:ext uri="{BB962C8B-B14F-4D97-AF65-F5344CB8AC3E}">
        <p14:creationId xmlns:p14="http://schemas.microsoft.com/office/powerpoint/2010/main" val="300909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94854-5463-45D8-5D81-C7833610C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FC7D6EE-2062-76C8-CA1E-27F918AE3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CED2678-F057-D198-EB0D-C5F7DB6CC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A154C-9D31-4A37-B354-CD3BC6A261BF}" type="datetimeFigureOut">
              <a:rPr lang="LID4096" smtClean="0"/>
              <a:t>06/18/2023</a:t>
            </a:fld>
            <a:endParaRPr lang="LID4096"/>
          </a:p>
        </p:txBody>
      </p:sp>
      <p:sp>
        <p:nvSpPr>
          <p:cNvPr id="5" name="Footer Placeholder 4">
            <a:extLst>
              <a:ext uri="{FF2B5EF4-FFF2-40B4-BE49-F238E27FC236}">
                <a16:creationId xmlns:a16="http://schemas.microsoft.com/office/drawing/2014/main" id="{721D1E91-9A0B-B030-300E-82DA2D4A5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B3DFF6AF-A60C-5601-B219-25A21682D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4B0C3-D8C2-4AFF-A0DE-27D0283A2397}" type="slidenum">
              <a:rPr lang="LID4096" smtClean="0"/>
              <a:t>‹#›</a:t>
            </a:fld>
            <a:endParaRPr lang="LID4096"/>
          </a:p>
        </p:txBody>
      </p:sp>
    </p:spTree>
    <p:extLst>
      <p:ext uri="{BB962C8B-B14F-4D97-AF65-F5344CB8AC3E}">
        <p14:creationId xmlns:p14="http://schemas.microsoft.com/office/powerpoint/2010/main" val="77621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ars in a traffic jam">
            <a:extLst>
              <a:ext uri="{FF2B5EF4-FFF2-40B4-BE49-F238E27FC236}">
                <a16:creationId xmlns:a16="http://schemas.microsoft.com/office/drawing/2014/main" id="{184C3781-BE9F-BE64-3BF4-2D3D120A4E5B}"/>
              </a:ext>
            </a:extLst>
          </p:cNvPr>
          <p:cNvPicPr>
            <a:picLocks noChangeAspect="1"/>
          </p:cNvPicPr>
          <p:nvPr/>
        </p:nvPicPr>
        <p:blipFill rotWithShape="1">
          <a:blip r:embed="rId2"/>
          <a:srcRect l="9585" r="13273" b="-2"/>
          <a:stretch/>
        </p:blipFill>
        <p:spPr>
          <a:xfrm>
            <a:off x="4038599" y="10"/>
            <a:ext cx="8160026" cy="6875809"/>
          </a:xfrm>
          <a:prstGeom prst="rect">
            <a:avLst/>
          </a:prstGeom>
        </p:spPr>
      </p:pic>
      <p:sp>
        <p:nvSpPr>
          <p:cNvPr id="26" name="Freeform: Shape 2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69A87807-4516-3BA5-D290-B7E276777191}"/>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ctr"/>
            <a:r>
              <a:rPr lang="en-US" sz="4000" dirty="0">
                <a:solidFill>
                  <a:srgbClr val="FFFFFF"/>
                </a:solidFill>
              </a:rPr>
              <a:t>Analysis of Car Accidents In USA</a:t>
            </a:r>
            <a:br>
              <a:rPr lang="en-US" sz="4000" dirty="0">
                <a:solidFill>
                  <a:srgbClr val="FFFFFF"/>
                </a:solidFill>
              </a:rPr>
            </a:br>
            <a:r>
              <a:rPr lang="en-US" sz="4000" dirty="0">
                <a:solidFill>
                  <a:srgbClr val="FFFFFF"/>
                </a:solidFill>
              </a:rPr>
              <a:t> </a:t>
            </a:r>
            <a:br>
              <a:rPr lang="he-IL" sz="4000" dirty="0">
                <a:solidFill>
                  <a:srgbClr val="FFFFFF"/>
                </a:solidFill>
              </a:rPr>
            </a:br>
            <a:r>
              <a:rPr lang="en-US" sz="2400" dirty="0">
                <a:solidFill>
                  <a:srgbClr val="FFFFFF"/>
                </a:solidFill>
              </a:rPr>
              <a:t>Lior Ben David</a:t>
            </a:r>
            <a:br>
              <a:rPr lang="en-US" sz="2400" dirty="0">
                <a:solidFill>
                  <a:srgbClr val="FFFFFF"/>
                </a:solidFill>
              </a:rPr>
            </a:br>
            <a:r>
              <a:rPr lang="en-US" sz="2400" dirty="0">
                <a:solidFill>
                  <a:srgbClr val="FFFFFF"/>
                </a:solidFill>
              </a:rPr>
              <a:t>Sahar Ziv</a:t>
            </a:r>
            <a:endParaRPr lang="en-US" sz="4000" dirty="0">
              <a:solidFill>
                <a:srgbClr val="FFFFFF"/>
              </a:solidFill>
            </a:endParaRPr>
          </a:p>
        </p:txBody>
      </p:sp>
    </p:spTree>
    <p:extLst>
      <p:ext uri="{BB962C8B-B14F-4D97-AF65-F5344CB8AC3E}">
        <p14:creationId xmlns:p14="http://schemas.microsoft.com/office/powerpoint/2010/main" val="278680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4848761" y="557575"/>
            <a:ext cx="1912457" cy="461665"/>
          </a:xfrm>
          <a:prstGeom prst="rect">
            <a:avLst/>
          </a:prstGeom>
          <a:noFill/>
        </p:spPr>
        <p:txBody>
          <a:bodyPr wrap="square" rtlCol="0">
            <a:spAutoFit/>
          </a:bodyPr>
          <a:lstStyle/>
          <a:p>
            <a:r>
              <a:rPr lang="en-US" sz="2400" dirty="0">
                <a:solidFill>
                  <a:srgbClr val="212121"/>
                </a:solidFill>
              </a:rPr>
              <a:t>Biased Data</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extLst>
              <p:ext uri="{D42A27DB-BD31-4B8C-83A1-F6EECF244321}">
                <p14:modId xmlns:p14="http://schemas.microsoft.com/office/powerpoint/2010/main" val="2946578026"/>
              </p:ext>
            </p:extLst>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en-US" dirty="0">
                          <a:latin typeface="Calibri" panose="020F0502020204030204" pitchFamily="34" charset="0"/>
                          <a:ea typeface="Calibri" panose="020F0502020204030204" pitchFamily="34" charset="0"/>
                          <a:cs typeface="Calibri" panose="020F0502020204030204" pitchFamily="34" charset="0"/>
                        </a:rPr>
                        <a:t>33</a:t>
                      </a:r>
                      <a:endParaRPr lang="he-IL"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60731865"/>
                  </a:ext>
                </a:extLst>
              </a:tr>
            </a:tbl>
          </a:graphicData>
        </a:graphic>
      </p:graphicFrame>
      <p:graphicFrame>
        <p:nvGraphicFramePr>
          <p:cNvPr id="6" name="דיאגרמה 5">
            <a:extLst>
              <a:ext uri="{FF2B5EF4-FFF2-40B4-BE49-F238E27FC236}">
                <a16:creationId xmlns:a16="http://schemas.microsoft.com/office/drawing/2014/main" id="{10A88870-2F04-5F10-BA41-63CD0A2A4B11}"/>
              </a:ext>
            </a:extLst>
          </p:cNvPr>
          <p:cNvGraphicFramePr/>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2">
            <a:extLst>
              <a:ext uri="{FF2B5EF4-FFF2-40B4-BE49-F238E27FC236}">
                <a16:creationId xmlns:a16="http://schemas.microsoft.com/office/drawing/2014/main" id="{1A146A6A-22E4-CA5C-F5DF-62B1A17EFB42}"/>
              </a:ext>
            </a:extLst>
          </p:cNvPr>
          <p:cNvSpPr>
            <a:spLocks noGrp="1"/>
          </p:cNvSpPr>
          <p:nvPr>
            <p:ph idx="1"/>
          </p:nvPr>
        </p:nvSpPr>
        <p:spPr>
          <a:xfrm>
            <a:off x="2838893" y="1145110"/>
            <a:ext cx="5305776" cy="3979783"/>
          </a:xfrm>
        </p:spPr>
        <p:txBody>
          <a:bodyPr>
            <a:normAutofit lnSpcReduction="10000"/>
          </a:bodyPr>
          <a:lstStyle/>
          <a:p>
            <a:pPr algn="l"/>
            <a:r>
              <a:rPr lang="en-US" sz="2400" dirty="0"/>
              <a:t>At the first presentation we presented the number of accidents per maker, and we could see that the number of accidents is higher to American manufacturers than Non-American manufacturers.</a:t>
            </a:r>
          </a:p>
          <a:p>
            <a:pPr algn="l"/>
            <a:r>
              <a:rPr lang="en-US" sz="2400" dirty="0"/>
              <a:t>It makes sense because our data is sampled from USA, and it makes a choosing bias and can cause wrong conclusions.</a:t>
            </a:r>
          </a:p>
          <a:p>
            <a:pPr algn="l"/>
            <a:r>
              <a:rPr lang="en-US" sz="2400" dirty="0"/>
              <a:t>Therefore, we decided to remove the features MAKE and MODEL.</a:t>
            </a:r>
            <a:endParaRPr lang="he-IL" sz="2400" dirty="0"/>
          </a:p>
        </p:txBody>
      </p:sp>
      <p:pic>
        <p:nvPicPr>
          <p:cNvPr id="6146" name="Picture 2">
            <a:extLst>
              <a:ext uri="{FF2B5EF4-FFF2-40B4-BE49-F238E27FC236}">
                <a16:creationId xmlns:a16="http://schemas.microsoft.com/office/drawing/2014/main" id="{22C567E3-55C5-8306-9ABB-7F425C3426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4974" y="0"/>
            <a:ext cx="4046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79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4848761" y="557575"/>
            <a:ext cx="1912457" cy="461665"/>
          </a:xfrm>
          <a:prstGeom prst="rect">
            <a:avLst/>
          </a:prstGeom>
          <a:noFill/>
        </p:spPr>
        <p:txBody>
          <a:bodyPr wrap="square" rtlCol="0">
            <a:spAutoFit/>
          </a:bodyPr>
          <a:lstStyle/>
          <a:p>
            <a:r>
              <a:rPr lang="en-US" sz="2400" dirty="0">
                <a:solidFill>
                  <a:srgbClr val="212121"/>
                </a:solidFill>
              </a:rPr>
              <a:t>Biased Data</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en-US" dirty="0">
                          <a:latin typeface="Calibri" panose="020F0502020204030204" pitchFamily="34" charset="0"/>
                          <a:ea typeface="Calibri" panose="020F0502020204030204" pitchFamily="34" charset="0"/>
                          <a:cs typeface="Calibri" panose="020F0502020204030204" pitchFamily="34" charset="0"/>
                        </a:rPr>
                        <a:t>33</a:t>
                      </a:r>
                      <a:endParaRPr lang="he-IL"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60731865"/>
                  </a:ext>
                </a:extLst>
              </a:tr>
            </a:tbl>
          </a:graphicData>
        </a:graphic>
      </p:graphicFrame>
      <p:graphicFrame>
        <p:nvGraphicFramePr>
          <p:cNvPr id="6" name="דיאגרמה 5">
            <a:extLst>
              <a:ext uri="{FF2B5EF4-FFF2-40B4-BE49-F238E27FC236}">
                <a16:creationId xmlns:a16="http://schemas.microsoft.com/office/drawing/2014/main" id="{10A88870-2F04-5F10-BA41-63CD0A2A4B11}"/>
              </a:ext>
            </a:extLst>
          </p:cNvPr>
          <p:cNvGraphicFramePr/>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תמונה 9" descr="תמונה שמכילה מפה&#10;&#10;התיאור נוצר באופן אוטומטי ברמת מהימנות בינונית">
            <a:extLst>
              <a:ext uri="{FF2B5EF4-FFF2-40B4-BE49-F238E27FC236}">
                <a16:creationId xmlns:a16="http://schemas.microsoft.com/office/drawing/2014/main" id="{7B3A2698-BFE4-8303-BFE3-017D6A58B64D}"/>
              </a:ext>
            </a:extLst>
          </p:cNvPr>
          <p:cNvPicPr>
            <a:picLocks noChangeAspect="1"/>
          </p:cNvPicPr>
          <p:nvPr/>
        </p:nvPicPr>
        <p:blipFill rotWithShape="1">
          <a:blip r:embed="rId7">
            <a:extLst>
              <a:ext uri="{28A0092B-C50C-407E-A947-70E740481C1C}">
                <a14:useLocalDpi xmlns:a14="http://schemas.microsoft.com/office/drawing/2010/main" val="0"/>
              </a:ext>
            </a:extLst>
          </a:blip>
          <a:srcRect l="28779" t="17335" r="29012" b="12419"/>
          <a:stretch/>
        </p:blipFill>
        <p:spPr>
          <a:xfrm>
            <a:off x="7045353" y="987220"/>
            <a:ext cx="5146158" cy="3448089"/>
          </a:xfrm>
          <a:prstGeom prst="rect">
            <a:avLst/>
          </a:prstGeom>
        </p:spPr>
      </p:pic>
      <p:sp>
        <p:nvSpPr>
          <p:cNvPr id="7" name="מציין מיקום תוכן 2">
            <a:extLst>
              <a:ext uri="{FF2B5EF4-FFF2-40B4-BE49-F238E27FC236}">
                <a16:creationId xmlns:a16="http://schemas.microsoft.com/office/drawing/2014/main" id="{958DF337-DE03-FFCC-90B6-D8A9A43211F9}"/>
              </a:ext>
            </a:extLst>
          </p:cNvPr>
          <p:cNvSpPr>
            <a:spLocks noGrp="1"/>
          </p:cNvSpPr>
          <p:nvPr>
            <p:ph idx="1"/>
          </p:nvPr>
        </p:nvSpPr>
        <p:spPr>
          <a:xfrm>
            <a:off x="2809853" y="1783798"/>
            <a:ext cx="4008985" cy="1661885"/>
          </a:xfrm>
        </p:spPr>
        <p:txBody>
          <a:bodyPr>
            <a:normAutofit/>
          </a:bodyPr>
          <a:lstStyle/>
          <a:p>
            <a:pPr marL="0" indent="0" algn="l">
              <a:buNone/>
            </a:pPr>
            <a:r>
              <a:rPr lang="en-US" sz="2400" dirty="0"/>
              <a:t>We can see that we have choosing bias in our data, we can see that there are states that weren’t sampled.</a:t>
            </a:r>
            <a:endParaRPr lang="he-IL" sz="2400" dirty="0"/>
          </a:p>
        </p:txBody>
      </p:sp>
    </p:spTree>
    <p:extLst>
      <p:ext uri="{BB962C8B-B14F-4D97-AF65-F5344CB8AC3E}">
        <p14:creationId xmlns:p14="http://schemas.microsoft.com/office/powerpoint/2010/main" val="207128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כותרת 1">
            <a:extLst>
              <a:ext uri="{FF2B5EF4-FFF2-40B4-BE49-F238E27FC236}">
                <a16:creationId xmlns:a16="http://schemas.microsoft.com/office/drawing/2014/main" id="{59B83F44-CFB1-7EDD-63FB-1C63FDFA0F5F}"/>
              </a:ext>
            </a:extLst>
          </p:cNvPr>
          <p:cNvSpPr>
            <a:spLocks noGrp="1"/>
          </p:cNvSpPr>
          <p:nvPr>
            <p:ph type="title"/>
          </p:nvPr>
        </p:nvSpPr>
        <p:spPr>
          <a:xfrm>
            <a:off x="478465" y="841248"/>
            <a:ext cx="3823164" cy="5340097"/>
          </a:xfrm>
        </p:spPr>
        <p:txBody>
          <a:bodyPr anchor="ctr">
            <a:normAutofit/>
          </a:bodyPr>
          <a:lstStyle/>
          <a:p>
            <a:pPr algn="ctr"/>
            <a:r>
              <a:rPr lang="en-US" sz="4800" dirty="0">
                <a:solidFill>
                  <a:schemeClr val="bg1"/>
                </a:solidFill>
              </a:rPr>
              <a:t>Pre-Processing Steps</a:t>
            </a:r>
            <a:endParaRPr lang="he-IL" sz="4800" dirty="0">
              <a:solidFill>
                <a:schemeClr val="bg1"/>
              </a:solidFill>
            </a:endParaRPr>
          </a:p>
        </p:txBody>
      </p:sp>
      <p:graphicFrame>
        <p:nvGraphicFramePr>
          <p:cNvPr id="5" name="מציין מיקום תוכן 2">
            <a:extLst>
              <a:ext uri="{FF2B5EF4-FFF2-40B4-BE49-F238E27FC236}">
                <a16:creationId xmlns:a16="http://schemas.microsoft.com/office/drawing/2014/main" id="{2DF277FA-34A2-F8CC-8674-A4478989FE5D}"/>
              </a:ext>
            </a:extLst>
          </p:cNvPr>
          <p:cNvGraphicFramePr>
            <a:graphicFrameLocks noGrp="1"/>
          </p:cNvGraphicFramePr>
          <p:nvPr>
            <p:ph idx="1"/>
            <p:extLst>
              <p:ext uri="{D42A27DB-BD31-4B8C-83A1-F6EECF244321}">
                <p14:modId xmlns:p14="http://schemas.microsoft.com/office/powerpoint/2010/main" val="132500442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טבלה 4">
            <a:extLst>
              <a:ext uri="{FF2B5EF4-FFF2-40B4-BE49-F238E27FC236}">
                <a16:creationId xmlns:a16="http://schemas.microsoft.com/office/drawing/2014/main" id="{59FB9875-76A5-E48F-609D-42C52DDD1FE0}"/>
              </a:ext>
            </a:extLst>
          </p:cNvPr>
          <p:cNvGraphicFramePr>
            <a:graphicFrameLocks noGrp="1"/>
          </p:cNvGraphicFramePr>
          <p:nvPr>
            <p:extLst>
              <p:ext uri="{D42A27DB-BD31-4B8C-83A1-F6EECF244321}">
                <p14:modId xmlns:p14="http://schemas.microsoft.com/office/powerpoint/2010/main" val="612045489"/>
              </p:ext>
            </p:extLst>
          </p:nvPr>
        </p:nvGraphicFramePr>
        <p:xfrm>
          <a:off x="8452884" y="5467133"/>
          <a:ext cx="3551060" cy="860867"/>
        </p:xfrm>
        <a:graphic>
          <a:graphicData uri="http://schemas.openxmlformats.org/drawingml/2006/table">
            <a:tbl>
              <a:tblPr rtl="1" firstRow="1" bandRow="1">
                <a:tableStyleId>{5C22544A-7EE6-4342-B048-85BDC9FD1C3A}</a:tableStyleId>
              </a:tblPr>
              <a:tblGrid>
                <a:gridCol w="1148102">
                  <a:extLst>
                    <a:ext uri="{9D8B030D-6E8A-4147-A177-3AD203B41FA5}">
                      <a16:colId xmlns:a16="http://schemas.microsoft.com/office/drawing/2014/main" val="2842333030"/>
                    </a:ext>
                  </a:extLst>
                </a:gridCol>
                <a:gridCol w="1201479">
                  <a:extLst>
                    <a:ext uri="{9D8B030D-6E8A-4147-A177-3AD203B41FA5}">
                      <a16:colId xmlns:a16="http://schemas.microsoft.com/office/drawing/2014/main" val="260933410"/>
                    </a:ext>
                  </a:extLst>
                </a:gridCol>
                <a:gridCol w="1201479">
                  <a:extLst>
                    <a:ext uri="{9D8B030D-6E8A-4147-A177-3AD203B41FA5}">
                      <a16:colId xmlns:a16="http://schemas.microsoft.com/office/drawing/2014/main" val="2448577833"/>
                    </a:ext>
                  </a:extLst>
                </a:gridCol>
              </a:tblGrid>
              <a:tr h="525587">
                <a:tc>
                  <a:txBody>
                    <a:bodyPr/>
                    <a:lstStyle/>
                    <a:p>
                      <a:pPr algn="ctr" rtl="1"/>
                      <a:r>
                        <a:rPr lang="he-IL" sz="1400" dirty="0">
                          <a:latin typeface="Calibri" panose="020F0502020204030204" pitchFamily="34" charset="0"/>
                          <a:ea typeface="Calibri" panose="020F0502020204030204" pitchFamily="34" charset="0"/>
                          <a:cs typeface="Calibri" panose="020F0502020204030204" pitchFamily="34" charset="0"/>
                        </a:rPr>
                        <a:t>מספר רשומות</a:t>
                      </a:r>
                      <a:endParaRPr lang="en-US" sz="1400" dirty="0">
                        <a:latin typeface="Calibri" panose="020F0502020204030204" pitchFamily="34" charset="0"/>
                        <a:ea typeface="Calibri" panose="020F0502020204030204" pitchFamily="34" charset="0"/>
                        <a:cs typeface="Calibri" panose="020F0502020204030204" pitchFamily="34" charset="0"/>
                      </a:endParaRPr>
                    </a:p>
                    <a:p>
                      <a:pPr algn="ctr" rtl="1"/>
                      <a:r>
                        <a:rPr lang="en-US" sz="1400" dirty="0">
                          <a:latin typeface="Calibri" panose="020F0502020204030204" pitchFamily="34" charset="0"/>
                          <a:ea typeface="Calibri" panose="020F0502020204030204" pitchFamily="34" charset="0"/>
                          <a:cs typeface="Calibri" panose="020F0502020204030204" pitchFamily="34" charset="0"/>
                        </a:rPr>
                        <a:t>Test</a:t>
                      </a:r>
                      <a:endParaRPr lang="he-IL"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rtl="1"/>
                      <a:r>
                        <a:rPr lang="he-IL" sz="1400" dirty="0">
                          <a:latin typeface="Calibri" panose="020F0502020204030204" pitchFamily="34" charset="0"/>
                          <a:ea typeface="Calibri" panose="020F0502020204030204" pitchFamily="34" charset="0"/>
                          <a:cs typeface="Calibri" panose="020F0502020204030204" pitchFamily="34" charset="0"/>
                        </a:rPr>
                        <a:t>מספר רשומות</a:t>
                      </a:r>
                      <a:endParaRPr lang="en-US" sz="1400" dirty="0">
                        <a:latin typeface="Calibri" panose="020F0502020204030204" pitchFamily="34" charset="0"/>
                        <a:ea typeface="Calibri" panose="020F0502020204030204" pitchFamily="34" charset="0"/>
                        <a:cs typeface="Calibri" panose="020F0502020204030204" pitchFamily="34" charset="0"/>
                      </a:endParaRPr>
                    </a:p>
                    <a:p>
                      <a:pPr algn="ctr" rtl="1"/>
                      <a:r>
                        <a:rPr lang="en-US" sz="1400" dirty="0">
                          <a:latin typeface="Calibri" panose="020F0502020204030204" pitchFamily="34" charset="0"/>
                          <a:ea typeface="Calibri" panose="020F0502020204030204" pitchFamily="34" charset="0"/>
                          <a:cs typeface="Calibri" panose="020F0502020204030204" pitchFamily="34" charset="0"/>
                        </a:rPr>
                        <a:t>Train</a:t>
                      </a:r>
                      <a:endParaRPr lang="he-IL"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rtl="1"/>
                      <a:r>
                        <a:rPr lang="he-IL" sz="1400"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00336">
                <a:tc>
                  <a:txBody>
                    <a:bodyPr/>
                    <a:lstStyle/>
                    <a:p>
                      <a:pPr algn="ctr" rtl="1"/>
                      <a:r>
                        <a:rPr lang="en-US" sz="1600" dirty="0">
                          <a:latin typeface="Calibri" panose="020F0502020204030204" pitchFamily="34" charset="0"/>
                          <a:ea typeface="Calibri" panose="020F0502020204030204" pitchFamily="34" charset="0"/>
                          <a:cs typeface="Calibri" panose="020F0502020204030204" pitchFamily="34" charset="0"/>
                        </a:rPr>
                        <a:t>25775</a:t>
                      </a:r>
                      <a:endParaRPr lang="he-IL"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rtl="1"/>
                      <a:r>
                        <a:rPr lang="he-IL" sz="1600" dirty="0">
                          <a:latin typeface="Calibri" panose="020F0502020204030204" pitchFamily="34" charset="0"/>
                          <a:ea typeface="Calibri" panose="020F0502020204030204" pitchFamily="34" charset="0"/>
                          <a:cs typeface="Calibri" panose="020F0502020204030204" pitchFamily="34" charset="0"/>
                        </a:rPr>
                        <a:t>113370</a:t>
                      </a:r>
                    </a:p>
                  </a:txBody>
                  <a:tcPr/>
                </a:tc>
                <a:tc>
                  <a:txBody>
                    <a:bodyPr/>
                    <a:lstStyle/>
                    <a:p>
                      <a:pPr algn="ctr" rtl="1"/>
                      <a:r>
                        <a:rPr lang="en-US" sz="1600" dirty="0">
                          <a:latin typeface="Calibri" panose="020F0502020204030204" pitchFamily="34" charset="0"/>
                          <a:ea typeface="Calibri" panose="020F0502020204030204" pitchFamily="34" charset="0"/>
                          <a:cs typeface="Calibri" panose="020F0502020204030204" pitchFamily="34" charset="0"/>
                        </a:rPr>
                        <a:t>84</a:t>
                      </a:r>
                      <a:endParaRPr lang="he-IL"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60731865"/>
                  </a:ext>
                </a:extLst>
              </a:tr>
            </a:tbl>
          </a:graphicData>
        </a:graphic>
      </p:graphicFrame>
    </p:spTree>
    <p:extLst>
      <p:ext uri="{BB962C8B-B14F-4D97-AF65-F5344CB8AC3E}">
        <p14:creationId xmlns:p14="http://schemas.microsoft.com/office/powerpoint/2010/main" val="400752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960739-4829-51D9-EEA0-A10C251E69F5}"/>
              </a:ext>
            </a:extLst>
          </p:cNvPr>
          <p:cNvSpPr>
            <a:spLocks noGrp="1"/>
          </p:cNvSpPr>
          <p:nvPr>
            <p:ph type="title"/>
          </p:nvPr>
        </p:nvSpPr>
        <p:spPr/>
        <p:txBody>
          <a:bodyPr/>
          <a:lstStyle/>
          <a:p>
            <a:r>
              <a:rPr lang="en-US" dirty="0"/>
              <a:t>Feasibility of the project</a:t>
            </a:r>
            <a:endParaRPr lang="he-IL" dirty="0"/>
          </a:p>
        </p:txBody>
      </p:sp>
      <p:sp>
        <p:nvSpPr>
          <p:cNvPr id="3" name="מציין מיקום תוכן 2">
            <a:extLst>
              <a:ext uri="{FF2B5EF4-FFF2-40B4-BE49-F238E27FC236}">
                <a16:creationId xmlns:a16="http://schemas.microsoft.com/office/drawing/2014/main" id="{9B3D1771-0F17-86BE-B14C-163CC7DDD21E}"/>
              </a:ext>
            </a:extLst>
          </p:cNvPr>
          <p:cNvSpPr>
            <a:spLocks noGrp="1"/>
          </p:cNvSpPr>
          <p:nvPr>
            <p:ph idx="1"/>
          </p:nvPr>
        </p:nvSpPr>
        <p:spPr>
          <a:xfrm>
            <a:off x="838200" y="1825625"/>
            <a:ext cx="6722806" cy="4351338"/>
          </a:xfrm>
        </p:spPr>
        <p:txBody>
          <a:bodyPr/>
          <a:lstStyle/>
          <a:p>
            <a:r>
              <a:rPr lang="en-US" sz="2800" dirty="0"/>
              <a:t>In our analysis we would try to classify if the driver involved in road accidents will be injured or not, with the help of personal data, vehicle data, weather and road data.</a:t>
            </a:r>
            <a:endParaRPr lang="en-US" dirty="0"/>
          </a:p>
          <a:p>
            <a:r>
              <a:rPr lang="en-US" dirty="0"/>
              <a:t>We can see the correlation of the features with the label</a:t>
            </a:r>
            <a:endParaRPr lang="he-IL" dirty="0"/>
          </a:p>
        </p:txBody>
      </p:sp>
      <p:pic>
        <p:nvPicPr>
          <p:cNvPr id="3074" name="Picture 2">
            <a:extLst>
              <a:ext uri="{FF2B5EF4-FFF2-40B4-BE49-F238E27FC236}">
                <a16:creationId xmlns:a16="http://schemas.microsoft.com/office/drawing/2014/main" id="{5D59D5AF-15AB-DB1C-FB3F-5B16B139B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637" y="0"/>
            <a:ext cx="3916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68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CC4343-C1CF-FDA3-6BB6-17CEAB013FC1}"/>
              </a:ext>
            </a:extLst>
          </p:cNvPr>
          <p:cNvSpPr>
            <a:spLocks noGrp="1"/>
          </p:cNvSpPr>
          <p:nvPr>
            <p:ph type="title"/>
          </p:nvPr>
        </p:nvSpPr>
        <p:spPr/>
        <p:txBody>
          <a:bodyPr/>
          <a:lstStyle/>
          <a:p>
            <a:r>
              <a:rPr lang="en-US" dirty="0"/>
              <a:t>Outlier Detection</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EB9CA4E-D3EE-64D4-6ED4-AB22B39563DF}"/>
                  </a:ext>
                </a:extLst>
              </p:cNvPr>
              <p:cNvSpPr>
                <a:spLocks noGrp="1"/>
              </p:cNvSpPr>
              <p:nvPr>
                <p:ph idx="1"/>
              </p:nvPr>
            </p:nvSpPr>
            <p:spPr/>
            <p:txBody>
              <a:bodyPr/>
              <a:lstStyle/>
              <a:p>
                <a:r>
                  <a:rPr lang="en-US" dirty="0"/>
                  <a:t>We fitted Logistic Regression model: </a:t>
                </a:r>
                <a14:m>
                  <m:oMath xmlns:m="http://schemas.openxmlformats.org/officeDocument/2006/math">
                    <m:r>
                      <m:rPr>
                        <m:sty m:val="p"/>
                      </m:rPr>
                      <a:rPr lang="en-US">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Y</m:t>
                        </m:r>
                        <m:r>
                          <a:rPr lang="en-US" b="0" i="0" smtClean="0">
                            <a:latin typeface="Cambria Math" panose="02040503050406030204" pitchFamily="18" charset="0"/>
                          </a:rPr>
                          <m:t>=</m:t>
                        </m:r>
                        <m:r>
                          <a:rPr lang="en-US" b="0" i="0" smtClean="0">
                            <a:latin typeface="Cambria Math" panose="02040503050406030204" pitchFamily="18" charset="0"/>
                          </a:rPr>
                          <m:t>1</m:t>
                        </m:r>
                      </m:e>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𝑋</m:t>
                            </m:r>
                          </m:sup>
                        </m:sSup>
                      </m:num>
                      <m:den>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𝑋</m:t>
                            </m:r>
                          </m:sup>
                        </m:sSup>
                      </m:den>
                    </m:f>
                  </m:oMath>
                </a14:m>
                <a:endParaRPr lang="he-IL" dirty="0"/>
              </a:p>
            </p:txBody>
          </p:sp>
        </mc:Choice>
        <mc:Fallback xmlns="">
          <p:sp>
            <p:nvSpPr>
              <p:cNvPr id="3" name="מציין מיקום תוכן 2">
                <a:extLst>
                  <a:ext uri="{FF2B5EF4-FFF2-40B4-BE49-F238E27FC236}">
                    <a16:creationId xmlns:a16="http://schemas.microsoft.com/office/drawing/2014/main" id="{EEB9CA4E-D3EE-64D4-6ED4-AB22B39563DF}"/>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he-IL">
                    <a:noFill/>
                  </a:rPr>
                  <a:t> </a:t>
                </a:r>
              </a:p>
            </p:txBody>
          </p:sp>
        </mc:Fallback>
      </mc:AlternateContent>
      <p:pic>
        <p:nvPicPr>
          <p:cNvPr id="4098" name="Picture 2">
            <a:extLst>
              <a:ext uri="{FF2B5EF4-FFF2-40B4-BE49-F238E27FC236}">
                <a16:creationId xmlns:a16="http://schemas.microsoft.com/office/drawing/2014/main" id="{62F87374-3147-ECBB-5D72-10D9A9F60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39" y="2581200"/>
            <a:ext cx="5764161" cy="408015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E773F0D9-08CE-0982-B891-AF121826BAD7}"/>
              </a:ext>
            </a:extLst>
          </p:cNvPr>
          <p:cNvPicPr>
            <a:picLocks noChangeAspect="1"/>
          </p:cNvPicPr>
          <p:nvPr/>
        </p:nvPicPr>
        <p:blipFill>
          <a:blip r:embed="rId4"/>
          <a:stretch>
            <a:fillRect/>
          </a:stretch>
        </p:blipFill>
        <p:spPr>
          <a:xfrm>
            <a:off x="6166409" y="2714047"/>
            <a:ext cx="5915851" cy="4143953"/>
          </a:xfrm>
          <a:prstGeom prst="rect">
            <a:avLst/>
          </a:prstGeom>
        </p:spPr>
      </p:pic>
    </p:spTree>
    <p:extLst>
      <p:ext uri="{BB962C8B-B14F-4D97-AF65-F5344CB8AC3E}">
        <p14:creationId xmlns:p14="http://schemas.microsoft.com/office/powerpoint/2010/main" val="156622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a:extLst>
              <a:ext uri="{FF2B5EF4-FFF2-40B4-BE49-F238E27FC236}">
                <a16:creationId xmlns:a16="http://schemas.microsoft.com/office/drawing/2014/main" id="{BF98A29A-14B9-535D-DA39-EDE18E03EC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216" y="1071296"/>
            <a:ext cx="6682792" cy="423995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5128" name="Picture 8" descr="cook's d">
            <a:extLst>
              <a:ext uri="{FF2B5EF4-FFF2-40B4-BE49-F238E27FC236}">
                <a16:creationId xmlns:a16="http://schemas.microsoft.com/office/drawing/2014/main" id="{20AA98C4-7E34-6912-341E-476111C68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01644"/>
            <a:ext cx="20097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01B3C28-A77D-4BB4-2072-2881AD6F4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350" y="912766"/>
            <a:ext cx="7182524" cy="455701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3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059-E7E6-53E0-DD97-9C07F7EC426D}"/>
              </a:ext>
            </a:extLst>
          </p:cNvPr>
          <p:cNvSpPr>
            <a:spLocks noGrp="1"/>
          </p:cNvSpPr>
          <p:nvPr>
            <p:ph type="title"/>
          </p:nvPr>
        </p:nvSpPr>
        <p:spPr/>
        <p:txBody>
          <a:bodyPr/>
          <a:lstStyle/>
          <a:p>
            <a:r>
              <a:rPr lang="en-US" dirty="0"/>
              <a:t>Previous Presentation</a:t>
            </a:r>
            <a:endParaRPr lang="LID4096" dirty="0"/>
          </a:p>
        </p:txBody>
      </p:sp>
      <p:sp>
        <p:nvSpPr>
          <p:cNvPr id="3" name="Content Placeholder 2">
            <a:extLst>
              <a:ext uri="{FF2B5EF4-FFF2-40B4-BE49-F238E27FC236}">
                <a16:creationId xmlns:a16="http://schemas.microsoft.com/office/drawing/2014/main" id="{CE647BB5-BADD-F45A-BE7A-F458245DC731}"/>
              </a:ext>
            </a:extLst>
          </p:cNvPr>
          <p:cNvSpPr>
            <a:spLocks noGrp="1"/>
          </p:cNvSpPr>
          <p:nvPr>
            <p:ph idx="1"/>
          </p:nvPr>
        </p:nvSpPr>
        <p:spPr/>
        <p:txBody>
          <a:bodyPr/>
          <a:lstStyle/>
          <a:p>
            <a:pPr algn="l"/>
            <a:r>
              <a:rPr lang="en-US" dirty="0"/>
              <a:t>Vehicles – ratio of the vehicle in the population – We removed the feature MAKE because it made the data imbalanced.</a:t>
            </a:r>
            <a:endParaRPr lang="he-IL" dirty="0"/>
          </a:p>
          <a:p>
            <a:pPr algn="l"/>
            <a:r>
              <a:rPr lang="en-US" dirty="0"/>
              <a:t>Unbalanced Data – We Over-Sampled the data with SMOTE to make the label balanced.</a:t>
            </a:r>
          </a:p>
          <a:p>
            <a:pPr algn="l"/>
            <a:r>
              <a:rPr lang="en-US" dirty="0"/>
              <a:t>Is the data will answer the question? Yes, we can see the feasibility of the project and the models predication is pretty good.</a:t>
            </a:r>
          </a:p>
        </p:txBody>
      </p:sp>
    </p:spTree>
    <p:extLst>
      <p:ext uri="{BB962C8B-B14F-4D97-AF65-F5344CB8AC3E}">
        <p14:creationId xmlns:p14="http://schemas.microsoft.com/office/powerpoint/2010/main" val="105340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B2538D-4309-F107-1ED3-392A28CB5D55}"/>
              </a:ext>
            </a:extLst>
          </p:cNvPr>
          <p:cNvSpPr>
            <a:spLocks noGrp="1"/>
          </p:cNvSpPr>
          <p:nvPr>
            <p:ph type="title"/>
          </p:nvPr>
        </p:nvSpPr>
        <p:spPr/>
        <p:txBody>
          <a:bodyPr/>
          <a:lstStyle/>
          <a:p>
            <a:r>
              <a:rPr lang="en-US" dirty="0"/>
              <a:t>Training The Models</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4E96BD1-3D30-6734-0B9D-BB64F518184C}"/>
                  </a:ext>
                </a:extLst>
              </p:cNvPr>
              <p:cNvSpPr>
                <a:spLocks noGrp="1"/>
              </p:cNvSpPr>
              <p:nvPr>
                <p:ph idx="1"/>
              </p:nvPr>
            </p:nvSpPr>
            <p:spPr/>
            <p:txBody>
              <a:bodyPr>
                <a:normAutofit/>
              </a:bodyPr>
              <a:lstStyle/>
              <a:p>
                <a:pPr marL="0" indent="0">
                  <a:buNone/>
                </a:pPr>
                <a:r>
                  <a:rPr lang="en-US" dirty="0"/>
                  <a:t>We decided to train the following models:</a:t>
                </a:r>
              </a:p>
              <a:p>
                <a:r>
                  <a:rPr lang="en-US" dirty="0"/>
                  <a:t>Logistic Regression with Lasso Penalty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e>
                    </m:d>
                    <m:r>
                      <a:rPr lang="en-US" b="0" i="1" smtClean="0">
                        <a:latin typeface="Cambria Math" panose="02040503050406030204" pitchFamily="18" charset="0"/>
                      </a:rPr>
                      <m:t> </m:t>
                    </m:r>
                  </m:oMath>
                </a14:m>
                <a:endParaRPr lang="en-US" dirty="0"/>
              </a:p>
              <a:p>
                <a:r>
                  <a:rPr lang="en-US" dirty="0"/>
                  <a:t>KNN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15</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25</m:t>
                        </m:r>
                      </m:e>
                    </m:d>
                  </m:oMath>
                </a14:m>
                <a:endParaRPr lang="en-US" dirty="0"/>
              </a:p>
              <a:p>
                <a:r>
                  <a:rPr lang="en-US" dirty="0"/>
                  <a:t>Classification Tree</a:t>
                </a:r>
              </a:p>
              <a:p>
                <a:endParaRPr lang="en-US" dirty="0"/>
              </a:p>
              <a:p>
                <a:endParaRPr lang="en-US" dirty="0"/>
              </a:p>
              <a:p>
                <a:r>
                  <a:rPr lang="en-US" dirty="0"/>
                  <a:t>Random Forest</a:t>
                </a:r>
                <a:endParaRPr lang="he-IL" dirty="0"/>
              </a:p>
            </p:txBody>
          </p:sp>
        </mc:Choice>
        <mc:Fallback xmlns="">
          <p:sp>
            <p:nvSpPr>
              <p:cNvPr id="3" name="מציין מיקום תוכן 2">
                <a:extLst>
                  <a:ext uri="{FF2B5EF4-FFF2-40B4-BE49-F238E27FC236}">
                    <a16:creationId xmlns:a16="http://schemas.microsoft.com/office/drawing/2014/main" id="{14E96BD1-3D30-6734-0B9D-BB64F518184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97A7DD8D-C98E-5D71-55B8-C22432E9F60C}"/>
              </a:ext>
            </a:extLst>
          </p:cNvPr>
          <p:cNvPicPr>
            <a:picLocks noChangeAspect="1"/>
          </p:cNvPicPr>
          <p:nvPr/>
        </p:nvPicPr>
        <p:blipFill>
          <a:blip r:embed="rId3"/>
          <a:stretch>
            <a:fillRect/>
          </a:stretch>
        </p:blipFill>
        <p:spPr>
          <a:xfrm>
            <a:off x="3879811" y="3640111"/>
            <a:ext cx="3900822" cy="1208336"/>
          </a:xfrm>
          <a:prstGeom prst="rect">
            <a:avLst/>
          </a:prstGeom>
        </p:spPr>
      </p:pic>
      <p:pic>
        <p:nvPicPr>
          <p:cNvPr id="7" name="תמונה 6">
            <a:extLst>
              <a:ext uri="{FF2B5EF4-FFF2-40B4-BE49-F238E27FC236}">
                <a16:creationId xmlns:a16="http://schemas.microsoft.com/office/drawing/2014/main" id="{B5C5FA94-9C01-D365-DE2C-0969ABC8B881}"/>
              </a:ext>
            </a:extLst>
          </p:cNvPr>
          <p:cNvPicPr>
            <a:picLocks noChangeAspect="1"/>
          </p:cNvPicPr>
          <p:nvPr/>
        </p:nvPicPr>
        <p:blipFill>
          <a:blip r:embed="rId4"/>
          <a:stretch>
            <a:fillRect/>
          </a:stretch>
        </p:blipFill>
        <p:spPr>
          <a:xfrm>
            <a:off x="3879811" y="5224380"/>
            <a:ext cx="4856553" cy="1438553"/>
          </a:xfrm>
          <a:prstGeom prst="rect">
            <a:avLst/>
          </a:prstGeom>
        </p:spPr>
      </p:pic>
    </p:spTree>
    <p:extLst>
      <p:ext uri="{BB962C8B-B14F-4D97-AF65-F5344CB8AC3E}">
        <p14:creationId xmlns:p14="http://schemas.microsoft.com/office/powerpoint/2010/main" val="80777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A6E732-9D06-E582-BADA-F200D112F400}"/>
              </a:ext>
            </a:extLst>
          </p:cNvPr>
          <p:cNvSpPr>
            <a:spLocks noGrp="1"/>
          </p:cNvSpPr>
          <p:nvPr>
            <p:ph type="title"/>
          </p:nvPr>
        </p:nvSpPr>
        <p:spPr/>
        <p:txBody>
          <a:bodyPr/>
          <a:lstStyle/>
          <a:p>
            <a:r>
              <a:rPr lang="en-US" dirty="0"/>
              <a:t>Training The Models</a:t>
            </a:r>
            <a:endParaRPr lang="he-IL" dirty="0"/>
          </a:p>
        </p:txBody>
      </p:sp>
      <p:sp>
        <p:nvSpPr>
          <p:cNvPr id="3" name="מציין מיקום תוכן 2">
            <a:extLst>
              <a:ext uri="{FF2B5EF4-FFF2-40B4-BE49-F238E27FC236}">
                <a16:creationId xmlns:a16="http://schemas.microsoft.com/office/drawing/2014/main" id="{FFF310D0-8205-ABA6-4FAA-A258152A94E3}"/>
              </a:ext>
            </a:extLst>
          </p:cNvPr>
          <p:cNvSpPr>
            <a:spLocks noGrp="1"/>
          </p:cNvSpPr>
          <p:nvPr>
            <p:ph idx="1"/>
          </p:nvPr>
        </p:nvSpPr>
        <p:spPr/>
        <p:txBody>
          <a:bodyPr/>
          <a:lstStyle/>
          <a:p>
            <a:r>
              <a:rPr lang="en-US" dirty="0"/>
              <a:t>All the model’s tuning parameters were estimated in 5-fold Cross-Validation and we will show only the best estimators.</a:t>
            </a:r>
          </a:p>
          <a:p>
            <a:r>
              <a:rPr lang="en-US" dirty="0"/>
              <a:t>We will compare between the method by Accuracy, Sensitivity, Specificity and AUC of ROC curve.</a:t>
            </a:r>
            <a:endParaRPr lang="he-IL" dirty="0"/>
          </a:p>
        </p:txBody>
      </p:sp>
    </p:spTree>
    <p:extLst>
      <p:ext uri="{BB962C8B-B14F-4D97-AF65-F5344CB8AC3E}">
        <p14:creationId xmlns:p14="http://schemas.microsoft.com/office/powerpoint/2010/main" val="193720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CF2357-B26A-30A7-F8D1-F97D514EB348}"/>
              </a:ext>
            </a:extLst>
          </p:cNvPr>
          <p:cNvSpPr>
            <a:spLocks noGrp="1"/>
          </p:cNvSpPr>
          <p:nvPr>
            <p:ph type="title"/>
          </p:nvPr>
        </p:nvSpPr>
        <p:spPr>
          <a:xfrm>
            <a:off x="583019" y="0"/>
            <a:ext cx="4552507" cy="1003558"/>
          </a:xfrm>
        </p:spPr>
        <p:txBody>
          <a:bodyPr/>
          <a:lstStyle/>
          <a:p>
            <a:pPr algn="ctr"/>
            <a:r>
              <a:rPr lang="en-US" dirty="0"/>
              <a:t>Logistic Regression</a:t>
            </a:r>
            <a:endParaRPr lang="he-IL" dirty="0"/>
          </a:p>
        </p:txBody>
      </p:sp>
      <p:pic>
        <p:nvPicPr>
          <p:cNvPr id="7" name="תמונה 6" descr="תמונה שמכילה טקסט, צילום מסך, מלבן, ריבוע&#10;&#10;התיאור נוצר באופן אוטומטי">
            <a:extLst>
              <a:ext uri="{FF2B5EF4-FFF2-40B4-BE49-F238E27FC236}">
                <a16:creationId xmlns:a16="http://schemas.microsoft.com/office/drawing/2014/main" id="{0036B10A-862E-67FE-1260-3C298A12F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7" y="855995"/>
            <a:ext cx="5534025" cy="4629150"/>
          </a:xfrm>
          <a:prstGeom prst="rect">
            <a:avLst/>
          </a:prstGeom>
        </p:spPr>
      </p:pic>
      <p:pic>
        <p:nvPicPr>
          <p:cNvPr id="9" name="תמונה 8" descr="תמונה שמכילה טקסט, צילום מסך, גופן&#10;&#10;התיאור נוצר באופן אוטומטי">
            <a:extLst>
              <a:ext uri="{FF2B5EF4-FFF2-40B4-BE49-F238E27FC236}">
                <a16:creationId xmlns:a16="http://schemas.microsoft.com/office/drawing/2014/main" id="{38A11119-DF1C-96A8-1A3F-0BFD669DE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77" y="5415959"/>
            <a:ext cx="5534025" cy="1440057"/>
          </a:xfrm>
          <a:prstGeom prst="rect">
            <a:avLst/>
          </a:prstGeom>
        </p:spPr>
      </p:pic>
      <p:pic>
        <p:nvPicPr>
          <p:cNvPr id="11" name="תמונה 10" descr="תמונה שמכילה טקסט, צילום מסך, מלבן, תרשים&#10;&#10;התיאור נוצר באופן אוטומטי">
            <a:extLst>
              <a:ext uri="{FF2B5EF4-FFF2-40B4-BE49-F238E27FC236}">
                <a16:creationId xmlns:a16="http://schemas.microsoft.com/office/drawing/2014/main" id="{5131FE76-FEB1-6003-C865-93BE46A5F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800" y="786809"/>
            <a:ext cx="5534025" cy="4629150"/>
          </a:xfrm>
          <a:prstGeom prst="rect">
            <a:avLst/>
          </a:prstGeom>
        </p:spPr>
      </p:pic>
      <p:sp>
        <p:nvSpPr>
          <p:cNvPr id="12" name="כותרת 1">
            <a:extLst>
              <a:ext uri="{FF2B5EF4-FFF2-40B4-BE49-F238E27FC236}">
                <a16:creationId xmlns:a16="http://schemas.microsoft.com/office/drawing/2014/main" id="{F8846751-4F69-B1F3-2563-26A7778BC496}"/>
              </a:ext>
            </a:extLst>
          </p:cNvPr>
          <p:cNvSpPr txBox="1">
            <a:spLocks/>
          </p:cNvSpPr>
          <p:nvPr/>
        </p:nvSpPr>
        <p:spPr>
          <a:xfrm>
            <a:off x="6647122" y="-72379"/>
            <a:ext cx="4552507" cy="1003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KNN</a:t>
            </a:r>
            <a:endParaRPr lang="he-IL" dirty="0"/>
          </a:p>
        </p:txBody>
      </p:sp>
      <p:pic>
        <p:nvPicPr>
          <p:cNvPr id="14" name="תמונה 13" descr="תמונה שמכילה טקסט, צילום מסך, גופן&#10;&#10;התיאור נוצר באופן אוטומטי">
            <a:extLst>
              <a:ext uri="{FF2B5EF4-FFF2-40B4-BE49-F238E27FC236}">
                <a16:creationId xmlns:a16="http://schemas.microsoft.com/office/drawing/2014/main" id="{DDBC06BA-CB85-8A25-9D2F-A0FE5B583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1800" y="5391480"/>
            <a:ext cx="5790200" cy="1464536"/>
          </a:xfrm>
          <a:prstGeom prst="rect">
            <a:avLst/>
          </a:prstGeom>
        </p:spPr>
      </p:pic>
    </p:spTree>
    <p:extLst>
      <p:ext uri="{BB962C8B-B14F-4D97-AF65-F5344CB8AC3E}">
        <p14:creationId xmlns:p14="http://schemas.microsoft.com/office/powerpoint/2010/main" val="231323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5118B-9F6B-7AA7-EE8A-8DC827292932}"/>
              </a:ext>
            </a:extLst>
          </p:cNvPr>
          <p:cNvSpPr>
            <a:spLocks noGrp="1"/>
          </p:cNvSpPr>
          <p:nvPr>
            <p:ph type="title"/>
          </p:nvPr>
        </p:nvSpPr>
        <p:spPr>
          <a:xfrm>
            <a:off x="1371599" y="294538"/>
            <a:ext cx="9895951" cy="1033669"/>
          </a:xfrm>
        </p:spPr>
        <p:txBody>
          <a:bodyPr>
            <a:normAutofit/>
          </a:bodyPr>
          <a:lstStyle/>
          <a:p>
            <a:pPr algn="r" rtl="1"/>
            <a:r>
              <a:rPr lang="he-IL" sz="4000" dirty="0">
                <a:solidFill>
                  <a:schemeClr val="bg1"/>
                </a:solidFill>
                <a:latin typeface="+mn-lt"/>
              </a:rPr>
              <a:t>מבנה הנתונים</a:t>
            </a:r>
            <a:endParaRPr lang="LID4096" sz="4000" dirty="0">
              <a:solidFill>
                <a:schemeClr val="bg1"/>
              </a:solidFill>
              <a:latin typeface="+mn-lt"/>
            </a:endParaRPr>
          </a:p>
        </p:txBody>
      </p:sp>
      <p:sp>
        <p:nvSpPr>
          <p:cNvPr id="3" name="Content Placeholder 2">
            <a:extLst>
              <a:ext uri="{FF2B5EF4-FFF2-40B4-BE49-F238E27FC236}">
                <a16:creationId xmlns:a16="http://schemas.microsoft.com/office/drawing/2014/main" id="{87BD0694-1B02-AA94-978A-30B5392C1D3C}"/>
              </a:ext>
            </a:extLst>
          </p:cNvPr>
          <p:cNvSpPr>
            <a:spLocks noGrp="1"/>
          </p:cNvSpPr>
          <p:nvPr>
            <p:ph idx="1"/>
          </p:nvPr>
        </p:nvSpPr>
        <p:spPr>
          <a:xfrm>
            <a:off x="1371599" y="1737955"/>
            <a:ext cx="9724031" cy="692655"/>
          </a:xfrm>
        </p:spPr>
        <p:txBody>
          <a:bodyPr anchor="ctr">
            <a:normAutofit/>
          </a:bodyPr>
          <a:lstStyle/>
          <a:p>
            <a:pPr algn="r" rtl="1"/>
            <a:r>
              <a:rPr lang="he-IL" sz="2400" dirty="0">
                <a:latin typeface="Calibri" panose="020F0502020204030204" pitchFamily="34" charset="0"/>
                <a:ea typeface="Calibri" panose="020F0502020204030204" pitchFamily="34" charset="0"/>
                <a:cs typeface="Calibri" panose="020F0502020204030204" pitchFamily="34" charset="0"/>
              </a:rPr>
              <a:t>הנתונים נאספו בשנת 2018 וכוללים שלושה קבצים:</a:t>
            </a:r>
          </a:p>
        </p:txBody>
      </p:sp>
      <p:graphicFrame>
        <p:nvGraphicFramePr>
          <p:cNvPr id="4" name="טבלה 4">
            <a:extLst>
              <a:ext uri="{FF2B5EF4-FFF2-40B4-BE49-F238E27FC236}">
                <a16:creationId xmlns:a16="http://schemas.microsoft.com/office/drawing/2014/main" id="{52C26918-8AB7-6D36-13C8-8D38DEBD07BC}"/>
              </a:ext>
            </a:extLst>
          </p:cNvPr>
          <p:cNvGraphicFramePr>
            <a:graphicFrameLocks noGrp="1"/>
          </p:cNvGraphicFramePr>
          <p:nvPr>
            <p:extLst>
              <p:ext uri="{D42A27DB-BD31-4B8C-83A1-F6EECF244321}">
                <p14:modId xmlns:p14="http://schemas.microsoft.com/office/powerpoint/2010/main" val="1955747055"/>
              </p:ext>
            </p:extLst>
          </p:nvPr>
        </p:nvGraphicFramePr>
        <p:xfrm>
          <a:off x="3635833" y="2556717"/>
          <a:ext cx="7184568" cy="1483360"/>
        </p:xfrm>
        <a:graphic>
          <a:graphicData uri="http://schemas.openxmlformats.org/drawingml/2006/table">
            <a:tbl>
              <a:tblPr rtl="1" firstRow="1" bandRow="1">
                <a:tableStyleId>{5C22544A-7EE6-4342-B048-85BDC9FD1C3A}</a:tableStyleId>
              </a:tblPr>
              <a:tblGrid>
                <a:gridCol w="3387010">
                  <a:extLst>
                    <a:ext uri="{9D8B030D-6E8A-4147-A177-3AD203B41FA5}">
                      <a16:colId xmlns:a16="http://schemas.microsoft.com/office/drawing/2014/main" val="748105053"/>
                    </a:ext>
                  </a:extLst>
                </a:gridCol>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en-US" dirty="0">
                          <a:latin typeface="Calibri" panose="020F0502020204030204" pitchFamily="34" charset="0"/>
                          <a:ea typeface="Calibri" panose="020F0502020204030204" pitchFamily="34" charset="0"/>
                          <a:cs typeface="Calibri" panose="020F0502020204030204" pitchFamily="34" charset="0"/>
                        </a:rPr>
                        <a:t>Datasets</a:t>
                      </a:r>
                      <a:endParaRPr lang="he-IL"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r" rtl="1"/>
                      <a:r>
                        <a:rPr lang="he-IL" dirty="0">
                          <a:latin typeface="Calibri" panose="020F0502020204030204" pitchFamily="34" charset="0"/>
                          <a:ea typeface="Calibri" panose="020F0502020204030204" pitchFamily="34" charset="0"/>
                          <a:cs typeface="Calibri" panose="020F0502020204030204" pitchFamily="34" charset="0"/>
                        </a:rPr>
                        <a:t>נתוני התאונה</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48443</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51</a:t>
                      </a:r>
                    </a:p>
                  </a:txBody>
                  <a:tcPr/>
                </a:tc>
                <a:extLst>
                  <a:ext uri="{0D108BD9-81ED-4DB2-BD59-A6C34878D82A}">
                    <a16:rowId xmlns:a16="http://schemas.microsoft.com/office/drawing/2014/main" val="760731865"/>
                  </a:ext>
                </a:extLst>
              </a:tr>
              <a:tr h="370840">
                <a:tc>
                  <a:txBody>
                    <a:bodyPr/>
                    <a:lstStyle/>
                    <a:p>
                      <a:pPr algn="r" rtl="1"/>
                      <a:r>
                        <a:rPr lang="he-IL" dirty="0">
                          <a:latin typeface="Calibri" panose="020F0502020204030204" pitchFamily="34" charset="0"/>
                          <a:ea typeface="Calibri" panose="020F0502020204030204" pitchFamily="34" charset="0"/>
                          <a:cs typeface="Calibri" panose="020F0502020204030204" pitchFamily="34" charset="0"/>
                        </a:rPr>
                        <a:t>נתוני האנשים שהשתתפו בתאונה</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120230</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54</a:t>
                      </a:r>
                    </a:p>
                  </a:txBody>
                  <a:tcPr/>
                </a:tc>
                <a:extLst>
                  <a:ext uri="{0D108BD9-81ED-4DB2-BD59-A6C34878D82A}">
                    <a16:rowId xmlns:a16="http://schemas.microsoft.com/office/drawing/2014/main" val="2157038960"/>
                  </a:ext>
                </a:extLst>
              </a:tr>
              <a:tr h="370840">
                <a:tc>
                  <a:txBody>
                    <a:bodyPr/>
                    <a:lstStyle/>
                    <a:p>
                      <a:pPr algn="r" rtl="1"/>
                      <a:r>
                        <a:rPr lang="he-IL" dirty="0">
                          <a:latin typeface="Calibri" panose="020F0502020204030204" pitchFamily="34" charset="0"/>
                          <a:ea typeface="Calibri" panose="020F0502020204030204" pitchFamily="34" charset="0"/>
                          <a:cs typeface="Calibri" panose="020F0502020204030204" pitchFamily="34" charset="0"/>
                        </a:rPr>
                        <a:t>נתוני הרכבים שהשתתפו בתאונה</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86105</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87</a:t>
                      </a:r>
                    </a:p>
                  </a:txBody>
                  <a:tcPr/>
                </a:tc>
                <a:extLst>
                  <a:ext uri="{0D108BD9-81ED-4DB2-BD59-A6C34878D82A}">
                    <a16:rowId xmlns:a16="http://schemas.microsoft.com/office/drawing/2014/main" val="3623421471"/>
                  </a:ext>
                </a:extLst>
              </a:tr>
            </a:tbl>
          </a:graphicData>
        </a:graphic>
      </p:graphicFrame>
      <p:graphicFrame>
        <p:nvGraphicFramePr>
          <p:cNvPr id="5" name="Content Placeholder 2">
            <a:extLst>
              <a:ext uri="{FF2B5EF4-FFF2-40B4-BE49-F238E27FC236}">
                <a16:creationId xmlns:a16="http://schemas.microsoft.com/office/drawing/2014/main" id="{C4DEA532-3FA8-ED93-05B6-675756B4438B}"/>
              </a:ext>
            </a:extLst>
          </p:cNvPr>
          <p:cNvGraphicFramePr/>
          <p:nvPr>
            <p:extLst>
              <p:ext uri="{D42A27DB-BD31-4B8C-83A1-F6EECF244321}">
                <p14:modId xmlns:p14="http://schemas.microsoft.com/office/powerpoint/2010/main" val="297874513"/>
              </p:ext>
            </p:extLst>
          </p:nvPr>
        </p:nvGraphicFramePr>
        <p:xfrm>
          <a:off x="954156" y="4427391"/>
          <a:ext cx="10141474" cy="198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טבלה 4">
            <a:extLst>
              <a:ext uri="{FF2B5EF4-FFF2-40B4-BE49-F238E27FC236}">
                <a16:creationId xmlns:a16="http://schemas.microsoft.com/office/drawing/2014/main" id="{8333297F-CCD7-F3D0-8500-10AEB4FAD76F}"/>
              </a:ext>
            </a:extLst>
          </p:cNvPr>
          <p:cNvGraphicFramePr>
            <a:graphicFrameLocks noGrp="1"/>
          </p:cNvGraphicFramePr>
          <p:nvPr>
            <p:extLst>
              <p:ext uri="{D42A27DB-BD31-4B8C-83A1-F6EECF244321}">
                <p14:modId xmlns:p14="http://schemas.microsoft.com/office/powerpoint/2010/main" val="2811149623"/>
              </p:ext>
            </p:extLst>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120230</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192</a:t>
                      </a:r>
                    </a:p>
                  </a:txBody>
                  <a:tcPr/>
                </a:tc>
                <a:extLst>
                  <a:ext uri="{0D108BD9-81ED-4DB2-BD59-A6C34878D82A}">
                    <a16:rowId xmlns:a16="http://schemas.microsoft.com/office/drawing/2014/main" val="760731865"/>
                  </a:ext>
                </a:extLst>
              </a:tr>
            </a:tbl>
          </a:graphicData>
        </a:graphic>
      </p:graphicFrame>
    </p:spTree>
    <p:extLst>
      <p:ext uri="{BB962C8B-B14F-4D97-AF65-F5344CB8AC3E}">
        <p14:creationId xmlns:p14="http://schemas.microsoft.com/office/powerpoint/2010/main" val="372159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descr="תמונה שמכילה עיצוב&#10;&#10;התיאור נוצר באופן אוטומטי">
            <a:extLst>
              <a:ext uri="{FF2B5EF4-FFF2-40B4-BE49-F238E27FC236}">
                <a16:creationId xmlns:a16="http://schemas.microsoft.com/office/drawing/2014/main" id="{DA24F59F-0F3E-8744-EFBF-337CF4DB0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528" y="861237"/>
            <a:ext cx="10218126" cy="5996763"/>
          </a:xfrm>
        </p:spPr>
      </p:pic>
      <p:sp>
        <p:nvSpPr>
          <p:cNvPr id="2" name="כותרת 1">
            <a:extLst>
              <a:ext uri="{FF2B5EF4-FFF2-40B4-BE49-F238E27FC236}">
                <a16:creationId xmlns:a16="http://schemas.microsoft.com/office/drawing/2014/main" id="{BCD871FE-58B4-A593-3EEA-9E6530F66C6B}"/>
              </a:ext>
            </a:extLst>
          </p:cNvPr>
          <p:cNvSpPr>
            <a:spLocks noGrp="1"/>
          </p:cNvSpPr>
          <p:nvPr>
            <p:ph type="title"/>
          </p:nvPr>
        </p:nvSpPr>
        <p:spPr/>
        <p:txBody>
          <a:bodyPr/>
          <a:lstStyle/>
          <a:p>
            <a:r>
              <a:rPr lang="en-US" dirty="0"/>
              <a:t>Classification Tree</a:t>
            </a:r>
            <a:endParaRPr lang="he-IL" dirty="0"/>
          </a:p>
        </p:txBody>
      </p:sp>
    </p:spTree>
    <p:extLst>
      <p:ext uri="{BB962C8B-B14F-4D97-AF65-F5344CB8AC3E}">
        <p14:creationId xmlns:p14="http://schemas.microsoft.com/office/powerpoint/2010/main" val="180620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49143B-269B-56F2-2925-3FA808862524}"/>
              </a:ext>
            </a:extLst>
          </p:cNvPr>
          <p:cNvSpPr>
            <a:spLocks noGrp="1"/>
          </p:cNvSpPr>
          <p:nvPr>
            <p:ph type="title"/>
          </p:nvPr>
        </p:nvSpPr>
        <p:spPr/>
        <p:txBody>
          <a:bodyPr/>
          <a:lstStyle/>
          <a:p>
            <a:r>
              <a:rPr lang="en-US" dirty="0"/>
              <a:t>Random Forest</a:t>
            </a:r>
            <a:endParaRPr lang="he-IL" dirty="0"/>
          </a:p>
        </p:txBody>
      </p:sp>
      <p:pic>
        <p:nvPicPr>
          <p:cNvPr id="5" name="תמונה 4" descr="תמונה שמכילה טקסט, צילום מסך, מלבן, תרשים&#10;&#10;התיאור נוצר באופן אוטומטי">
            <a:extLst>
              <a:ext uri="{FF2B5EF4-FFF2-40B4-BE49-F238E27FC236}">
                <a16:creationId xmlns:a16="http://schemas.microsoft.com/office/drawing/2014/main" id="{DD8C9508-76A3-B55A-67EA-9C9845A18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14" y="1537404"/>
            <a:ext cx="4756273" cy="3978569"/>
          </a:xfrm>
          <a:prstGeom prst="rect">
            <a:avLst/>
          </a:prstGeom>
        </p:spPr>
      </p:pic>
      <p:pic>
        <p:nvPicPr>
          <p:cNvPr id="7" name="תמונה 6" descr="תמונה שמכילה טקסט, צילום מסך, תרשים, מספר&#10;&#10;התיאור נוצר באופן אוטומטי">
            <a:extLst>
              <a:ext uri="{FF2B5EF4-FFF2-40B4-BE49-F238E27FC236}">
                <a16:creationId xmlns:a16="http://schemas.microsoft.com/office/drawing/2014/main" id="{1145F20D-FB29-1450-2B16-3E3DAD7C3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24764"/>
            <a:ext cx="6136263" cy="4093534"/>
          </a:xfrm>
          <a:prstGeom prst="rect">
            <a:avLst/>
          </a:prstGeom>
        </p:spPr>
      </p:pic>
      <p:pic>
        <p:nvPicPr>
          <p:cNvPr id="9" name="תמונה 8" descr="תמונה שמכילה טקסט, גופן, צילום מסך, לבן&#10;&#10;התיאור נוצר באופן אוטומטי">
            <a:extLst>
              <a:ext uri="{FF2B5EF4-FFF2-40B4-BE49-F238E27FC236}">
                <a16:creationId xmlns:a16="http://schemas.microsoft.com/office/drawing/2014/main" id="{C67FF5DF-9A9B-0C6F-FA98-5F9FCFE5B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186" y="5447542"/>
            <a:ext cx="6308848" cy="1410458"/>
          </a:xfrm>
          <a:prstGeom prst="rect">
            <a:avLst/>
          </a:prstGeom>
        </p:spPr>
      </p:pic>
      <p:pic>
        <p:nvPicPr>
          <p:cNvPr id="10" name="תמונה 9">
            <a:extLst>
              <a:ext uri="{FF2B5EF4-FFF2-40B4-BE49-F238E27FC236}">
                <a16:creationId xmlns:a16="http://schemas.microsoft.com/office/drawing/2014/main" id="{29740C1E-BF3C-6F82-8464-4F99472C3E6C}"/>
              </a:ext>
            </a:extLst>
          </p:cNvPr>
          <p:cNvPicPr>
            <a:picLocks noChangeAspect="1"/>
          </p:cNvPicPr>
          <p:nvPr/>
        </p:nvPicPr>
        <p:blipFill>
          <a:blip r:embed="rId5"/>
          <a:stretch>
            <a:fillRect/>
          </a:stretch>
        </p:blipFill>
        <p:spPr>
          <a:xfrm>
            <a:off x="5634253" y="1316111"/>
            <a:ext cx="562580" cy="562580"/>
          </a:xfrm>
          <a:prstGeom prst="rect">
            <a:avLst/>
          </a:prstGeom>
        </p:spPr>
      </p:pic>
      <p:pic>
        <p:nvPicPr>
          <p:cNvPr id="13314" name="Picture 2" descr="Passengers Icons - Free SVG &amp; PNG Passengers Images - Noun ...">
            <a:extLst>
              <a:ext uri="{FF2B5EF4-FFF2-40B4-BE49-F238E27FC236}">
                <a16:creationId xmlns:a16="http://schemas.microsoft.com/office/drawing/2014/main" id="{D017370C-09C0-C8B9-2801-F4D24C927A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0860" y="1707951"/>
            <a:ext cx="849366" cy="84936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Speed limit Vector Icons free download in SVG, PNG Format">
            <a:extLst>
              <a:ext uri="{FF2B5EF4-FFF2-40B4-BE49-F238E27FC236}">
                <a16:creationId xmlns:a16="http://schemas.microsoft.com/office/drawing/2014/main" id="{8C5F3CCC-790E-9BB6-DFD1-33188EC88A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0860" y="2228911"/>
            <a:ext cx="874117" cy="87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FBED1-46D1-7BB3-0868-D273B87503CB}"/>
              </a:ext>
            </a:extLst>
          </p:cNvPr>
          <p:cNvSpPr>
            <a:spLocks noGrp="1"/>
          </p:cNvSpPr>
          <p:nvPr>
            <p:ph type="title"/>
          </p:nvPr>
        </p:nvSpPr>
        <p:spPr/>
        <p:txBody>
          <a:bodyPr/>
          <a:lstStyle/>
          <a:p>
            <a:r>
              <a:rPr lang="en-US" dirty="0"/>
              <a:t>ROC</a:t>
            </a:r>
            <a:endParaRPr lang="he-IL" dirty="0"/>
          </a:p>
        </p:txBody>
      </p:sp>
      <p:pic>
        <p:nvPicPr>
          <p:cNvPr id="5" name="מציין מיקום תוכן 4" descr="תמונה שמכילה טקסט, קו, צילום מסך, עלילה&#10;&#10;התיאור נוצר באופן אוטומטי">
            <a:extLst>
              <a:ext uri="{FF2B5EF4-FFF2-40B4-BE49-F238E27FC236}">
                <a16:creationId xmlns:a16="http://schemas.microsoft.com/office/drawing/2014/main" id="{7291921B-5221-6A02-45AC-13FE0CA67A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440" y="1295861"/>
            <a:ext cx="5134896" cy="5423916"/>
          </a:xfrm>
        </p:spPr>
      </p:pic>
      <p:pic>
        <p:nvPicPr>
          <p:cNvPr id="7" name="תמונה 6" descr="תמונה שמכילה טקסט, צילום מסך, קו, עלילה&#10;&#10;התיאור נוצר באופן אוטומטי">
            <a:extLst>
              <a:ext uri="{FF2B5EF4-FFF2-40B4-BE49-F238E27FC236}">
                <a16:creationId xmlns:a16="http://schemas.microsoft.com/office/drawing/2014/main" id="{F397EAD0-B0B1-8765-FAC0-DBDB6C039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57202"/>
            <a:ext cx="5076825" cy="5362575"/>
          </a:xfrm>
          <a:prstGeom prst="rect">
            <a:avLst/>
          </a:prstGeom>
        </p:spPr>
      </p:pic>
    </p:spTree>
    <p:extLst>
      <p:ext uri="{BB962C8B-B14F-4D97-AF65-F5344CB8AC3E}">
        <p14:creationId xmlns:p14="http://schemas.microsoft.com/office/powerpoint/2010/main" val="61186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5F14E5-BC7C-E66F-BEE5-8E0DDB6C834D}"/>
              </a:ext>
            </a:extLst>
          </p:cNvPr>
          <p:cNvSpPr>
            <a:spLocks noGrp="1"/>
          </p:cNvSpPr>
          <p:nvPr>
            <p:ph type="title"/>
          </p:nvPr>
        </p:nvSpPr>
        <p:spPr/>
        <p:txBody>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86FE94CA-12E5-B6DC-40E6-B70ADC6A2E7A}"/>
              </a:ext>
            </a:extLst>
          </p:cNvPr>
          <p:cNvSpPr>
            <a:spLocks noGrp="1"/>
          </p:cNvSpPr>
          <p:nvPr>
            <p:ph idx="1"/>
          </p:nvPr>
        </p:nvSpPr>
        <p:spPr>
          <a:xfrm>
            <a:off x="510363" y="1775637"/>
            <a:ext cx="11681637" cy="4986669"/>
          </a:xfrm>
        </p:spPr>
        <p:txBody>
          <a:bodyPr/>
          <a:lstStyle/>
          <a:p>
            <a:r>
              <a:rPr lang="en-US" dirty="0"/>
              <a:t>We will choose to predict if a driver will be injured by Random Forest model.</a:t>
            </a:r>
          </a:p>
          <a:p>
            <a:endParaRPr lang="en-US" dirty="0"/>
          </a:p>
          <a:p>
            <a:endParaRPr lang="en-US" dirty="0"/>
          </a:p>
          <a:p>
            <a:pPr marL="0" indent="0">
              <a:buNone/>
            </a:pPr>
            <a:r>
              <a:rPr lang="en-US" b="1" dirty="0"/>
              <a:t>Notes:</a:t>
            </a:r>
          </a:p>
          <a:p>
            <a:r>
              <a:rPr lang="en-US" dirty="0"/>
              <a:t>We did encounter over-fit in the KNN classifier</a:t>
            </a:r>
          </a:p>
          <a:p>
            <a:r>
              <a:rPr lang="en-US" dirty="0"/>
              <a:t>We didn’t encounter classifier that completely predicted 0 to all observations even though the test data has 94% observations of label 0 and 6% observations of label 1.</a:t>
            </a:r>
            <a:endParaRPr lang="he-IL" dirty="0"/>
          </a:p>
        </p:txBody>
      </p:sp>
    </p:spTree>
    <p:extLst>
      <p:ext uri="{BB962C8B-B14F-4D97-AF65-F5344CB8AC3E}">
        <p14:creationId xmlns:p14="http://schemas.microsoft.com/office/powerpoint/2010/main" val="243434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3043594" y="1297874"/>
            <a:ext cx="7617439" cy="461665"/>
          </a:xfrm>
          <a:prstGeom prst="rect">
            <a:avLst/>
          </a:prstGeom>
          <a:noFill/>
        </p:spPr>
        <p:txBody>
          <a:bodyPr wrap="square" rtlCol="0">
            <a:spAutoFit/>
          </a:bodyPr>
          <a:lstStyle/>
          <a:p>
            <a:r>
              <a:rPr lang="en-US" sz="2400" b="0" i="0" dirty="0">
                <a:solidFill>
                  <a:srgbClr val="212121"/>
                </a:solidFill>
                <a:effectLst/>
              </a:rPr>
              <a:t>Filter from the person table only the drivers by</a:t>
            </a:r>
            <a:r>
              <a:rPr lang="en-US" sz="2400" dirty="0">
                <a:solidFill>
                  <a:srgbClr val="212121"/>
                </a:solidFill>
              </a:rPr>
              <a:t> PER_TYP = 1 </a:t>
            </a:r>
          </a:p>
        </p:txBody>
      </p:sp>
      <p:pic>
        <p:nvPicPr>
          <p:cNvPr id="6" name="Picture 4">
            <a:extLst>
              <a:ext uri="{FF2B5EF4-FFF2-40B4-BE49-F238E27FC236}">
                <a16:creationId xmlns:a16="http://schemas.microsoft.com/office/drawing/2014/main" id="{548E58B1-F359-F9F3-87F9-73D124D9C799}"/>
              </a:ext>
            </a:extLst>
          </p:cNvPr>
          <p:cNvPicPr>
            <a:picLocks noChangeAspect="1"/>
          </p:cNvPicPr>
          <p:nvPr/>
        </p:nvPicPr>
        <p:blipFill>
          <a:blip r:embed="rId2"/>
          <a:stretch>
            <a:fillRect/>
          </a:stretch>
        </p:blipFill>
        <p:spPr>
          <a:xfrm>
            <a:off x="3061446" y="1739225"/>
            <a:ext cx="5964460" cy="4324828"/>
          </a:xfrm>
          <a:prstGeom prst="rect">
            <a:avLst/>
          </a:prstGeom>
        </p:spPr>
      </p:pic>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extLst>
              <p:ext uri="{D42A27DB-BD31-4B8C-83A1-F6EECF244321}">
                <p14:modId xmlns:p14="http://schemas.microsoft.com/office/powerpoint/2010/main" val="2454643314"/>
              </p:ext>
            </p:extLst>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192</a:t>
                      </a:r>
                    </a:p>
                  </a:txBody>
                  <a:tcPr/>
                </a:tc>
                <a:extLst>
                  <a:ext uri="{0D108BD9-81ED-4DB2-BD59-A6C34878D82A}">
                    <a16:rowId xmlns:a16="http://schemas.microsoft.com/office/drawing/2014/main" val="760731865"/>
                  </a:ext>
                </a:extLst>
              </a:tr>
            </a:tbl>
          </a:graphicData>
        </a:graphic>
      </p:graphicFrame>
      <p:sp>
        <p:nvSpPr>
          <p:cNvPr id="10" name="TextBox 2">
            <a:extLst>
              <a:ext uri="{FF2B5EF4-FFF2-40B4-BE49-F238E27FC236}">
                <a16:creationId xmlns:a16="http://schemas.microsoft.com/office/drawing/2014/main" id="{5AA05DB5-8E2C-158D-2F1E-E7C1883B2B1F}"/>
              </a:ext>
            </a:extLst>
          </p:cNvPr>
          <p:cNvSpPr txBox="1"/>
          <p:nvPr/>
        </p:nvSpPr>
        <p:spPr>
          <a:xfrm>
            <a:off x="4220956" y="676486"/>
            <a:ext cx="2354015" cy="461665"/>
          </a:xfrm>
          <a:prstGeom prst="rect">
            <a:avLst/>
          </a:prstGeom>
          <a:noFill/>
        </p:spPr>
        <p:txBody>
          <a:bodyPr wrap="square" rtlCol="0">
            <a:spAutoFit/>
          </a:bodyPr>
          <a:lstStyle/>
          <a:p>
            <a:r>
              <a:rPr lang="en-US" sz="2400" dirty="0">
                <a:solidFill>
                  <a:srgbClr val="212121"/>
                </a:solidFill>
              </a:rPr>
              <a:t>Filter the drivers</a:t>
            </a:r>
          </a:p>
        </p:txBody>
      </p:sp>
      <p:graphicFrame>
        <p:nvGraphicFramePr>
          <p:cNvPr id="19" name="דיאגרמה 18">
            <a:extLst>
              <a:ext uri="{FF2B5EF4-FFF2-40B4-BE49-F238E27FC236}">
                <a16:creationId xmlns:a16="http://schemas.microsoft.com/office/drawing/2014/main" id="{F5DF8B15-737C-F047-EA6B-99F08A91BE2D}"/>
              </a:ext>
            </a:extLst>
          </p:cNvPr>
          <p:cNvGraphicFramePr/>
          <p:nvPr>
            <p:extLst>
              <p:ext uri="{D42A27DB-BD31-4B8C-83A1-F6EECF244321}">
                <p14:modId xmlns:p14="http://schemas.microsoft.com/office/powerpoint/2010/main" val="1456507351"/>
              </p:ext>
            </p:extLst>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427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4220956" y="676486"/>
            <a:ext cx="2354015" cy="461665"/>
          </a:xfrm>
          <a:prstGeom prst="rect">
            <a:avLst/>
          </a:prstGeom>
          <a:noFill/>
        </p:spPr>
        <p:txBody>
          <a:bodyPr wrap="square" rtlCol="0">
            <a:spAutoFit/>
          </a:bodyPr>
          <a:lstStyle/>
          <a:p>
            <a:r>
              <a:rPr lang="en-US" sz="2400" b="0" i="0" dirty="0">
                <a:solidFill>
                  <a:srgbClr val="212121"/>
                </a:solidFill>
                <a:effectLst/>
              </a:rPr>
              <a:t>Merge the tables</a:t>
            </a:r>
            <a:endParaRPr lang="en-US" sz="2400" dirty="0">
              <a:solidFill>
                <a:srgbClr val="212121"/>
              </a:solidFill>
            </a:endParaRP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extLst>
              <p:ext uri="{D42A27DB-BD31-4B8C-83A1-F6EECF244321}">
                <p14:modId xmlns:p14="http://schemas.microsoft.com/office/powerpoint/2010/main" val="12696196"/>
              </p:ext>
            </p:extLst>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150</a:t>
                      </a:r>
                    </a:p>
                  </a:txBody>
                  <a:tcPr/>
                </a:tc>
                <a:extLst>
                  <a:ext uri="{0D108BD9-81ED-4DB2-BD59-A6C34878D82A}">
                    <a16:rowId xmlns:a16="http://schemas.microsoft.com/office/drawing/2014/main" val="760731865"/>
                  </a:ext>
                </a:extLst>
              </a:tr>
            </a:tbl>
          </a:graphicData>
        </a:graphic>
      </p:graphicFrame>
      <p:sp>
        <p:nvSpPr>
          <p:cNvPr id="7" name="TextBox 2">
            <a:extLst>
              <a:ext uri="{FF2B5EF4-FFF2-40B4-BE49-F238E27FC236}">
                <a16:creationId xmlns:a16="http://schemas.microsoft.com/office/drawing/2014/main" id="{7DA80EB3-F643-744E-FD36-535C265BCB94}"/>
              </a:ext>
            </a:extLst>
          </p:cNvPr>
          <p:cNvSpPr txBox="1"/>
          <p:nvPr/>
        </p:nvSpPr>
        <p:spPr>
          <a:xfrm>
            <a:off x="2993570" y="1297874"/>
            <a:ext cx="8218715" cy="1200329"/>
          </a:xfrm>
          <a:prstGeom prst="rect">
            <a:avLst/>
          </a:prstGeom>
          <a:noFill/>
        </p:spPr>
        <p:txBody>
          <a:bodyPr wrap="square" rtlCol="0">
            <a:spAutoFit/>
          </a:bodyPr>
          <a:lstStyle/>
          <a:p>
            <a:pPr marL="0" indent="0">
              <a:buNone/>
            </a:pPr>
            <a:r>
              <a:rPr lang="en-US" sz="2400" dirty="0"/>
              <a:t>We merged the drivers and the vehicles tables by "CASENUM","VEH_NO</a:t>
            </a:r>
            <a:r>
              <a:rPr lang="he-IL" sz="2400" dirty="0"/>
              <a:t>"</a:t>
            </a:r>
            <a:r>
              <a:rPr lang="en-US" sz="2400" dirty="0"/>
              <a:t> and then we merged the new table with the accidents table by </a:t>
            </a:r>
            <a:r>
              <a:rPr lang="he-IL" sz="2400" dirty="0"/>
              <a:t>"</a:t>
            </a:r>
            <a:r>
              <a:rPr lang="en-US" sz="2400" dirty="0"/>
              <a:t>CASENUM</a:t>
            </a:r>
            <a:r>
              <a:rPr lang="he-IL" sz="2400" dirty="0"/>
              <a:t>"</a:t>
            </a:r>
            <a:r>
              <a:rPr lang="en-US" sz="2400" dirty="0"/>
              <a:t>. </a:t>
            </a:r>
          </a:p>
        </p:txBody>
      </p:sp>
      <p:sp>
        <p:nvSpPr>
          <p:cNvPr id="11" name="תיבת טקסט 10">
            <a:extLst>
              <a:ext uri="{FF2B5EF4-FFF2-40B4-BE49-F238E27FC236}">
                <a16:creationId xmlns:a16="http://schemas.microsoft.com/office/drawing/2014/main" id="{3E2D23CC-4BCB-21FA-8C22-6767007958A1}"/>
              </a:ext>
            </a:extLst>
          </p:cNvPr>
          <p:cNvSpPr txBox="1"/>
          <p:nvPr/>
        </p:nvSpPr>
        <p:spPr>
          <a:xfrm>
            <a:off x="3023506" y="2907463"/>
            <a:ext cx="6653893" cy="461665"/>
          </a:xfrm>
          <a:prstGeom prst="rect">
            <a:avLst/>
          </a:prstGeom>
          <a:noFill/>
        </p:spPr>
        <p:txBody>
          <a:bodyPr wrap="square">
            <a:spAutoFit/>
          </a:bodyPr>
          <a:lstStyle/>
          <a:p>
            <a:pPr marL="0" indent="0">
              <a:buNone/>
            </a:pPr>
            <a:r>
              <a:rPr lang="en-US" sz="2400" dirty="0"/>
              <a:t>The merge caused duplicate columns, so we drop it.</a:t>
            </a:r>
          </a:p>
        </p:txBody>
      </p:sp>
      <p:pic>
        <p:nvPicPr>
          <p:cNvPr id="19" name="Picture 4">
            <a:extLst>
              <a:ext uri="{FF2B5EF4-FFF2-40B4-BE49-F238E27FC236}">
                <a16:creationId xmlns:a16="http://schemas.microsoft.com/office/drawing/2014/main" id="{BEB44D1C-D893-C70B-13AE-2855610ECEE1}"/>
              </a:ext>
            </a:extLst>
          </p:cNvPr>
          <p:cNvPicPr>
            <a:picLocks noChangeAspect="1"/>
          </p:cNvPicPr>
          <p:nvPr/>
        </p:nvPicPr>
        <p:blipFill>
          <a:blip r:embed="rId2"/>
          <a:stretch>
            <a:fillRect/>
          </a:stretch>
        </p:blipFill>
        <p:spPr>
          <a:xfrm>
            <a:off x="9797409" y="2491717"/>
            <a:ext cx="2047875" cy="4029075"/>
          </a:xfrm>
          <a:prstGeom prst="rect">
            <a:avLst/>
          </a:prstGeom>
        </p:spPr>
      </p:pic>
      <p:graphicFrame>
        <p:nvGraphicFramePr>
          <p:cNvPr id="26" name="דיאגרמה 25">
            <a:extLst>
              <a:ext uri="{FF2B5EF4-FFF2-40B4-BE49-F238E27FC236}">
                <a16:creationId xmlns:a16="http://schemas.microsoft.com/office/drawing/2014/main" id="{342B6546-D334-88BE-28D3-BBA61A0ED9ED}"/>
              </a:ext>
            </a:extLst>
          </p:cNvPr>
          <p:cNvGraphicFramePr/>
          <p:nvPr>
            <p:extLst>
              <p:ext uri="{D42A27DB-BD31-4B8C-83A1-F6EECF244321}">
                <p14:modId xmlns:p14="http://schemas.microsoft.com/office/powerpoint/2010/main" val="3393698329"/>
              </p:ext>
            </p:extLst>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636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3932483" y="631579"/>
            <a:ext cx="3170444" cy="461665"/>
          </a:xfrm>
          <a:prstGeom prst="rect">
            <a:avLst/>
          </a:prstGeom>
          <a:noFill/>
        </p:spPr>
        <p:txBody>
          <a:bodyPr wrap="square" rtlCol="0">
            <a:spAutoFit/>
          </a:bodyPr>
          <a:lstStyle/>
          <a:p>
            <a:r>
              <a:rPr lang="en-US" sz="2400" dirty="0">
                <a:solidFill>
                  <a:srgbClr val="212121"/>
                </a:solidFill>
              </a:rPr>
              <a:t>Handling missing values</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150</a:t>
                      </a:r>
                    </a:p>
                  </a:txBody>
                  <a:tcPr/>
                </a:tc>
                <a:extLst>
                  <a:ext uri="{0D108BD9-81ED-4DB2-BD59-A6C34878D82A}">
                    <a16:rowId xmlns:a16="http://schemas.microsoft.com/office/drawing/2014/main" val="760731865"/>
                  </a:ext>
                </a:extLst>
              </a:tr>
            </a:tbl>
          </a:graphicData>
        </a:graphic>
      </p:graphicFrame>
      <p:sp>
        <p:nvSpPr>
          <p:cNvPr id="7" name="TextBox 2">
            <a:extLst>
              <a:ext uri="{FF2B5EF4-FFF2-40B4-BE49-F238E27FC236}">
                <a16:creationId xmlns:a16="http://schemas.microsoft.com/office/drawing/2014/main" id="{7DA80EB3-F643-744E-FD36-535C265BCB94}"/>
              </a:ext>
            </a:extLst>
          </p:cNvPr>
          <p:cNvSpPr txBox="1"/>
          <p:nvPr/>
        </p:nvSpPr>
        <p:spPr>
          <a:xfrm>
            <a:off x="2993570" y="1297874"/>
            <a:ext cx="8218715" cy="830997"/>
          </a:xfrm>
          <a:prstGeom prst="rect">
            <a:avLst/>
          </a:prstGeom>
          <a:noFill/>
        </p:spPr>
        <p:txBody>
          <a:bodyPr wrap="square" rtlCol="0">
            <a:sp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We checked if there are any null values, and there was not.</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so, we</a:t>
            </a:r>
            <a:r>
              <a:rPr lang="he-IL" sz="24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checked the distribution</a:t>
            </a:r>
            <a:r>
              <a:rPr lang="he-IL" sz="24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of each feature.</a:t>
            </a:r>
            <a:endParaRPr lang="he-IL" sz="24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4">
            <a:extLst>
              <a:ext uri="{FF2B5EF4-FFF2-40B4-BE49-F238E27FC236}">
                <a16:creationId xmlns:a16="http://schemas.microsoft.com/office/drawing/2014/main" id="{3376CD3C-E156-3335-4E24-66C0232CAFEE}"/>
              </a:ext>
            </a:extLst>
          </p:cNvPr>
          <p:cNvPicPr>
            <a:picLocks noChangeAspect="1"/>
          </p:cNvPicPr>
          <p:nvPr/>
        </p:nvPicPr>
        <p:blipFill>
          <a:blip r:embed="rId2"/>
          <a:stretch>
            <a:fillRect/>
          </a:stretch>
        </p:blipFill>
        <p:spPr>
          <a:xfrm>
            <a:off x="5775878" y="2333501"/>
            <a:ext cx="2969874" cy="4100605"/>
          </a:xfrm>
          <a:prstGeom prst="rect">
            <a:avLst/>
          </a:prstGeom>
        </p:spPr>
      </p:pic>
      <p:graphicFrame>
        <p:nvGraphicFramePr>
          <p:cNvPr id="6" name="דיאגרמה 5">
            <a:extLst>
              <a:ext uri="{FF2B5EF4-FFF2-40B4-BE49-F238E27FC236}">
                <a16:creationId xmlns:a16="http://schemas.microsoft.com/office/drawing/2014/main" id="{29C032B4-9621-DD0D-431E-FA138DA93BA9}"/>
              </a:ext>
            </a:extLst>
          </p:cNvPr>
          <p:cNvGraphicFramePr/>
          <p:nvPr>
            <p:extLst>
              <p:ext uri="{D42A27DB-BD31-4B8C-83A1-F6EECF244321}">
                <p14:modId xmlns:p14="http://schemas.microsoft.com/office/powerpoint/2010/main" val="91879427"/>
              </p:ext>
            </p:extLst>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94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3543774" y="596481"/>
            <a:ext cx="3818146" cy="461665"/>
          </a:xfrm>
          <a:prstGeom prst="rect">
            <a:avLst/>
          </a:prstGeom>
          <a:noFill/>
        </p:spPr>
        <p:txBody>
          <a:bodyPr wrap="square" rtlCol="0">
            <a:spAutoFit/>
          </a:bodyPr>
          <a:lstStyle/>
          <a:p>
            <a:r>
              <a:rPr lang="en-US" sz="2400" dirty="0">
                <a:solidFill>
                  <a:srgbClr val="212121"/>
                </a:solidFill>
              </a:rPr>
              <a:t>Summarize Column Decisions</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150</a:t>
                      </a:r>
                    </a:p>
                  </a:txBody>
                  <a:tcPr/>
                </a:tc>
                <a:extLst>
                  <a:ext uri="{0D108BD9-81ED-4DB2-BD59-A6C34878D82A}">
                    <a16:rowId xmlns:a16="http://schemas.microsoft.com/office/drawing/2014/main" val="760731865"/>
                  </a:ext>
                </a:extLst>
              </a:tr>
            </a:tbl>
          </a:graphicData>
        </a:graphic>
      </p:graphicFrame>
      <p:sp>
        <p:nvSpPr>
          <p:cNvPr id="7" name="TextBox 2">
            <a:extLst>
              <a:ext uri="{FF2B5EF4-FFF2-40B4-BE49-F238E27FC236}">
                <a16:creationId xmlns:a16="http://schemas.microsoft.com/office/drawing/2014/main" id="{7DA80EB3-F643-744E-FD36-535C265BCB94}"/>
              </a:ext>
            </a:extLst>
          </p:cNvPr>
          <p:cNvSpPr txBox="1"/>
          <p:nvPr/>
        </p:nvSpPr>
        <p:spPr>
          <a:xfrm>
            <a:off x="2993570" y="1297874"/>
            <a:ext cx="8218715" cy="830997"/>
          </a:xfrm>
          <a:prstGeom prst="rect">
            <a:avLst/>
          </a:prstGeom>
          <a:noFill/>
        </p:spPr>
        <p:txBody>
          <a:bodyPr wrap="square" rtlCol="0">
            <a:spAutoFit/>
          </a:bodyPr>
          <a:lstStyle/>
          <a:p>
            <a:r>
              <a:rPr lang="en-US" sz="2400" dirty="0"/>
              <a:t>In this table we summarized all the 150 features we have and decided what to do with each one.</a:t>
            </a:r>
            <a:endParaRPr lang="LID4096" sz="2400" dirty="0"/>
          </a:p>
        </p:txBody>
      </p:sp>
      <p:pic>
        <p:nvPicPr>
          <p:cNvPr id="3" name="Content Placeholder 4">
            <a:extLst>
              <a:ext uri="{FF2B5EF4-FFF2-40B4-BE49-F238E27FC236}">
                <a16:creationId xmlns:a16="http://schemas.microsoft.com/office/drawing/2014/main" id="{73876BC5-49A4-F732-542F-E6E6D4D1A0BE}"/>
              </a:ext>
            </a:extLst>
          </p:cNvPr>
          <p:cNvPicPr>
            <a:picLocks noGrp="1" noChangeAspect="1"/>
          </p:cNvPicPr>
          <p:nvPr>
            <p:ph idx="1"/>
          </p:nvPr>
        </p:nvPicPr>
        <p:blipFill>
          <a:blip r:embed="rId2"/>
          <a:stretch>
            <a:fillRect/>
          </a:stretch>
        </p:blipFill>
        <p:spPr>
          <a:xfrm>
            <a:off x="4409638" y="2041425"/>
            <a:ext cx="6834741" cy="4764308"/>
          </a:xfrm>
        </p:spPr>
      </p:pic>
      <p:pic>
        <p:nvPicPr>
          <p:cNvPr id="6" name="Content Placeholder 4">
            <a:extLst>
              <a:ext uri="{FF2B5EF4-FFF2-40B4-BE49-F238E27FC236}">
                <a16:creationId xmlns:a16="http://schemas.microsoft.com/office/drawing/2014/main" id="{99B3BD11-B465-4F03-86B0-09174356541E}"/>
              </a:ext>
            </a:extLst>
          </p:cNvPr>
          <p:cNvPicPr>
            <a:picLocks noChangeAspect="1"/>
          </p:cNvPicPr>
          <p:nvPr/>
        </p:nvPicPr>
        <p:blipFill rotWithShape="1">
          <a:blip r:embed="rId2"/>
          <a:srcRect t="49505" b="33053"/>
          <a:stretch/>
        </p:blipFill>
        <p:spPr>
          <a:xfrm>
            <a:off x="2758212" y="4268570"/>
            <a:ext cx="9207416" cy="1119477"/>
          </a:xfrm>
          <a:prstGeom prst="rect">
            <a:avLst/>
          </a:prstGeom>
          <a:ln w="57150">
            <a:solidFill>
              <a:schemeClr val="tx1"/>
            </a:solidFill>
          </a:ln>
        </p:spPr>
      </p:pic>
      <p:graphicFrame>
        <p:nvGraphicFramePr>
          <p:cNvPr id="11" name="דיאגרמה 10">
            <a:extLst>
              <a:ext uri="{FF2B5EF4-FFF2-40B4-BE49-F238E27FC236}">
                <a16:creationId xmlns:a16="http://schemas.microsoft.com/office/drawing/2014/main" id="{D822D0A4-5753-409E-DC8E-F9B4102196FB}"/>
              </a:ext>
            </a:extLst>
          </p:cNvPr>
          <p:cNvGraphicFramePr/>
          <p:nvPr>
            <p:extLst>
              <p:ext uri="{D42A27DB-BD31-4B8C-83A1-F6EECF244321}">
                <p14:modId xmlns:p14="http://schemas.microsoft.com/office/powerpoint/2010/main" val="3193956998"/>
              </p:ext>
            </p:extLst>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802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3543774" y="596481"/>
            <a:ext cx="3818146" cy="461665"/>
          </a:xfrm>
          <a:prstGeom prst="rect">
            <a:avLst/>
          </a:prstGeom>
          <a:noFill/>
        </p:spPr>
        <p:txBody>
          <a:bodyPr wrap="square" rtlCol="0">
            <a:spAutoFit/>
          </a:bodyPr>
          <a:lstStyle/>
          <a:p>
            <a:r>
              <a:rPr lang="en-US" sz="2400" dirty="0">
                <a:solidFill>
                  <a:srgbClr val="212121"/>
                </a:solidFill>
              </a:rPr>
              <a:t>Summarize Column Decisions</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extLst>
              <p:ext uri="{D42A27DB-BD31-4B8C-83A1-F6EECF244321}">
                <p14:modId xmlns:p14="http://schemas.microsoft.com/office/powerpoint/2010/main" val="717633411"/>
              </p:ext>
            </p:extLst>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40</a:t>
                      </a:r>
                    </a:p>
                  </a:txBody>
                  <a:tcPr/>
                </a:tc>
                <a:extLst>
                  <a:ext uri="{0D108BD9-81ED-4DB2-BD59-A6C34878D82A}">
                    <a16:rowId xmlns:a16="http://schemas.microsoft.com/office/drawing/2014/main" val="760731865"/>
                  </a:ext>
                </a:extLst>
              </a:tr>
            </a:tbl>
          </a:graphicData>
        </a:graphic>
      </p:graphicFrame>
      <p:sp>
        <p:nvSpPr>
          <p:cNvPr id="7" name="TextBox 2">
            <a:extLst>
              <a:ext uri="{FF2B5EF4-FFF2-40B4-BE49-F238E27FC236}">
                <a16:creationId xmlns:a16="http://schemas.microsoft.com/office/drawing/2014/main" id="{7DA80EB3-F643-744E-FD36-535C265BCB94}"/>
              </a:ext>
            </a:extLst>
          </p:cNvPr>
          <p:cNvSpPr txBox="1"/>
          <p:nvPr/>
        </p:nvSpPr>
        <p:spPr>
          <a:xfrm>
            <a:off x="2993570" y="1297874"/>
            <a:ext cx="8360229" cy="830997"/>
          </a:xfrm>
          <a:prstGeom prst="rect">
            <a:avLst/>
          </a:prstGeom>
          <a:noFill/>
        </p:spPr>
        <p:txBody>
          <a:bodyPr wrap="square" rtlCol="0">
            <a:spAutoFit/>
          </a:bodyPr>
          <a:lstStyle/>
          <a:p>
            <a:r>
              <a:rPr lang="en-US" sz="2400" dirty="0"/>
              <a:t>We drop the features that we decided to drop and changed the values we want to impute to </a:t>
            </a:r>
            <a:r>
              <a:rPr lang="en-US" sz="2400" dirty="0" err="1"/>
              <a:t>NaN</a:t>
            </a:r>
            <a:r>
              <a:rPr lang="en-US" sz="2400" dirty="0"/>
              <a:t> to prepare them to imputation.</a:t>
            </a:r>
            <a:endParaRPr lang="LID4096" sz="2400" dirty="0"/>
          </a:p>
        </p:txBody>
      </p:sp>
      <p:pic>
        <p:nvPicPr>
          <p:cNvPr id="11" name="Picture 4">
            <a:extLst>
              <a:ext uri="{FF2B5EF4-FFF2-40B4-BE49-F238E27FC236}">
                <a16:creationId xmlns:a16="http://schemas.microsoft.com/office/drawing/2014/main" id="{511FCC59-8930-84D6-9D50-963D0EDC3C5F}"/>
              </a:ext>
            </a:extLst>
          </p:cNvPr>
          <p:cNvPicPr>
            <a:picLocks noChangeAspect="1"/>
          </p:cNvPicPr>
          <p:nvPr/>
        </p:nvPicPr>
        <p:blipFill>
          <a:blip r:embed="rId2"/>
          <a:stretch>
            <a:fillRect/>
          </a:stretch>
        </p:blipFill>
        <p:spPr>
          <a:xfrm>
            <a:off x="2425218" y="2488360"/>
            <a:ext cx="9766782" cy="2552682"/>
          </a:xfrm>
          <a:prstGeom prst="rect">
            <a:avLst/>
          </a:prstGeom>
        </p:spPr>
      </p:pic>
      <p:sp>
        <p:nvSpPr>
          <p:cNvPr id="2" name="TextBox 2">
            <a:extLst>
              <a:ext uri="{FF2B5EF4-FFF2-40B4-BE49-F238E27FC236}">
                <a16:creationId xmlns:a16="http://schemas.microsoft.com/office/drawing/2014/main" id="{FFBC2CB1-202F-6B57-0B35-46BF3DC9E8B2}"/>
              </a:ext>
            </a:extLst>
          </p:cNvPr>
          <p:cNvSpPr txBox="1"/>
          <p:nvPr/>
        </p:nvSpPr>
        <p:spPr>
          <a:xfrm>
            <a:off x="2993569" y="5118522"/>
            <a:ext cx="8360229" cy="830997"/>
          </a:xfrm>
          <a:prstGeom prst="rect">
            <a:avLst/>
          </a:prstGeom>
          <a:noFill/>
        </p:spPr>
        <p:txBody>
          <a:bodyPr wrap="square" rtlCol="0">
            <a:spAutoFit/>
          </a:bodyPr>
          <a:lstStyle/>
          <a:p>
            <a:pPr marL="0" indent="0">
              <a:buNone/>
            </a:pPr>
            <a:r>
              <a:rPr lang="en-US" sz="2400" dirty="0"/>
              <a:t>To impute the missing values, we use KNN imputer with 1 nearest neighbor. </a:t>
            </a:r>
          </a:p>
        </p:txBody>
      </p:sp>
      <p:graphicFrame>
        <p:nvGraphicFramePr>
          <p:cNvPr id="3" name="דיאגרמה 2">
            <a:extLst>
              <a:ext uri="{FF2B5EF4-FFF2-40B4-BE49-F238E27FC236}">
                <a16:creationId xmlns:a16="http://schemas.microsoft.com/office/drawing/2014/main" id="{6E8CF9F4-090D-656B-5D40-9A764618B32E}"/>
              </a:ext>
            </a:extLst>
          </p:cNvPr>
          <p:cNvGraphicFramePr/>
          <p:nvPr>
            <p:extLst>
              <p:ext uri="{D42A27DB-BD31-4B8C-83A1-F6EECF244321}">
                <p14:modId xmlns:p14="http://schemas.microsoft.com/office/powerpoint/2010/main" val="1824596844"/>
              </p:ext>
            </p:extLst>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550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4186774" y="574011"/>
            <a:ext cx="3818146" cy="461665"/>
          </a:xfrm>
          <a:prstGeom prst="rect">
            <a:avLst/>
          </a:prstGeom>
          <a:noFill/>
        </p:spPr>
        <p:txBody>
          <a:bodyPr wrap="square" rtlCol="0">
            <a:spAutoFit/>
          </a:bodyPr>
          <a:lstStyle/>
          <a:p>
            <a:r>
              <a:rPr lang="en-US" sz="2400" dirty="0">
                <a:solidFill>
                  <a:srgbClr val="212121"/>
                </a:solidFill>
              </a:rPr>
              <a:t>Aggregate The Label</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40</a:t>
                      </a:r>
                    </a:p>
                  </a:txBody>
                  <a:tcPr/>
                </a:tc>
                <a:extLst>
                  <a:ext uri="{0D108BD9-81ED-4DB2-BD59-A6C34878D82A}">
                    <a16:rowId xmlns:a16="http://schemas.microsoft.com/office/drawing/2014/main" val="760731865"/>
                  </a:ext>
                </a:extLst>
              </a:tr>
            </a:tbl>
          </a:graphicData>
        </a:graphic>
      </p:graphicFrame>
      <p:sp>
        <p:nvSpPr>
          <p:cNvPr id="7" name="TextBox 2">
            <a:extLst>
              <a:ext uri="{FF2B5EF4-FFF2-40B4-BE49-F238E27FC236}">
                <a16:creationId xmlns:a16="http://schemas.microsoft.com/office/drawing/2014/main" id="{7DA80EB3-F643-744E-FD36-535C265BCB94}"/>
              </a:ext>
            </a:extLst>
          </p:cNvPr>
          <p:cNvSpPr txBox="1"/>
          <p:nvPr/>
        </p:nvSpPr>
        <p:spPr>
          <a:xfrm>
            <a:off x="2993570" y="1297874"/>
            <a:ext cx="8360229" cy="1200329"/>
          </a:xfrm>
          <a:prstGeom prst="rect">
            <a:avLst/>
          </a:prstGeom>
          <a:noFill/>
        </p:spPr>
        <p:txBody>
          <a:bodyPr wrap="square" rtlCol="0">
            <a:spAutoFit/>
          </a:bodyPr>
          <a:lstStyle/>
          <a:p>
            <a:r>
              <a:rPr lang="en-US" sz="2400" dirty="0"/>
              <a:t>We decided to aggregate the label to two groups:</a:t>
            </a:r>
          </a:p>
          <a:p>
            <a:r>
              <a:rPr lang="en-US" sz="2400" dirty="0"/>
              <a:t>0 – No injury or minor injury</a:t>
            </a:r>
          </a:p>
          <a:p>
            <a:r>
              <a:rPr lang="en-US" sz="2400" dirty="0"/>
              <a:t>1 – Severe injury or fatal</a:t>
            </a:r>
          </a:p>
        </p:txBody>
      </p:sp>
      <p:graphicFrame>
        <p:nvGraphicFramePr>
          <p:cNvPr id="6" name="דיאגרמה 5">
            <a:extLst>
              <a:ext uri="{FF2B5EF4-FFF2-40B4-BE49-F238E27FC236}">
                <a16:creationId xmlns:a16="http://schemas.microsoft.com/office/drawing/2014/main" id="{10A88870-2F04-5F10-BA41-63CD0A2A4B11}"/>
              </a:ext>
            </a:extLst>
          </p:cNvPr>
          <p:cNvGraphicFramePr/>
          <p:nvPr>
            <p:extLst>
              <p:ext uri="{D42A27DB-BD31-4B8C-83A1-F6EECF244321}">
                <p14:modId xmlns:p14="http://schemas.microsoft.com/office/powerpoint/2010/main" val="3932148349"/>
              </p:ext>
            </p:extLst>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תמונה 8">
            <a:extLst>
              <a:ext uri="{FF2B5EF4-FFF2-40B4-BE49-F238E27FC236}">
                <a16:creationId xmlns:a16="http://schemas.microsoft.com/office/drawing/2014/main" id="{8429EDCD-BCAB-B848-751C-3AB9E0C9F277}"/>
              </a:ext>
            </a:extLst>
          </p:cNvPr>
          <p:cNvPicPr>
            <a:picLocks noChangeAspect="1"/>
          </p:cNvPicPr>
          <p:nvPr/>
        </p:nvPicPr>
        <p:blipFill>
          <a:blip r:embed="rId7"/>
          <a:stretch>
            <a:fillRect/>
          </a:stretch>
        </p:blipFill>
        <p:spPr>
          <a:xfrm>
            <a:off x="8801405" y="2060989"/>
            <a:ext cx="2966050" cy="2203351"/>
          </a:xfrm>
          <a:prstGeom prst="rect">
            <a:avLst/>
          </a:prstGeom>
        </p:spPr>
      </p:pic>
    </p:spTree>
    <p:extLst>
      <p:ext uri="{BB962C8B-B14F-4D97-AF65-F5344CB8AC3E}">
        <p14:creationId xmlns:p14="http://schemas.microsoft.com/office/powerpoint/2010/main" val="218795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כותרת 3">
            <a:extLst>
              <a:ext uri="{FF2B5EF4-FFF2-40B4-BE49-F238E27FC236}">
                <a16:creationId xmlns:a16="http://schemas.microsoft.com/office/drawing/2014/main" id="{7E830EF9-A3AF-CA5E-CD5A-5E7ACF4D7A25}"/>
              </a:ext>
            </a:extLst>
          </p:cNvPr>
          <p:cNvSpPr>
            <a:spLocks noGrp="1"/>
          </p:cNvSpPr>
          <p:nvPr>
            <p:ph type="title"/>
          </p:nvPr>
        </p:nvSpPr>
        <p:spPr>
          <a:xfrm>
            <a:off x="3483428" y="-1"/>
            <a:ext cx="7870371" cy="827315"/>
          </a:xfrm>
        </p:spPr>
        <p:txBody>
          <a:bodyPr>
            <a:normAutofit/>
          </a:bodyPr>
          <a:lstStyle/>
          <a:p>
            <a:r>
              <a:rPr lang="en-US" sz="4800" dirty="0">
                <a:latin typeface="+mn-lt"/>
              </a:rPr>
              <a:t>Clean The Data</a:t>
            </a:r>
            <a:endParaRPr lang="he-IL" sz="4800" dirty="0">
              <a:latin typeface="+mn-lt"/>
            </a:endParaRPr>
          </a:p>
        </p:txBody>
      </p:sp>
      <p:sp>
        <p:nvSpPr>
          <p:cNvPr id="5" name="TextBox 2">
            <a:extLst>
              <a:ext uri="{FF2B5EF4-FFF2-40B4-BE49-F238E27FC236}">
                <a16:creationId xmlns:a16="http://schemas.microsoft.com/office/drawing/2014/main" id="{EBF57876-C37C-000C-16FE-8F073F5FCC62}"/>
              </a:ext>
            </a:extLst>
          </p:cNvPr>
          <p:cNvSpPr txBox="1"/>
          <p:nvPr/>
        </p:nvSpPr>
        <p:spPr>
          <a:xfrm>
            <a:off x="3512389" y="557296"/>
            <a:ext cx="4194040" cy="461665"/>
          </a:xfrm>
          <a:prstGeom prst="rect">
            <a:avLst/>
          </a:prstGeom>
          <a:noFill/>
        </p:spPr>
        <p:txBody>
          <a:bodyPr wrap="square" rtlCol="0">
            <a:spAutoFit/>
          </a:bodyPr>
          <a:lstStyle/>
          <a:p>
            <a:r>
              <a:rPr lang="en-US" sz="2400" dirty="0">
                <a:solidFill>
                  <a:srgbClr val="212121"/>
                </a:solidFill>
              </a:rPr>
              <a:t>Correlation Between Features</a:t>
            </a:r>
          </a:p>
        </p:txBody>
      </p:sp>
      <p:graphicFrame>
        <p:nvGraphicFramePr>
          <p:cNvPr id="8" name="טבלה 4">
            <a:extLst>
              <a:ext uri="{FF2B5EF4-FFF2-40B4-BE49-F238E27FC236}">
                <a16:creationId xmlns:a16="http://schemas.microsoft.com/office/drawing/2014/main" id="{67247156-56D5-433B-DA7A-91D45C3378F8}"/>
              </a:ext>
            </a:extLst>
          </p:cNvPr>
          <p:cNvGraphicFramePr>
            <a:graphicFrameLocks noGrp="1"/>
          </p:cNvGraphicFramePr>
          <p:nvPr>
            <p:extLst>
              <p:ext uri="{D42A27DB-BD31-4B8C-83A1-F6EECF244321}">
                <p14:modId xmlns:p14="http://schemas.microsoft.com/office/powerpoint/2010/main" val="2484322552"/>
              </p:ext>
            </p:extLst>
          </p:nvPr>
        </p:nvGraphicFramePr>
        <p:xfrm>
          <a:off x="42944" y="6064053"/>
          <a:ext cx="3797558" cy="741680"/>
        </p:xfrm>
        <a:graphic>
          <a:graphicData uri="http://schemas.openxmlformats.org/drawingml/2006/table">
            <a:tbl>
              <a:tblPr rtl="1" firstRow="1" bandRow="1">
                <a:tableStyleId>{5C22544A-7EE6-4342-B048-85BDC9FD1C3A}</a:tableStyleId>
              </a:tblPr>
              <a:tblGrid>
                <a:gridCol w="1996751">
                  <a:extLst>
                    <a:ext uri="{9D8B030D-6E8A-4147-A177-3AD203B41FA5}">
                      <a16:colId xmlns:a16="http://schemas.microsoft.com/office/drawing/2014/main" val="260933410"/>
                    </a:ext>
                  </a:extLst>
                </a:gridCol>
                <a:gridCol w="1800807">
                  <a:extLst>
                    <a:ext uri="{9D8B030D-6E8A-4147-A177-3AD203B41FA5}">
                      <a16:colId xmlns:a16="http://schemas.microsoft.com/office/drawing/2014/main" val="2448577833"/>
                    </a:ext>
                  </a:extLst>
                </a:gridCol>
              </a:tblGrid>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רשומות</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מספר פיצ'רים</a:t>
                      </a:r>
                    </a:p>
                  </a:txBody>
                  <a:tcPr/>
                </a:tc>
                <a:extLst>
                  <a:ext uri="{0D108BD9-81ED-4DB2-BD59-A6C34878D82A}">
                    <a16:rowId xmlns:a16="http://schemas.microsoft.com/office/drawing/2014/main" val="158145265"/>
                  </a:ext>
                </a:extLst>
              </a:tr>
              <a:tr h="370840">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85916</a:t>
                      </a:r>
                    </a:p>
                  </a:txBody>
                  <a:tcPr/>
                </a:tc>
                <a:tc>
                  <a:txBody>
                    <a:bodyPr/>
                    <a:lstStyle/>
                    <a:p>
                      <a:pPr algn="ctr" rtl="1"/>
                      <a:r>
                        <a:rPr lang="he-IL" dirty="0">
                          <a:latin typeface="Calibri" panose="020F0502020204030204" pitchFamily="34" charset="0"/>
                          <a:ea typeface="Calibri" panose="020F0502020204030204" pitchFamily="34" charset="0"/>
                          <a:cs typeface="Calibri" panose="020F0502020204030204" pitchFamily="34" charset="0"/>
                        </a:rPr>
                        <a:t>35</a:t>
                      </a:r>
                    </a:p>
                  </a:txBody>
                  <a:tcPr/>
                </a:tc>
                <a:extLst>
                  <a:ext uri="{0D108BD9-81ED-4DB2-BD59-A6C34878D82A}">
                    <a16:rowId xmlns:a16="http://schemas.microsoft.com/office/drawing/2014/main" val="760731865"/>
                  </a:ext>
                </a:extLst>
              </a:tr>
            </a:tbl>
          </a:graphicData>
        </a:graphic>
      </p:graphicFrame>
      <p:graphicFrame>
        <p:nvGraphicFramePr>
          <p:cNvPr id="6" name="דיאגרמה 5">
            <a:extLst>
              <a:ext uri="{FF2B5EF4-FFF2-40B4-BE49-F238E27FC236}">
                <a16:creationId xmlns:a16="http://schemas.microsoft.com/office/drawing/2014/main" id="{10A88870-2F04-5F10-BA41-63CD0A2A4B11}"/>
              </a:ext>
            </a:extLst>
          </p:cNvPr>
          <p:cNvGraphicFramePr/>
          <p:nvPr/>
        </p:nvGraphicFramePr>
        <p:xfrm>
          <a:off x="-32094" y="1019520"/>
          <a:ext cx="2612008" cy="3824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2">
            <a:extLst>
              <a:ext uri="{FF2B5EF4-FFF2-40B4-BE49-F238E27FC236}">
                <a16:creationId xmlns:a16="http://schemas.microsoft.com/office/drawing/2014/main" id="{3808DCA1-68DA-F217-64CF-E76E2B06F33E}"/>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091916" y="1166576"/>
            <a:ext cx="5100085" cy="56982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E3F48D-946F-3878-FD0F-01B634CE9E01}"/>
              </a:ext>
            </a:extLst>
          </p:cNvPr>
          <p:cNvSpPr txBox="1"/>
          <p:nvPr/>
        </p:nvSpPr>
        <p:spPr>
          <a:xfrm>
            <a:off x="2605912" y="1211167"/>
            <a:ext cx="4485699" cy="4524315"/>
          </a:xfrm>
          <a:prstGeom prst="rect">
            <a:avLst/>
          </a:prstGeom>
          <a:noFill/>
        </p:spPr>
        <p:txBody>
          <a:bodyPr wrap="square" rtlCol="0">
            <a:spAutoFit/>
          </a:bodyPr>
          <a:lstStyle/>
          <a:p>
            <a:pPr marL="0" indent="0">
              <a:buNone/>
            </a:pPr>
            <a:r>
              <a:rPr lang="en-US" sz="2400" dirty="0"/>
              <a:t>The high correlation is between the pairs:</a:t>
            </a:r>
          </a:p>
          <a:p>
            <a:pPr marL="0" indent="0">
              <a:buNone/>
            </a:pPr>
            <a:r>
              <a:rPr lang="en-US" sz="2400" dirty="0"/>
              <a:t>Region – DR_ZIP</a:t>
            </a:r>
          </a:p>
          <a:p>
            <a:pPr marL="0" indent="0">
              <a:buNone/>
            </a:pPr>
            <a:r>
              <a:rPr lang="en-US" sz="2400" dirty="0"/>
              <a:t>MAKE – MAK_MOD</a:t>
            </a:r>
          </a:p>
          <a:p>
            <a:pPr marL="0" indent="0">
              <a:buNone/>
            </a:pPr>
            <a:r>
              <a:rPr lang="en-US" sz="2400" dirty="0"/>
              <a:t>BODY_TYP – MODEL</a:t>
            </a:r>
          </a:p>
          <a:p>
            <a:pPr marL="0" indent="0">
              <a:buNone/>
            </a:pPr>
            <a:r>
              <a:rPr lang="en-US" sz="2400" dirty="0"/>
              <a:t>SPEC_USE – EMER_USE</a:t>
            </a:r>
          </a:p>
          <a:p>
            <a:pPr marL="0" indent="0">
              <a:buNone/>
            </a:pPr>
            <a:r>
              <a:rPr lang="en-US" sz="2400" dirty="0"/>
              <a:t>DRINKING – ALCOHOL</a:t>
            </a:r>
          </a:p>
          <a:p>
            <a:pPr marL="0" indent="0">
              <a:buNone/>
            </a:pPr>
            <a:endParaRPr lang="en-US" sz="2400" dirty="0"/>
          </a:p>
          <a:p>
            <a:pPr marL="0" indent="0">
              <a:buNone/>
            </a:pPr>
            <a:r>
              <a:rPr lang="en-US" sz="2400" dirty="0"/>
              <a:t>We decided to remove the columns:</a:t>
            </a:r>
          </a:p>
          <a:p>
            <a:pPr marL="0" indent="0">
              <a:buNone/>
            </a:pPr>
            <a:r>
              <a:rPr lang="en-US" sz="2400" dirty="0"/>
              <a:t>DR_ZIP, MAK_MOD, BODY_TYP, EMER_USE, ALCOHOL</a:t>
            </a:r>
          </a:p>
        </p:txBody>
      </p:sp>
    </p:spTree>
    <p:extLst>
      <p:ext uri="{BB962C8B-B14F-4D97-AF65-F5344CB8AC3E}">
        <p14:creationId xmlns:p14="http://schemas.microsoft.com/office/powerpoint/2010/main" val="2741210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4210</TotalTime>
  <Words>939</Words>
  <Application>Microsoft Office PowerPoint</Application>
  <PresentationFormat>מסך רחב</PresentationFormat>
  <Paragraphs>201</Paragraphs>
  <Slides>23</Slides>
  <Notes>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23</vt:i4>
      </vt:variant>
    </vt:vector>
  </HeadingPairs>
  <TitlesOfParts>
    <vt:vector size="28" baseType="lpstr">
      <vt:lpstr>Arial</vt:lpstr>
      <vt:lpstr>Calibri</vt:lpstr>
      <vt:lpstr>Calibri Light</vt:lpstr>
      <vt:lpstr>Cambria Math</vt:lpstr>
      <vt:lpstr>Office Theme</vt:lpstr>
      <vt:lpstr>Analysis of Car Accidents In USA   Lior Ben David Sahar Ziv</vt:lpstr>
      <vt:lpstr>מבנה הנתונים</vt:lpstr>
      <vt:lpstr>Clean The Data</vt:lpstr>
      <vt:lpstr>Clean The Data</vt:lpstr>
      <vt:lpstr>Clean The Data</vt:lpstr>
      <vt:lpstr>Clean The Data</vt:lpstr>
      <vt:lpstr>Clean The Data</vt:lpstr>
      <vt:lpstr>Clean The Data</vt:lpstr>
      <vt:lpstr>Clean The Data</vt:lpstr>
      <vt:lpstr>Clean The Data</vt:lpstr>
      <vt:lpstr>Clean The Data</vt:lpstr>
      <vt:lpstr>Pre-Processing Steps</vt:lpstr>
      <vt:lpstr>Feasibility of the project</vt:lpstr>
      <vt:lpstr>Outlier Detection</vt:lpstr>
      <vt:lpstr>מצגת של PowerPoint‏</vt:lpstr>
      <vt:lpstr>Previous Presentation</vt:lpstr>
      <vt:lpstr>Training The Models</vt:lpstr>
      <vt:lpstr>Training The Models</vt:lpstr>
      <vt:lpstr>Logistic Regression</vt:lpstr>
      <vt:lpstr>Classification Tree</vt:lpstr>
      <vt:lpstr>Random Forest</vt:lpstr>
      <vt:lpstr>ROC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מעבדה במדעי הנתונים</dc:title>
  <dc:creator>ליאור בן דוד</dc:creator>
  <cp:lastModifiedBy>סהר זיו</cp:lastModifiedBy>
  <cp:revision>20</cp:revision>
  <dcterms:created xsi:type="dcterms:W3CDTF">2023-03-14T16:43:24Z</dcterms:created>
  <dcterms:modified xsi:type="dcterms:W3CDTF">2023-06-18T07:24:28Z</dcterms:modified>
</cp:coreProperties>
</file>