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5" r:id="rId1"/>
  </p:sldMasterIdLst>
  <p:notesMasterIdLst>
    <p:notesMasterId r:id="rId23"/>
  </p:notesMasterIdLst>
  <p:sldIdLst>
    <p:sldId id="256" r:id="rId2"/>
    <p:sldId id="257" r:id="rId3"/>
    <p:sldId id="264" r:id="rId4"/>
    <p:sldId id="265" r:id="rId5"/>
    <p:sldId id="266" r:id="rId6"/>
    <p:sldId id="263" r:id="rId7"/>
    <p:sldId id="258" r:id="rId8"/>
    <p:sldId id="259" r:id="rId9"/>
    <p:sldId id="268" r:id="rId10"/>
    <p:sldId id="267" r:id="rId11"/>
    <p:sldId id="269" r:id="rId12"/>
    <p:sldId id="261" r:id="rId13"/>
    <p:sldId id="271" r:id="rId14"/>
    <p:sldId id="270" r:id="rId15"/>
    <p:sldId id="273" r:id="rId16"/>
    <p:sldId id="272" r:id="rId17"/>
    <p:sldId id="275" r:id="rId18"/>
    <p:sldId id="276" r:id="rId19"/>
    <p:sldId id="274" r:id="rId20"/>
    <p:sldId id="277" r:id="rId21"/>
    <p:sldId id="278" r:id="rId2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86405" autoAdjust="0"/>
  </p:normalViewPr>
  <p:slideViewPr>
    <p:cSldViewPr snapToGrid="0">
      <p:cViewPr varScale="1">
        <p:scale>
          <a:sx n="71" d="100"/>
          <a:sy n="71"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F2FD953-CFCE-4711-88CD-F88F36B0138B}" type="datetimeFigureOut">
              <a:rPr lang="he-IL" smtClean="0"/>
              <a:t>ג'/סיון/תשפ"ד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701BB28-4266-49BD-B6B6-99C56D534372}" type="slidenum">
              <a:rPr lang="he-IL" smtClean="0"/>
              <a:t>‹#›</a:t>
            </a:fld>
            <a:endParaRPr lang="he-IL"/>
          </a:p>
        </p:txBody>
      </p:sp>
    </p:spTree>
    <p:extLst>
      <p:ext uri="{BB962C8B-B14F-4D97-AF65-F5344CB8AC3E}">
        <p14:creationId xmlns:p14="http://schemas.microsoft.com/office/powerpoint/2010/main" val="177042912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u="sng" dirty="0"/>
              <a:t>MFCC</a:t>
            </a:r>
            <a:r>
              <a:rPr lang="en-US" dirty="0"/>
              <a:t> – Taking the waveform (Amplitude over time) and windowing, applying Fourier transform, changing the data to Mel-scale, taking the logarithm and applying another Fourier transformation.</a:t>
            </a:r>
          </a:p>
          <a:p>
            <a:pPr algn="l" rtl="0"/>
            <a:r>
              <a:rPr lang="en-US" u="sng" dirty="0"/>
              <a:t>Spectral Centroid</a:t>
            </a:r>
            <a:r>
              <a:rPr lang="en-US" u="none" dirty="0"/>
              <a:t> </a:t>
            </a:r>
            <a:r>
              <a:rPr lang="en-US" dirty="0"/>
              <a:t>– Taking each window of the waveform and normalizing the </a:t>
            </a:r>
            <a:r>
              <a:rPr lang="en-US" dirty="0" err="1"/>
              <a:t>aplitude</a:t>
            </a:r>
            <a:r>
              <a:rPr lang="en-US" dirty="0"/>
              <a:t>, then taking the mean over the frequencies (Hz). centroid[t] = </a:t>
            </a:r>
            <a:r>
              <a:rPr lang="en-US" dirty="0" err="1"/>
              <a:t>sum_k</a:t>
            </a:r>
            <a:r>
              <a:rPr lang="en-US" dirty="0"/>
              <a:t> S[k, t] * </a:t>
            </a:r>
            <a:r>
              <a:rPr lang="en-US" dirty="0" err="1"/>
              <a:t>freq</a:t>
            </a:r>
            <a:r>
              <a:rPr lang="en-US" dirty="0"/>
              <a:t>[k] / (</a:t>
            </a:r>
            <a:r>
              <a:rPr lang="en-US" dirty="0" err="1"/>
              <a:t>sum_j</a:t>
            </a:r>
            <a:r>
              <a:rPr lang="en-US" dirty="0"/>
              <a:t> S[j, t]), </a:t>
            </a:r>
            <a:r>
              <a:rPr lang="en-US" b="0" i="0" dirty="0">
                <a:solidFill>
                  <a:srgbClr val="404040"/>
                </a:solidFill>
                <a:effectLst/>
                <a:highlight>
                  <a:srgbClr val="FCFCFC"/>
                </a:highlight>
                <a:latin typeface="Lato" panose="020F0502020204030204" pitchFamily="34" charset="0"/>
              </a:rPr>
              <a:t>where </a:t>
            </a:r>
            <a:r>
              <a:rPr lang="en-US" dirty="0">
                <a:effectLst/>
              </a:rPr>
              <a:t>S</a:t>
            </a:r>
            <a:r>
              <a:rPr lang="en-US" b="0" i="0" dirty="0">
                <a:solidFill>
                  <a:srgbClr val="404040"/>
                </a:solidFill>
                <a:effectLst/>
                <a:highlight>
                  <a:srgbClr val="FCFCFC"/>
                </a:highlight>
                <a:latin typeface="Lato" panose="020F0502020204030204" pitchFamily="34" charset="0"/>
              </a:rPr>
              <a:t> is a magnitude spectrogram, and </a:t>
            </a:r>
            <a:r>
              <a:rPr lang="en-US" dirty="0" err="1">
                <a:effectLst/>
              </a:rPr>
              <a:t>freq</a:t>
            </a:r>
            <a:r>
              <a:rPr lang="en-US" b="0" i="0" dirty="0">
                <a:solidFill>
                  <a:srgbClr val="404040"/>
                </a:solidFill>
                <a:effectLst/>
                <a:highlight>
                  <a:srgbClr val="FCFCFC"/>
                </a:highlight>
                <a:latin typeface="Lato" panose="020F0502020204030204" pitchFamily="34" charset="0"/>
              </a:rPr>
              <a:t> is the array of frequencies (e.g., FFT frequencies in Hz) of the rows of </a:t>
            </a:r>
            <a:r>
              <a:rPr lang="en-US" dirty="0">
                <a:effectLst/>
              </a:rPr>
              <a:t>S</a:t>
            </a:r>
            <a:r>
              <a:rPr lang="en-US" b="0" i="0" dirty="0">
                <a:solidFill>
                  <a:srgbClr val="404040"/>
                </a:solidFill>
                <a:effectLst/>
                <a:highlight>
                  <a:srgbClr val="FCFCFC"/>
                </a:highlight>
                <a:latin typeface="Lato" panose="020F0502020204030204" pitchFamily="34" charset="0"/>
              </a:rPr>
              <a:t>.</a:t>
            </a:r>
          </a:p>
          <a:p>
            <a:pPr algn="l" rtl="0"/>
            <a:r>
              <a:rPr lang="en-US" u="sng" dirty="0"/>
              <a:t>Zero Crossing Rate</a:t>
            </a:r>
            <a:r>
              <a:rPr lang="en-US" u="none" dirty="0"/>
              <a:t> -</a:t>
            </a:r>
            <a:r>
              <a:rPr lang="en-US" b="0" i="0" dirty="0">
                <a:solidFill>
                  <a:srgbClr val="202122"/>
                </a:solidFill>
                <a:effectLst/>
                <a:highlight>
                  <a:srgbClr val="FFFFFF"/>
                </a:highlight>
                <a:latin typeface="Arial" panose="020B0604020202020204" pitchFamily="34" charset="0"/>
              </a:rPr>
              <a:t> is the rate at which a </a:t>
            </a:r>
            <a:r>
              <a:rPr lang="en-US" b="0" i="0" u="none" strike="noStrike" dirty="0">
                <a:solidFill>
                  <a:srgbClr val="202122"/>
                </a:solidFill>
                <a:effectLst/>
                <a:highlight>
                  <a:srgbClr val="FFFFFF"/>
                </a:highlight>
                <a:latin typeface="Arial" panose="020B0604020202020204" pitchFamily="34" charset="0"/>
              </a:rPr>
              <a:t>signal </a:t>
            </a:r>
            <a:r>
              <a:rPr lang="en-US" b="0" i="0" dirty="0">
                <a:solidFill>
                  <a:srgbClr val="202122"/>
                </a:solidFill>
                <a:effectLst/>
                <a:highlight>
                  <a:srgbClr val="FFFFFF"/>
                </a:highlight>
                <a:latin typeface="Arial" panose="020B0604020202020204" pitchFamily="34" charset="0"/>
              </a:rPr>
              <a:t>changes from positive to zero to negative or from negative to zero to positive.</a:t>
            </a:r>
          </a:p>
          <a:p>
            <a:pPr algn="l" rtl="0"/>
            <a:r>
              <a:rPr lang="en-US" b="0" i="0" u="sng" dirty="0">
                <a:solidFill>
                  <a:srgbClr val="202122"/>
                </a:solidFill>
                <a:effectLst/>
                <a:highlight>
                  <a:srgbClr val="FFFFFF"/>
                </a:highlight>
                <a:latin typeface="Arial" panose="020B0604020202020204" pitchFamily="34" charset="0"/>
              </a:rPr>
              <a:t>RMS</a:t>
            </a:r>
            <a:r>
              <a:rPr lang="en-US" b="0" i="0" u="none" dirty="0">
                <a:solidFill>
                  <a:srgbClr val="202122"/>
                </a:solidFill>
                <a:effectLst/>
                <a:highlight>
                  <a:srgbClr val="FFFFFF"/>
                </a:highlight>
                <a:latin typeface="Arial" panose="020B0604020202020204" pitchFamily="34" charset="0"/>
              </a:rPr>
              <a:t> - </a:t>
            </a:r>
            <a:r>
              <a:rPr lang="en-US" b="0" i="0" dirty="0">
                <a:solidFill>
                  <a:srgbClr val="404040"/>
                </a:solidFill>
                <a:effectLst/>
                <a:highlight>
                  <a:srgbClr val="FCFCFC"/>
                </a:highlight>
                <a:latin typeface="Lato" panose="020F0502020204030203" pitchFamily="34" charset="0"/>
              </a:rPr>
              <a:t>Compute root-mean-square (RMS) value for each frame in the spectrogram.</a:t>
            </a:r>
            <a:endParaRPr lang="he-IL" u="sng" dirty="0"/>
          </a:p>
        </p:txBody>
      </p:sp>
      <p:sp>
        <p:nvSpPr>
          <p:cNvPr id="4" name="מציין מיקום של מספר שקופית 3"/>
          <p:cNvSpPr>
            <a:spLocks noGrp="1"/>
          </p:cNvSpPr>
          <p:nvPr>
            <p:ph type="sldNum" sz="quarter" idx="5"/>
          </p:nvPr>
        </p:nvSpPr>
        <p:spPr/>
        <p:txBody>
          <a:bodyPr/>
          <a:lstStyle/>
          <a:p>
            <a:fld id="{3701BB28-4266-49BD-B6B6-99C56D534372}" type="slidenum">
              <a:rPr lang="he-IL" smtClean="0"/>
              <a:t>5</a:t>
            </a:fld>
            <a:endParaRPr lang="he-IL"/>
          </a:p>
        </p:txBody>
      </p:sp>
    </p:spTree>
    <p:extLst>
      <p:ext uri="{BB962C8B-B14F-4D97-AF65-F5344CB8AC3E}">
        <p14:creationId xmlns:p14="http://schemas.microsoft.com/office/powerpoint/2010/main" val="333808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6/5/2024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230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6/5/2024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024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6/5/2024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391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6/5/2024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933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6/5/2024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306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6/5/2024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582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6/5/2024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1268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6/5/2024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507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6/5/2024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9207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6/5/2024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9941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6/5/2024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929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91440" tIns="45720" rIns="91440" bIns="4572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91440" tIns="45720" rIns="91440" bIns="45720" anchor="ctr"/>
          <a:lstStyle>
            <a:lvl1pPr algn="l">
              <a:defRPr sz="1200">
                <a:solidFill>
                  <a:schemeClr val="tx1">
                    <a:tint val="75000"/>
                  </a:schemeClr>
                </a:solidFill>
              </a:defRPr>
            </a:lvl1pPr>
          </a:lstStyle>
          <a:p>
            <a:fld id="{02AC24A9-CCB6-4F8D-B8DB-C2F3692CFA5A}" type="datetimeFigureOut">
              <a:rPr lang="en-US" smtClean="0"/>
              <a:t>6/5/2024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91440" tIns="45720" rIns="91440" bIns="4572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91440" tIns="45720" rIns="91440" bIns="4572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0070740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8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8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8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8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8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DC9104F-B1B7-8854-CB59-DF90A18A66AD}"/>
              </a:ext>
            </a:extLst>
          </p:cNvPr>
          <p:cNvPicPr>
            <a:picLocks noChangeAspect="1"/>
          </p:cNvPicPr>
          <p:nvPr/>
        </p:nvPicPr>
        <p:blipFill rotWithShape="1">
          <a:blip r:embed="rId2"/>
          <a:srcRect t="29687"/>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כותרת 1">
            <a:extLst>
              <a:ext uri="{FF2B5EF4-FFF2-40B4-BE49-F238E27FC236}">
                <a16:creationId xmlns:a16="http://schemas.microsoft.com/office/drawing/2014/main" id="{3FAEF6A8-3743-D1BD-2159-00B427DAA2BD}"/>
              </a:ext>
            </a:extLst>
          </p:cNvPr>
          <p:cNvSpPr>
            <a:spLocks noGrp="1"/>
          </p:cNvSpPr>
          <p:nvPr>
            <p:ph type="ctrTitle"/>
          </p:nvPr>
        </p:nvSpPr>
        <p:spPr>
          <a:xfrm>
            <a:off x="475488" y="1124712"/>
            <a:ext cx="4023360" cy="3200400"/>
          </a:xfrm>
        </p:spPr>
        <p:txBody>
          <a:bodyPr anchor="b">
            <a:normAutofit/>
          </a:bodyPr>
          <a:lstStyle/>
          <a:p>
            <a:r>
              <a:rPr lang="en-US" sz="4800" dirty="0"/>
              <a:t>Medical Symptoms Classification</a:t>
            </a:r>
            <a:endParaRPr lang="he-IL" sz="4800" dirty="0"/>
          </a:p>
        </p:txBody>
      </p:sp>
      <p:sp>
        <p:nvSpPr>
          <p:cNvPr id="3" name="כותרת משנה 2">
            <a:extLst>
              <a:ext uri="{FF2B5EF4-FFF2-40B4-BE49-F238E27FC236}">
                <a16:creationId xmlns:a16="http://schemas.microsoft.com/office/drawing/2014/main" id="{E9C3D2CA-9A89-878E-DA2B-A8A465C19CC9}"/>
              </a:ext>
            </a:extLst>
          </p:cNvPr>
          <p:cNvSpPr>
            <a:spLocks noGrp="1"/>
          </p:cNvSpPr>
          <p:nvPr>
            <p:ph type="subTitle" idx="1"/>
          </p:nvPr>
        </p:nvSpPr>
        <p:spPr>
          <a:xfrm>
            <a:off x="475488" y="4873752"/>
            <a:ext cx="4023360" cy="1207008"/>
          </a:xfrm>
        </p:spPr>
        <p:txBody>
          <a:bodyPr anchor="t">
            <a:normAutofit/>
          </a:bodyPr>
          <a:lstStyle/>
          <a:p>
            <a:r>
              <a:rPr lang="en-US" sz="2000" dirty="0"/>
              <a:t>Clustering methods in EDA</a:t>
            </a:r>
            <a:endParaRPr lang="he-IL" sz="2000" dirty="0"/>
          </a:p>
        </p:txBody>
      </p:sp>
      <p:sp>
        <p:nvSpPr>
          <p:cNvPr id="15" name="Rectangle 14">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5410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9C3D926-2F20-7307-7276-B58C78AC7AF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p:blipFill>
        <p:spPr bwMode="auto">
          <a:xfrm>
            <a:off x="7723402" y="1"/>
            <a:ext cx="4468598" cy="3598605"/>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335421DD-2481-EF99-5554-13A64EA309F6}"/>
              </a:ext>
            </a:extLst>
          </p:cNvPr>
          <p:cNvSpPr>
            <a:spLocks noGrp="1"/>
          </p:cNvSpPr>
          <p:nvPr>
            <p:ph type="title"/>
          </p:nvPr>
        </p:nvSpPr>
        <p:spPr>
          <a:xfrm>
            <a:off x="639097" y="548640"/>
            <a:ext cx="10644599" cy="1179576"/>
          </a:xfrm>
        </p:spPr>
        <p:txBody>
          <a:bodyPr/>
          <a:lstStyle/>
          <a:p>
            <a:r>
              <a:rPr lang="en-US" dirty="0"/>
              <a:t>Gaussian Mixture Model (GMM)</a:t>
            </a:r>
            <a:endParaRPr lang="he-IL" dirty="0"/>
          </a:p>
        </p:txBody>
      </p:sp>
      <p:pic>
        <p:nvPicPr>
          <p:cNvPr id="7172" name="Picture 4">
            <a:extLst>
              <a:ext uri="{FF2B5EF4-FFF2-40B4-BE49-F238E27FC236}">
                <a16:creationId xmlns:a16="http://schemas.microsoft.com/office/drawing/2014/main" id="{6C486022-9E57-2FFF-DA85-E0569C98E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604725" y="3497092"/>
            <a:ext cx="4587275" cy="336090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מציין מיקום תוכן 2">
                <a:extLst>
                  <a:ext uri="{FF2B5EF4-FFF2-40B4-BE49-F238E27FC236}">
                    <a16:creationId xmlns:a16="http://schemas.microsoft.com/office/drawing/2014/main" id="{C5DF2CA2-353D-BE73-B689-F6456A001279}"/>
                  </a:ext>
                </a:extLst>
              </p:cNvPr>
              <p:cNvSpPr>
                <a:spLocks noGrp="1"/>
              </p:cNvSpPr>
              <p:nvPr>
                <p:ph sz="half" idx="1"/>
              </p:nvPr>
            </p:nvSpPr>
            <p:spPr>
              <a:xfrm>
                <a:off x="304800" y="2478024"/>
                <a:ext cx="7299923" cy="4379976"/>
              </a:xfrm>
            </p:spPr>
            <p:txBody>
              <a:bodyPr/>
              <a:lstStyle/>
              <a:p>
                <a:pPr marL="514350" indent="-514350">
                  <a:buAutoNum type="arabicPeriod"/>
                </a:pPr>
                <a:r>
                  <a:rPr lang="en-US" sz="2400" dirty="0"/>
                  <a:t>We assume that the K clusters are MVN</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𝑘</m:t>
                            </m:r>
                          </m:sub>
                        </m:sSub>
                      </m:e>
                    </m:d>
                  </m:oMath>
                </a14:m>
                <a:r>
                  <a:rPr lang="en-US" sz="2400" dirty="0"/>
                  <a:t> and we randomly initialize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𝑘</m:t>
                        </m:r>
                      </m:sub>
                    </m:sSub>
                    <m:r>
                      <a:rPr lang="en-US" sz="2400" b="0" i="0" smtClean="0">
                        <a:latin typeface="Cambria Math" panose="02040503050406030204" pitchFamily="18" charset="0"/>
                      </a:rPr>
                      <m:t>, </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𝑘</m:t>
                        </m:r>
                      </m:sub>
                    </m:sSub>
                  </m:oMath>
                </a14:m>
                <a:r>
                  <a:rPr lang="en-US" sz="2400" dirty="0"/>
                  <a:t> and proportion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𝑘</m:t>
                        </m:r>
                      </m:sub>
                    </m:sSub>
                  </m:oMath>
                </a14:m>
                <a:r>
                  <a:rPr lang="en-US" sz="2400" dirty="0"/>
                  <a:t>.</a:t>
                </a:r>
              </a:p>
              <a:p>
                <a:pPr marL="514350" indent="-514350">
                  <a:buAutoNum type="arabicPeriod"/>
                </a:pPr>
                <a:r>
                  <a:rPr lang="en-US" sz="2400" dirty="0"/>
                  <a:t>Use the EM (Expectation-Maximization) algorithm to maximize the likelihood (or minimize the minus log-likelihood) until some </a:t>
                </a:r>
                <a14:m>
                  <m:oMath xmlns:m="http://schemas.openxmlformats.org/officeDocument/2006/math">
                    <m:r>
                      <a:rPr lang="en-US" sz="2400" b="0" i="1" smtClean="0">
                        <a:latin typeface="Cambria Math" panose="02040503050406030204" pitchFamily="18" charset="0"/>
                      </a:rPr>
                      <m:t>𝜀</m:t>
                    </m:r>
                  </m:oMath>
                </a14:m>
                <a:r>
                  <a:rPr lang="en-US" sz="2000" dirty="0"/>
                  <a:t>.</a:t>
                </a:r>
              </a:p>
              <a:p>
                <a:pPr marL="971550" lvl="1" indent="-514350">
                  <a:buAutoNum type="arabicPeriod"/>
                </a:pPr>
                <a:r>
                  <a:rPr lang="en-US" sz="1600" dirty="0"/>
                  <a:t>Expectation step: Calculate the probability of each observation belonging to each distribution, then evaluate the likelihood function using the current estimate for parameters</a:t>
                </a:r>
              </a:p>
              <a:p>
                <a:pPr marL="971550" lvl="1" indent="-514350">
                  <a:buAutoNum type="arabicPeriod"/>
                </a:pPr>
                <a:r>
                  <a:rPr lang="en-US" sz="1600" dirty="0"/>
                  <a:t>Maximization step: Update the previous mean, covariance and proportion parameters to maximize the expected likelihood found in the E step.</a:t>
                </a:r>
                <a:endParaRPr lang="he-IL" sz="1600" dirty="0"/>
              </a:p>
            </p:txBody>
          </p:sp>
        </mc:Choice>
        <mc:Fallback>
          <p:sp>
            <p:nvSpPr>
              <p:cNvPr id="9" name="מציין מיקום תוכן 2">
                <a:extLst>
                  <a:ext uri="{FF2B5EF4-FFF2-40B4-BE49-F238E27FC236}">
                    <a16:creationId xmlns:a16="http://schemas.microsoft.com/office/drawing/2014/main" id="{C5DF2CA2-353D-BE73-B689-F6456A001279}"/>
                  </a:ext>
                </a:extLst>
              </p:cNvPr>
              <p:cNvSpPr>
                <a:spLocks noGrp="1" noRot="1" noChangeAspect="1" noMove="1" noResize="1" noEditPoints="1" noAdjustHandles="1" noChangeArrowheads="1" noChangeShapeType="1" noTextEdit="1"/>
              </p:cNvSpPr>
              <p:nvPr>
                <p:ph sz="half" idx="1"/>
              </p:nvPr>
            </p:nvSpPr>
            <p:spPr>
              <a:xfrm>
                <a:off x="304800" y="2478024"/>
                <a:ext cx="7299923" cy="4379976"/>
              </a:xfrm>
              <a:blipFill>
                <a:blip r:embed="rId4"/>
                <a:stretch>
                  <a:fillRect l="-1337" t="-557" r="-668"/>
                </a:stretch>
              </a:blipFill>
            </p:spPr>
            <p:txBody>
              <a:bodyPr/>
              <a:lstStyle/>
              <a:p>
                <a:r>
                  <a:rPr lang="he-IL">
                    <a:noFill/>
                  </a:rPr>
                  <a:t> </a:t>
                </a:r>
              </a:p>
            </p:txBody>
          </p:sp>
        </mc:Fallback>
      </mc:AlternateContent>
    </p:spTree>
    <p:extLst>
      <p:ext uri="{BB962C8B-B14F-4D97-AF65-F5344CB8AC3E}">
        <p14:creationId xmlns:p14="http://schemas.microsoft.com/office/powerpoint/2010/main" val="295798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4AB11F-C969-ABB6-DCC7-1C5FDBB639D2}"/>
              </a:ext>
            </a:extLst>
          </p:cNvPr>
          <p:cNvSpPr>
            <a:spLocks noGrp="1"/>
          </p:cNvSpPr>
          <p:nvPr>
            <p:ph type="title"/>
          </p:nvPr>
        </p:nvSpPr>
        <p:spPr/>
        <p:txBody>
          <a:bodyPr>
            <a:normAutofit fontScale="90000"/>
          </a:bodyPr>
          <a:lstStyle/>
          <a:p>
            <a:r>
              <a:rPr lang="en-US" dirty="0"/>
              <a:t>Gaussian Mixture Model</a:t>
            </a:r>
            <a:br>
              <a:rPr lang="en-US" dirty="0"/>
            </a:br>
            <a:r>
              <a:rPr lang="en-US" dirty="0"/>
              <a:t>(GMM)</a:t>
            </a:r>
            <a:endParaRPr lang="he-IL" dirty="0"/>
          </a:p>
        </p:txBody>
      </p:sp>
      <p:pic>
        <p:nvPicPr>
          <p:cNvPr id="5" name="מציין מיקום תוכן 4">
            <a:extLst>
              <a:ext uri="{FF2B5EF4-FFF2-40B4-BE49-F238E27FC236}">
                <a16:creationId xmlns:a16="http://schemas.microsoft.com/office/drawing/2014/main" id="{1E009243-E2FF-78F1-E042-E4864B93E4CD}"/>
              </a:ext>
            </a:extLst>
          </p:cNvPr>
          <p:cNvPicPr>
            <a:picLocks noGrp="1" noChangeAspect="1"/>
          </p:cNvPicPr>
          <p:nvPr>
            <p:ph sz="half" idx="2"/>
          </p:nvPr>
        </p:nvPicPr>
        <p:blipFill>
          <a:blip r:embed="rId2"/>
          <a:stretch>
            <a:fillRect/>
          </a:stretch>
        </p:blipFill>
        <p:spPr>
          <a:xfrm>
            <a:off x="6798668" y="0"/>
            <a:ext cx="5393332" cy="6858000"/>
          </a:xfrm>
          <a:prstGeom prst="rect">
            <a:avLst/>
          </a:prstGeom>
        </p:spPr>
      </p:pic>
      <p:pic>
        <p:nvPicPr>
          <p:cNvPr id="11266" name="Picture 2">
            <a:extLst>
              <a:ext uri="{FF2B5EF4-FFF2-40B4-BE49-F238E27FC236}">
                <a16:creationId xmlns:a16="http://schemas.microsoft.com/office/drawing/2014/main" id="{D0959487-4933-FA98-5B71-77ADEF60052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115568" y="2410802"/>
            <a:ext cx="4099267" cy="4085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60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4DCE17-3BDF-9B74-14A9-601472BD86E1}"/>
              </a:ext>
            </a:extLst>
          </p:cNvPr>
          <p:cNvSpPr>
            <a:spLocks noGrp="1"/>
          </p:cNvSpPr>
          <p:nvPr>
            <p:ph type="title"/>
          </p:nvPr>
        </p:nvSpPr>
        <p:spPr/>
        <p:txBody>
          <a:bodyPr/>
          <a:lstStyle/>
          <a:p>
            <a:r>
              <a:rPr lang="en-US" dirty="0"/>
              <a:t>Hierarchical Clustering</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B519745A-5CDD-8559-E65C-DEAE5E4B3EF7}"/>
                  </a:ext>
                </a:extLst>
              </p:cNvPr>
              <p:cNvSpPr>
                <a:spLocks noGrp="1"/>
              </p:cNvSpPr>
              <p:nvPr>
                <p:ph idx="1"/>
              </p:nvPr>
            </p:nvSpPr>
            <p:spPr>
              <a:xfrm>
                <a:off x="432619" y="2438695"/>
                <a:ext cx="11326761" cy="4237408"/>
              </a:xfrm>
            </p:spPr>
            <p:txBody>
              <a:bodyPr/>
              <a:lstStyle/>
              <a:p>
                <a:pPr marL="514350" indent="-514350">
                  <a:buAutoNum type="arabicPeriod"/>
                </a:pPr>
                <a:r>
                  <a:rPr lang="en-US" sz="2400" dirty="0"/>
                  <a:t>Begin with n observations and a measure (Euclidean distance) of all the </a:t>
                </a:r>
                <a14:m>
                  <m:oMath xmlns:m="http://schemas.openxmlformats.org/officeDocument/2006/math">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𝑛</m:t>
                              </m:r>
                            </m:e>
                          </m:mr>
                          <m:mr>
                            <m:e>
                              <m:r>
                                <a:rPr lang="en-US" sz="2400" b="0" i="1" smtClean="0">
                                  <a:latin typeface="Cambria Math" panose="02040503050406030204" pitchFamily="18" charset="0"/>
                                </a:rPr>
                                <m:t>2</m:t>
                              </m:r>
                            </m:e>
                          </m:mr>
                        </m:m>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1</m:t>
                            </m:r>
                          </m:e>
                        </m:d>
                      </m:num>
                      <m:den>
                        <m:r>
                          <a:rPr lang="en-US" sz="2400" b="0" i="1" smtClean="0">
                            <a:latin typeface="Cambria Math" panose="02040503050406030204" pitchFamily="18" charset="0"/>
                          </a:rPr>
                          <m:t>2</m:t>
                        </m:r>
                      </m:den>
                    </m:f>
                  </m:oMath>
                </a14:m>
                <a:r>
                  <a:rPr lang="en-US" sz="2400" dirty="0"/>
                  <a:t> pairwise dissimilarities. Treat each observation as its own cluster.</a:t>
                </a:r>
              </a:p>
              <a:p>
                <a:pPr marL="514350" indent="-514350">
                  <a:buAutoNum type="arabicPeriod"/>
                </a:pPr>
                <a:r>
                  <a:rPr lang="en-US" sz="2400" dirty="0"/>
                  <a:t>For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2</m:t>
                    </m:r>
                  </m:oMath>
                </a14:m>
                <a:r>
                  <a:rPr lang="en-US" sz="2400" dirty="0"/>
                  <a:t>:</a:t>
                </a:r>
              </a:p>
              <a:p>
                <a:pPr marL="971550" lvl="1" indent="-514350">
                  <a:buAutoNum type="arabicPeriod"/>
                </a:pPr>
                <a:r>
                  <a:rPr lang="en-US" sz="2000" dirty="0"/>
                  <a:t>Examine all pairwise inter-cluster dissimilarities among the </a:t>
                </a:r>
                <a14:m>
                  <m:oMath xmlns:m="http://schemas.openxmlformats.org/officeDocument/2006/math">
                    <m:r>
                      <a:rPr lang="en-US" sz="2000" b="0" i="1" smtClean="0">
                        <a:latin typeface="Cambria Math" panose="02040503050406030204" pitchFamily="18" charset="0"/>
                      </a:rPr>
                      <m:t>𝑖</m:t>
                    </m:r>
                  </m:oMath>
                </a14:m>
                <a:r>
                  <a:rPr lang="en-US" sz="2000" dirty="0"/>
                  <a:t> clusters and identify the pair of clusters that are the least dissimilar. Fuse these two clusters. The dissimilarity between these two clusters indicates the height in the dendrogram at which the fusion should be placed.</a:t>
                </a:r>
              </a:p>
              <a:p>
                <a:pPr marL="971550" lvl="1" indent="-514350">
                  <a:buAutoNum type="arabicPeriod"/>
                </a:pPr>
                <a:r>
                  <a:rPr lang="en-US" sz="2000" dirty="0"/>
                  <a:t>Compute the new pairwise inter-cluster dissimilarities among the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1</m:t>
                    </m:r>
                  </m:oMath>
                </a14:m>
                <a:r>
                  <a:rPr lang="en-US" sz="2000" dirty="0"/>
                  <a:t> remining clusters.</a:t>
                </a:r>
              </a:p>
            </p:txBody>
          </p:sp>
        </mc:Choice>
        <mc:Fallback>
          <p:sp>
            <p:nvSpPr>
              <p:cNvPr id="3" name="מציין מיקום תוכן 2">
                <a:extLst>
                  <a:ext uri="{FF2B5EF4-FFF2-40B4-BE49-F238E27FC236}">
                    <a16:creationId xmlns:a16="http://schemas.microsoft.com/office/drawing/2014/main" id="{B519745A-5CDD-8559-E65C-DEAE5E4B3EF7}"/>
                  </a:ext>
                </a:extLst>
              </p:cNvPr>
              <p:cNvSpPr>
                <a:spLocks noGrp="1" noRot="1" noChangeAspect="1" noMove="1" noResize="1" noEditPoints="1" noAdjustHandles="1" noChangeArrowheads="1" noChangeShapeType="1" noTextEdit="1"/>
              </p:cNvSpPr>
              <p:nvPr>
                <p:ph idx="1"/>
              </p:nvPr>
            </p:nvSpPr>
            <p:spPr>
              <a:xfrm>
                <a:off x="432619" y="2438695"/>
                <a:ext cx="11326761" cy="4237408"/>
              </a:xfrm>
              <a:blipFill>
                <a:blip r:embed="rId2"/>
                <a:stretch>
                  <a:fillRect l="-861"/>
                </a:stretch>
              </a:blipFill>
            </p:spPr>
            <p:txBody>
              <a:bodyPr/>
              <a:lstStyle/>
              <a:p>
                <a:r>
                  <a:rPr lang="he-IL">
                    <a:noFill/>
                  </a:rPr>
                  <a:t> </a:t>
                </a:r>
              </a:p>
            </p:txBody>
          </p:sp>
        </mc:Fallback>
      </mc:AlternateContent>
    </p:spTree>
    <p:extLst>
      <p:ext uri="{BB962C8B-B14F-4D97-AF65-F5344CB8AC3E}">
        <p14:creationId xmlns:p14="http://schemas.microsoft.com/office/powerpoint/2010/main" val="282630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4DCE17-3BDF-9B74-14A9-601472BD86E1}"/>
              </a:ext>
            </a:extLst>
          </p:cNvPr>
          <p:cNvSpPr>
            <a:spLocks noGrp="1"/>
          </p:cNvSpPr>
          <p:nvPr>
            <p:ph type="title"/>
          </p:nvPr>
        </p:nvSpPr>
        <p:spPr/>
        <p:txBody>
          <a:bodyPr/>
          <a:lstStyle/>
          <a:p>
            <a:r>
              <a:rPr lang="en-US" dirty="0"/>
              <a:t>Hierarchical Clustering – Single Linkage</a:t>
            </a:r>
            <a:endParaRPr lang="he-IL" dirty="0"/>
          </a:p>
        </p:txBody>
      </p:sp>
      <p:pic>
        <p:nvPicPr>
          <p:cNvPr id="12290" name="Picture 2">
            <a:extLst>
              <a:ext uri="{FF2B5EF4-FFF2-40B4-BE49-F238E27FC236}">
                <a16:creationId xmlns:a16="http://schemas.microsoft.com/office/drawing/2014/main" id="{1DC93D94-F591-FB2D-7BA8-611FB490B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035" y="3959746"/>
            <a:ext cx="12193035" cy="1956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ingle-Link Hierarchical Clustering Clearly Explained! - Analytics Vidhya">
            <a:extLst>
              <a:ext uri="{FF2B5EF4-FFF2-40B4-BE49-F238E27FC236}">
                <a16:creationId xmlns:a16="http://schemas.microsoft.com/office/drawing/2014/main" id="{9D8B87C9-BD21-BA38-D49B-75DF884F2F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283" b="47639"/>
          <a:stretch/>
        </p:blipFill>
        <p:spPr bwMode="auto">
          <a:xfrm>
            <a:off x="8460265" y="1527391"/>
            <a:ext cx="3057832" cy="24153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45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4DCE17-3BDF-9B74-14A9-601472BD86E1}"/>
              </a:ext>
            </a:extLst>
          </p:cNvPr>
          <p:cNvSpPr>
            <a:spLocks noGrp="1"/>
          </p:cNvSpPr>
          <p:nvPr>
            <p:ph type="title"/>
          </p:nvPr>
        </p:nvSpPr>
        <p:spPr/>
        <p:txBody>
          <a:bodyPr/>
          <a:lstStyle/>
          <a:p>
            <a:r>
              <a:rPr lang="en-US" dirty="0"/>
              <a:t>Hierarchical Clustering – Average Linkage</a:t>
            </a:r>
            <a:endParaRPr lang="he-IL" dirty="0"/>
          </a:p>
        </p:txBody>
      </p:sp>
      <p:pic>
        <p:nvPicPr>
          <p:cNvPr id="12290" name="Picture 2">
            <a:extLst>
              <a:ext uri="{FF2B5EF4-FFF2-40B4-BE49-F238E27FC236}">
                <a16:creationId xmlns:a16="http://schemas.microsoft.com/office/drawing/2014/main" id="{1DC93D94-F591-FB2D-7BA8-611FB490B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5" y="4575277"/>
            <a:ext cx="12193035" cy="19566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F0CD1FA8-43AA-50AA-E6F2-7119860A59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0970"/>
          <a:stretch/>
        </p:blipFill>
        <p:spPr bwMode="auto">
          <a:xfrm>
            <a:off x="-1035" y="3077497"/>
            <a:ext cx="6537336" cy="3613693"/>
          </a:xfrm>
          <a:prstGeom prst="rect">
            <a:avLst/>
          </a:prstGeom>
          <a:noFill/>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2B85DCEA-8B3B-A15A-3F07-FF4433E998E9}"/>
              </a:ext>
            </a:extLst>
          </p:cNvPr>
          <p:cNvSpPr txBox="1"/>
          <p:nvPr/>
        </p:nvSpPr>
        <p:spPr>
          <a:xfrm>
            <a:off x="7566780" y="3769652"/>
            <a:ext cx="3716916" cy="646331"/>
          </a:xfrm>
          <a:prstGeom prst="rect">
            <a:avLst/>
          </a:prstGeom>
          <a:noFill/>
        </p:spPr>
        <p:txBody>
          <a:bodyPr wrap="none" rtlCol="1">
            <a:spAutoFit/>
          </a:bodyPr>
          <a:lstStyle/>
          <a:p>
            <a:pPr algn="l" rtl="0"/>
            <a:r>
              <a:rPr lang="en-US" dirty="0"/>
              <a:t>Cluster 0: only observation 553</a:t>
            </a:r>
            <a:br>
              <a:rPr lang="en-US" dirty="0"/>
            </a:br>
            <a:r>
              <a:rPr lang="en-US" dirty="0"/>
              <a:t>Cluster 1: the rest of the observations</a:t>
            </a:r>
            <a:endParaRPr lang="he-IL" dirty="0"/>
          </a:p>
        </p:txBody>
      </p:sp>
      <p:pic>
        <p:nvPicPr>
          <p:cNvPr id="12" name="Picture 2" descr="Single-Link Hierarchical Clustering Clearly Explained! - Analytics Vidhya">
            <a:extLst>
              <a:ext uri="{FF2B5EF4-FFF2-40B4-BE49-F238E27FC236}">
                <a16:creationId xmlns:a16="http://schemas.microsoft.com/office/drawing/2014/main" id="{86725CE7-BAAC-BBB2-C13A-43A0E6479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9" t="50161" r="49164" b="-2522"/>
          <a:stretch/>
        </p:blipFill>
        <p:spPr bwMode="auto">
          <a:xfrm>
            <a:off x="8460265" y="1527391"/>
            <a:ext cx="3057832" cy="24153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80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22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4DCE17-3BDF-9B74-14A9-601472BD86E1}"/>
              </a:ext>
            </a:extLst>
          </p:cNvPr>
          <p:cNvSpPr>
            <a:spLocks noGrp="1"/>
          </p:cNvSpPr>
          <p:nvPr>
            <p:ph type="title"/>
          </p:nvPr>
        </p:nvSpPr>
        <p:spPr/>
        <p:txBody>
          <a:bodyPr/>
          <a:lstStyle/>
          <a:p>
            <a:r>
              <a:rPr lang="en-US" dirty="0"/>
              <a:t>Observation 553</a:t>
            </a:r>
            <a:endParaRPr lang="he-IL" dirty="0"/>
          </a:p>
        </p:txBody>
      </p:sp>
      <p:sp>
        <p:nvSpPr>
          <p:cNvPr id="15" name="מציין מיקום תוכן 14">
            <a:extLst>
              <a:ext uri="{FF2B5EF4-FFF2-40B4-BE49-F238E27FC236}">
                <a16:creationId xmlns:a16="http://schemas.microsoft.com/office/drawing/2014/main" id="{AD873698-C248-55CE-A279-B6E6AE022E71}"/>
              </a:ext>
            </a:extLst>
          </p:cNvPr>
          <p:cNvSpPr>
            <a:spLocks noGrp="1"/>
          </p:cNvSpPr>
          <p:nvPr>
            <p:ph sz="half" idx="1"/>
          </p:nvPr>
        </p:nvSpPr>
        <p:spPr>
          <a:xfrm>
            <a:off x="446189" y="2478023"/>
            <a:ext cx="7203308" cy="3952273"/>
          </a:xfrm>
        </p:spPr>
        <p:txBody>
          <a:bodyPr/>
          <a:lstStyle/>
          <a:p>
            <a:pPr marL="0" indent="0">
              <a:buNone/>
            </a:pPr>
            <a:r>
              <a:rPr lang="en-US" dirty="0"/>
              <a:t>This observation is assigned in all methods of clustering into cluster 1 and have extremely high MFCC values in all observations in the cluster.</a:t>
            </a:r>
          </a:p>
          <a:p>
            <a:pPr marL="0" indent="0">
              <a:buNone/>
            </a:pPr>
            <a:endParaRPr lang="en-US" dirty="0"/>
          </a:p>
          <a:p>
            <a:pPr marL="0" indent="0">
              <a:buNone/>
            </a:pPr>
            <a:r>
              <a:rPr lang="en-US" dirty="0"/>
              <a:t>I will drop this observation and discuss the clusters assigned from the hierarchical clustering methods.</a:t>
            </a:r>
            <a:endParaRPr lang="he-IL" dirty="0"/>
          </a:p>
        </p:txBody>
      </p:sp>
      <p:pic>
        <p:nvPicPr>
          <p:cNvPr id="17" name="מציין מיקום תוכן 16">
            <a:extLst>
              <a:ext uri="{FF2B5EF4-FFF2-40B4-BE49-F238E27FC236}">
                <a16:creationId xmlns:a16="http://schemas.microsoft.com/office/drawing/2014/main" id="{D32BEF67-4D40-44C0-2476-D338FB7BC2A8}"/>
              </a:ext>
            </a:extLst>
          </p:cNvPr>
          <p:cNvPicPr>
            <a:picLocks noGrp="1" noChangeAspect="1"/>
          </p:cNvPicPr>
          <p:nvPr>
            <p:ph sz="half" idx="2"/>
          </p:nvPr>
        </p:nvPicPr>
        <p:blipFill>
          <a:blip r:embed="rId2"/>
          <a:stretch>
            <a:fillRect/>
          </a:stretch>
        </p:blipFill>
        <p:spPr>
          <a:xfrm>
            <a:off x="7817148" y="0"/>
            <a:ext cx="3928664" cy="6858000"/>
          </a:xfrm>
          <a:prstGeom prst="rect">
            <a:avLst/>
          </a:prstGeom>
        </p:spPr>
      </p:pic>
    </p:spTree>
    <p:extLst>
      <p:ext uri="{BB962C8B-B14F-4D97-AF65-F5344CB8AC3E}">
        <p14:creationId xmlns:p14="http://schemas.microsoft.com/office/powerpoint/2010/main" val="59008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4DCE17-3BDF-9B74-14A9-601472BD86E1}"/>
              </a:ext>
            </a:extLst>
          </p:cNvPr>
          <p:cNvSpPr>
            <a:spLocks noGrp="1"/>
          </p:cNvSpPr>
          <p:nvPr>
            <p:ph type="title"/>
          </p:nvPr>
        </p:nvSpPr>
        <p:spPr/>
        <p:txBody>
          <a:bodyPr>
            <a:normAutofit fontScale="90000"/>
          </a:bodyPr>
          <a:lstStyle/>
          <a:p>
            <a:r>
              <a:rPr lang="en-US" dirty="0"/>
              <a:t>Hierarchical Clustering – Average Linkage without observation 553</a:t>
            </a:r>
            <a:endParaRPr lang="he-IL" dirty="0"/>
          </a:p>
        </p:txBody>
      </p:sp>
      <p:pic>
        <p:nvPicPr>
          <p:cNvPr id="12290" name="Picture 2">
            <a:extLst>
              <a:ext uri="{FF2B5EF4-FFF2-40B4-BE49-F238E27FC236}">
                <a16:creationId xmlns:a16="http://schemas.microsoft.com/office/drawing/2014/main" id="{1DC93D94-F591-FB2D-7BA8-611FB490B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035" y="2920180"/>
            <a:ext cx="12193035" cy="19566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מחבר ישר 4">
            <a:extLst>
              <a:ext uri="{FF2B5EF4-FFF2-40B4-BE49-F238E27FC236}">
                <a16:creationId xmlns:a16="http://schemas.microsoft.com/office/drawing/2014/main" id="{AF0552C5-C618-A5C9-D0A7-665855D694E6}"/>
              </a:ext>
            </a:extLst>
          </p:cNvPr>
          <p:cNvCxnSpPr/>
          <p:nvPr/>
        </p:nvCxnSpPr>
        <p:spPr>
          <a:xfrm>
            <a:off x="0" y="3048001"/>
            <a:ext cx="7698658"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תיבת טקסט 5">
            <a:extLst>
              <a:ext uri="{FF2B5EF4-FFF2-40B4-BE49-F238E27FC236}">
                <a16:creationId xmlns:a16="http://schemas.microsoft.com/office/drawing/2014/main" id="{CBB389AC-7FC8-9ACB-D45E-C302A0ABA8E8}"/>
              </a:ext>
            </a:extLst>
          </p:cNvPr>
          <p:cNvSpPr txBox="1"/>
          <p:nvPr/>
        </p:nvSpPr>
        <p:spPr>
          <a:xfrm>
            <a:off x="1477606" y="5097403"/>
            <a:ext cx="1009956" cy="369332"/>
          </a:xfrm>
          <a:prstGeom prst="rect">
            <a:avLst/>
          </a:prstGeom>
          <a:noFill/>
        </p:spPr>
        <p:txBody>
          <a:bodyPr wrap="none" rtlCol="1">
            <a:spAutoFit/>
          </a:bodyPr>
          <a:lstStyle/>
          <a:p>
            <a:r>
              <a:rPr lang="en-US" dirty="0">
                <a:solidFill>
                  <a:srgbClr val="FF0000"/>
                </a:solidFill>
              </a:rPr>
              <a:t>Cluster 0</a:t>
            </a:r>
            <a:endParaRPr lang="he-IL" dirty="0">
              <a:solidFill>
                <a:srgbClr val="FF0000"/>
              </a:solidFill>
            </a:endParaRPr>
          </a:p>
        </p:txBody>
      </p:sp>
      <p:sp>
        <p:nvSpPr>
          <p:cNvPr id="7" name="תיבת טקסט 6">
            <a:extLst>
              <a:ext uri="{FF2B5EF4-FFF2-40B4-BE49-F238E27FC236}">
                <a16:creationId xmlns:a16="http://schemas.microsoft.com/office/drawing/2014/main" id="{6DBF9CCC-8C67-5162-7DEC-3B5313654702}"/>
              </a:ext>
            </a:extLst>
          </p:cNvPr>
          <p:cNvSpPr txBox="1"/>
          <p:nvPr/>
        </p:nvSpPr>
        <p:spPr>
          <a:xfrm>
            <a:off x="8237283" y="5097403"/>
            <a:ext cx="1009956" cy="369332"/>
          </a:xfrm>
          <a:prstGeom prst="rect">
            <a:avLst/>
          </a:prstGeom>
          <a:noFill/>
        </p:spPr>
        <p:txBody>
          <a:bodyPr wrap="none" rtlCol="1">
            <a:spAutoFit/>
          </a:bodyPr>
          <a:lstStyle/>
          <a:p>
            <a:r>
              <a:rPr lang="en-US" dirty="0">
                <a:solidFill>
                  <a:srgbClr val="FF0000"/>
                </a:solidFill>
              </a:rPr>
              <a:t>Cluster 1</a:t>
            </a:r>
            <a:endParaRPr lang="he-IL" dirty="0">
              <a:solidFill>
                <a:srgbClr val="FF0000"/>
              </a:solidFill>
            </a:endParaRPr>
          </a:p>
        </p:txBody>
      </p:sp>
    </p:spTree>
    <p:extLst>
      <p:ext uri="{BB962C8B-B14F-4D97-AF65-F5344CB8AC3E}">
        <p14:creationId xmlns:p14="http://schemas.microsoft.com/office/powerpoint/2010/main" val="232951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4DCE17-3BDF-9B74-14A9-601472BD86E1}"/>
              </a:ext>
            </a:extLst>
          </p:cNvPr>
          <p:cNvSpPr>
            <a:spLocks noGrp="1"/>
          </p:cNvSpPr>
          <p:nvPr>
            <p:ph type="title"/>
          </p:nvPr>
        </p:nvSpPr>
        <p:spPr/>
        <p:txBody>
          <a:bodyPr>
            <a:normAutofit fontScale="90000"/>
          </a:bodyPr>
          <a:lstStyle/>
          <a:p>
            <a:r>
              <a:rPr lang="en-US" dirty="0"/>
              <a:t>Hierarchical Clustering – </a:t>
            </a:r>
            <a:br>
              <a:rPr lang="en-US" dirty="0"/>
            </a:br>
            <a:r>
              <a:rPr lang="en-US" dirty="0"/>
              <a:t>Average Linkage without </a:t>
            </a:r>
            <a:br>
              <a:rPr lang="en-US" dirty="0"/>
            </a:br>
            <a:r>
              <a:rPr lang="en-US" dirty="0"/>
              <a:t>observation 553</a:t>
            </a:r>
            <a:endParaRPr lang="he-IL" dirty="0"/>
          </a:p>
        </p:txBody>
      </p:sp>
      <p:pic>
        <p:nvPicPr>
          <p:cNvPr id="8" name="מציין מיקום תוכן 7">
            <a:extLst>
              <a:ext uri="{FF2B5EF4-FFF2-40B4-BE49-F238E27FC236}">
                <a16:creationId xmlns:a16="http://schemas.microsoft.com/office/drawing/2014/main" id="{EBC28270-AC8E-A15A-D727-68E27314F4E5}"/>
              </a:ext>
            </a:extLst>
          </p:cNvPr>
          <p:cNvPicPr>
            <a:picLocks noGrp="1" noChangeAspect="1"/>
          </p:cNvPicPr>
          <p:nvPr>
            <p:ph idx="1"/>
          </p:nvPr>
        </p:nvPicPr>
        <p:blipFill>
          <a:blip r:embed="rId2"/>
          <a:stretch>
            <a:fillRect/>
          </a:stretch>
        </p:blipFill>
        <p:spPr>
          <a:xfrm>
            <a:off x="6657063" y="0"/>
            <a:ext cx="5534938" cy="6858000"/>
          </a:xfrm>
          <a:prstGeom prst="rect">
            <a:avLst/>
          </a:prstGeom>
        </p:spPr>
      </p:pic>
      <p:pic>
        <p:nvPicPr>
          <p:cNvPr id="16386" name="Picture 2">
            <a:extLst>
              <a:ext uri="{FF2B5EF4-FFF2-40B4-BE49-F238E27FC236}">
                <a16:creationId xmlns:a16="http://schemas.microsoft.com/office/drawing/2014/main" id="{CB260B86-697B-4618-3915-6C68FCD96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68" y="2533247"/>
            <a:ext cx="3544922" cy="377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10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4DCE17-3BDF-9B74-14A9-601472BD86E1}"/>
              </a:ext>
            </a:extLst>
          </p:cNvPr>
          <p:cNvSpPr>
            <a:spLocks noGrp="1"/>
          </p:cNvSpPr>
          <p:nvPr>
            <p:ph type="title"/>
          </p:nvPr>
        </p:nvSpPr>
        <p:spPr/>
        <p:txBody>
          <a:bodyPr>
            <a:normAutofit fontScale="90000"/>
          </a:bodyPr>
          <a:lstStyle/>
          <a:p>
            <a:r>
              <a:rPr lang="en-US" dirty="0"/>
              <a:t>Hierarchical Clustering – Average Linkage without observation 553</a:t>
            </a:r>
            <a:endParaRPr lang="he-IL" dirty="0"/>
          </a:p>
        </p:txBody>
      </p:sp>
      <p:pic>
        <p:nvPicPr>
          <p:cNvPr id="17410" name="Picture 2">
            <a:extLst>
              <a:ext uri="{FF2B5EF4-FFF2-40B4-BE49-F238E27FC236}">
                <a16:creationId xmlns:a16="http://schemas.microsoft.com/office/drawing/2014/main" id="{3685302A-D878-06A6-16EB-DB137396757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90978" y="2478088"/>
            <a:ext cx="4587194" cy="3694112"/>
          </a:xfrm>
          <a:prstGeom prst="rect">
            <a:avLst/>
          </a:prstGeom>
          <a:noFill/>
          <a:extLst>
            <a:ext uri="{909E8E84-426E-40DD-AFC4-6F175D3DCCD1}">
              <a14:hiddenFill xmlns:a14="http://schemas.microsoft.com/office/drawing/2010/main">
                <a:solidFill>
                  <a:srgbClr val="FFFFFF"/>
                </a:solidFill>
              </a14:hiddenFill>
            </a:ext>
          </a:extLst>
        </p:spPr>
      </p:pic>
      <p:pic>
        <p:nvPicPr>
          <p:cNvPr id="6" name="מציין מיקום תוכן 5">
            <a:extLst>
              <a:ext uri="{FF2B5EF4-FFF2-40B4-BE49-F238E27FC236}">
                <a16:creationId xmlns:a16="http://schemas.microsoft.com/office/drawing/2014/main" id="{C828B266-3A10-39E9-BB55-BF2A018F684D}"/>
              </a:ext>
            </a:extLst>
          </p:cNvPr>
          <p:cNvPicPr>
            <a:picLocks noGrp="1" noChangeAspect="1"/>
          </p:cNvPicPr>
          <p:nvPr>
            <p:ph sz="half" idx="2"/>
          </p:nvPr>
        </p:nvPicPr>
        <p:blipFill>
          <a:blip r:embed="rId3"/>
          <a:stretch>
            <a:fillRect/>
          </a:stretch>
        </p:blipFill>
        <p:spPr>
          <a:xfrm>
            <a:off x="6484462" y="2478088"/>
            <a:ext cx="4660264" cy="3694112"/>
          </a:xfrm>
          <a:prstGeom prst="rect">
            <a:avLst/>
          </a:prstGeom>
        </p:spPr>
      </p:pic>
    </p:spTree>
    <p:extLst>
      <p:ext uri="{BB962C8B-B14F-4D97-AF65-F5344CB8AC3E}">
        <p14:creationId xmlns:p14="http://schemas.microsoft.com/office/powerpoint/2010/main" val="143040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4DCE17-3BDF-9B74-14A9-601472BD86E1}"/>
              </a:ext>
            </a:extLst>
          </p:cNvPr>
          <p:cNvSpPr>
            <a:spLocks noGrp="1"/>
          </p:cNvSpPr>
          <p:nvPr>
            <p:ph type="title"/>
          </p:nvPr>
        </p:nvSpPr>
        <p:spPr/>
        <p:txBody>
          <a:bodyPr/>
          <a:lstStyle/>
          <a:p>
            <a:r>
              <a:rPr lang="en-US" dirty="0"/>
              <a:t>Hierarchical Clustering – Complete Linkage</a:t>
            </a:r>
            <a:endParaRPr lang="he-IL" dirty="0"/>
          </a:p>
        </p:txBody>
      </p:sp>
      <p:pic>
        <p:nvPicPr>
          <p:cNvPr id="12290" name="Picture 2">
            <a:extLst>
              <a:ext uri="{FF2B5EF4-FFF2-40B4-BE49-F238E27FC236}">
                <a16:creationId xmlns:a16="http://schemas.microsoft.com/office/drawing/2014/main" id="{1DC93D94-F591-FB2D-7BA8-611FB490B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0" y="4070555"/>
            <a:ext cx="12193035" cy="1956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ingle-Link Hierarchical Clustering Clearly Explained! - Analytics Vidhya">
            <a:extLst>
              <a:ext uri="{FF2B5EF4-FFF2-40B4-BE49-F238E27FC236}">
                <a16:creationId xmlns:a16="http://schemas.microsoft.com/office/drawing/2014/main" id="{ACC955FF-ABBD-D054-BB72-3250037158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0" r="-37" b="47639"/>
          <a:stretch/>
        </p:blipFill>
        <p:spPr bwMode="auto">
          <a:xfrm>
            <a:off x="8460265" y="1527391"/>
            <a:ext cx="3057832" cy="24153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4" name="מחבר ישר 3">
            <a:extLst>
              <a:ext uri="{FF2B5EF4-FFF2-40B4-BE49-F238E27FC236}">
                <a16:creationId xmlns:a16="http://schemas.microsoft.com/office/drawing/2014/main" id="{168AA025-431A-E4B2-B616-1F3B25E8D4FF}"/>
              </a:ext>
            </a:extLst>
          </p:cNvPr>
          <p:cNvCxnSpPr/>
          <p:nvPr/>
        </p:nvCxnSpPr>
        <p:spPr>
          <a:xfrm>
            <a:off x="222982" y="4328782"/>
            <a:ext cx="7698658"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תיבת טקסט 4">
            <a:extLst>
              <a:ext uri="{FF2B5EF4-FFF2-40B4-BE49-F238E27FC236}">
                <a16:creationId xmlns:a16="http://schemas.microsoft.com/office/drawing/2014/main" id="{7B2BDE1F-4278-AEAF-77B0-B718110EC53C}"/>
              </a:ext>
            </a:extLst>
          </p:cNvPr>
          <p:cNvSpPr txBox="1"/>
          <p:nvPr/>
        </p:nvSpPr>
        <p:spPr>
          <a:xfrm>
            <a:off x="1336794" y="6171712"/>
            <a:ext cx="1009956" cy="369332"/>
          </a:xfrm>
          <a:prstGeom prst="rect">
            <a:avLst/>
          </a:prstGeom>
          <a:noFill/>
        </p:spPr>
        <p:txBody>
          <a:bodyPr wrap="none" rtlCol="1">
            <a:spAutoFit/>
          </a:bodyPr>
          <a:lstStyle/>
          <a:p>
            <a:r>
              <a:rPr lang="en-US" dirty="0">
                <a:solidFill>
                  <a:srgbClr val="FF0000"/>
                </a:solidFill>
              </a:rPr>
              <a:t>Cluster 0</a:t>
            </a:r>
            <a:endParaRPr lang="he-IL" dirty="0">
              <a:solidFill>
                <a:srgbClr val="FF0000"/>
              </a:solidFill>
            </a:endParaRPr>
          </a:p>
        </p:txBody>
      </p:sp>
      <p:sp>
        <p:nvSpPr>
          <p:cNvPr id="6" name="תיבת טקסט 5">
            <a:extLst>
              <a:ext uri="{FF2B5EF4-FFF2-40B4-BE49-F238E27FC236}">
                <a16:creationId xmlns:a16="http://schemas.microsoft.com/office/drawing/2014/main" id="{B8B5D963-95E0-AB6A-4990-68848107B422}"/>
              </a:ext>
            </a:extLst>
          </p:cNvPr>
          <p:cNvSpPr txBox="1"/>
          <p:nvPr/>
        </p:nvSpPr>
        <p:spPr>
          <a:xfrm>
            <a:off x="7683516" y="6174304"/>
            <a:ext cx="1009956" cy="369332"/>
          </a:xfrm>
          <a:prstGeom prst="rect">
            <a:avLst/>
          </a:prstGeom>
          <a:noFill/>
        </p:spPr>
        <p:txBody>
          <a:bodyPr wrap="none" rtlCol="1">
            <a:spAutoFit/>
          </a:bodyPr>
          <a:lstStyle/>
          <a:p>
            <a:r>
              <a:rPr lang="en-US" dirty="0">
                <a:solidFill>
                  <a:srgbClr val="FF0000"/>
                </a:solidFill>
              </a:rPr>
              <a:t>Cluster 1</a:t>
            </a:r>
            <a:endParaRPr lang="he-IL" dirty="0">
              <a:solidFill>
                <a:srgbClr val="FF0000"/>
              </a:solidFill>
            </a:endParaRPr>
          </a:p>
        </p:txBody>
      </p:sp>
    </p:spTree>
    <p:extLst>
      <p:ext uri="{BB962C8B-B14F-4D97-AF65-F5344CB8AC3E}">
        <p14:creationId xmlns:p14="http://schemas.microsoft.com/office/powerpoint/2010/main" val="27226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C6F26AB-E1E8-41F7-ECB6-9DD981A9B1A4}"/>
              </a:ext>
            </a:extLst>
          </p:cNvPr>
          <p:cNvSpPr>
            <a:spLocks noGrp="1"/>
          </p:cNvSpPr>
          <p:nvPr>
            <p:ph type="title"/>
          </p:nvPr>
        </p:nvSpPr>
        <p:spPr>
          <a:xfrm>
            <a:off x="5080216" y="1076324"/>
            <a:ext cx="6272784" cy="1535051"/>
          </a:xfrm>
        </p:spPr>
        <p:txBody>
          <a:bodyPr anchor="b">
            <a:normAutofit/>
          </a:bodyPr>
          <a:lstStyle/>
          <a:p>
            <a:pPr>
              <a:lnSpc>
                <a:spcPct val="90000"/>
              </a:lnSpc>
            </a:pPr>
            <a:r>
              <a:rPr lang="en-US" sz="5200" dirty="0"/>
              <a:t>Background and Motivation</a:t>
            </a:r>
            <a:endParaRPr lang="he-IL" sz="5200" dirty="0"/>
          </a:p>
        </p:txBody>
      </p:sp>
      <p:pic>
        <p:nvPicPr>
          <p:cNvPr id="5" name="Picture 4" descr="Desk with stethoscope and computer keyboard">
            <a:extLst>
              <a:ext uri="{FF2B5EF4-FFF2-40B4-BE49-F238E27FC236}">
                <a16:creationId xmlns:a16="http://schemas.microsoft.com/office/drawing/2014/main" id="{F06B76D9-BD42-407E-4EBB-6929A7BE1B7F}"/>
              </a:ext>
            </a:extLst>
          </p:cNvPr>
          <p:cNvPicPr>
            <a:picLocks noChangeAspect="1"/>
          </p:cNvPicPr>
          <p:nvPr/>
        </p:nvPicPr>
        <p:blipFill rotWithShape="1">
          <a:blip r:embed="rId2"/>
          <a:srcRect l="55550" r="598"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3C61E84A-39E4-4E02-C48B-2BB35A95FCA3}"/>
              </a:ext>
            </a:extLst>
          </p:cNvPr>
          <p:cNvSpPr>
            <a:spLocks noGrp="1"/>
          </p:cNvSpPr>
          <p:nvPr>
            <p:ph idx="1"/>
          </p:nvPr>
        </p:nvSpPr>
        <p:spPr>
          <a:xfrm>
            <a:off x="5080216" y="3351276"/>
            <a:ext cx="6738158" cy="2825686"/>
          </a:xfrm>
        </p:spPr>
        <p:txBody>
          <a:bodyPr>
            <a:normAutofit lnSpcReduction="10000"/>
          </a:bodyPr>
          <a:lstStyle/>
          <a:p>
            <a:pPr marL="0" indent="0">
              <a:buNone/>
            </a:pPr>
            <a:r>
              <a:rPr lang="en-US" sz="2000" dirty="0"/>
              <a:t>In today's world, there is a significant shortage of family doctors. As a result, many family doctors are overworked and burdened by diagnosing minor and common illnesses, such as coughs or stomach aches.</a:t>
            </a:r>
          </a:p>
          <a:p>
            <a:pPr marL="0" indent="0">
              <a:buNone/>
            </a:pPr>
            <a:endParaRPr lang="en-US" sz="2000" dirty="0"/>
          </a:p>
          <a:p>
            <a:pPr marL="0" indent="0">
              <a:buNone/>
            </a:pPr>
            <a:r>
              <a:rPr lang="en-US" sz="2000" dirty="0"/>
              <a:t>This overload can lead to fatigue, increasing the risk of misdiagnoses and incorrect treatments.</a:t>
            </a:r>
          </a:p>
        </p:txBody>
      </p:sp>
      <p:pic>
        <p:nvPicPr>
          <p:cNvPr id="1026" name="Picture 2" descr="Overworked Doctor In His Office Stock Photo - Download Image Now - Doctor,  Emotional Stress, Tired - iStock">
            <a:extLst>
              <a:ext uri="{FF2B5EF4-FFF2-40B4-BE49-F238E27FC236}">
                <a16:creationId xmlns:a16="http://schemas.microsoft.com/office/drawing/2014/main" id="{8DC910C9-9DD9-4543-2665-9B75D1868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64308"/>
            <a:ext cx="4932437" cy="32882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81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7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4DCE17-3BDF-9B74-14A9-601472BD86E1}"/>
              </a:ext>
            </a:extLst>
          </p:cNvPr>
          <p:cNvSpPr>
            <a:spLocks noGrp="1"/>
          </p:cNvSpPr>
          <p:nvPr>
            <p:ph type="title"/>
          </p:nvPr>
        </p:nvSpPr>
        <p:spPr/>
        <p:txBody>
          <a:bodyPr>
            <a:normAutofit fontScale="90000"/>
          </a:bodyPr>
          <a:lstStyle/>
          <a:p>
            <a:r>
              <a:rPr lang="en-US" dirty="0"/>
              <a:t>Hierarchical Clustering – </a:t>
            </a:r>
            <a:br>
              <a:rPr lang="en-US" dirty="0"/>
            </a:br>
            <a:r>
              <a:rPr lang="en-US" dirty="0"/>
              <a:t>Complete Linkage without </a:t>
            </a:r>
            <a:br>
              <a:rPr lang="en-US" dirty="0"/>
            </a:br>
            <a:r>
              <a:rPr lang="en-US" dirty="0"/>
              <a:t>observation 553</a:t>
            </a:r>
            <a:endParaRPr lang="he-IL" dirty="0"/>
          </a:p>
        </p:txBody>
      </p:sp>
      <p:pic>
        <p:nvPicPr>
          <p:cNvPr id="8" name="מציין מיקום תוכן 7">
            <a:extLst>
              <a:ext uri="{FF2B5EF4-FFF2-40B4-BE49-F238E27FC236}">
                <a16:creationId xmlns:a16="http://schemas.microsoft.com/office/drawing/2014/main" id="{EBC28270-AC8E-A15A-D727-68E27314F4E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657063" y="0"/>
            <a:ext cx="5534938" cy="6858000"/>
          </a:xfrm>
          <a:prstGeom prst="rect">
            <a:avLst/>
          </a:prstGeom>
        </p:spPr>
      </p:pic>
      <p:pic>
        <p:nvPicPr>
          <p:cNvPr id="16386" name="Picture 2">
            <a:extLst>
              <a:ext uri="{FF2B5EF4-FFF2-40B4-BE49-F238E27FC236}">
                <a16:creationId xmlns:a16="http://schemas.microsoft.com/office/drawing/2014/main" id="{CB260B86-697B-4618-3915-6C68FCD96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15568" y="2533247"/>
            <a:ext cx="3544922" cy="3776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767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4DCE17-3BDF-9B74-14A9-601472BD86E1}"/>
              </a:ext>
            </a:extLst>
          </p:cNvPr>
          <p:cNvSpPr>
            <a:spLocks noGrp="1"/>
          </p:cNvSpPr>
          <p:nvPr>
            <p:ph type="title"/>
          </p:nvPr>
        </p:nvSpPr>
        <p:spPr/>
        <p:txBody>
          <a:bodyPr>
            <a:normAutofit fontScale="90000"/>
          </a:bodyPr>
          <a:lstStyle/>
          <a:p>
            <a:r>
              <a:rPr lang="en-US" dirty="0"/>
              <a:t>Hierarchical Clustering – Complete Linkage without observation 553</a:t>
            </a:r>
            <a:endParaRPr lang="he-IL" dirty="0"/>
          </a:p>
        </p:txBody>
      </p:sp>
      <p:pic>
        <p:nvPicPr>
          <p:cNvPr id="17410" name="Picture 2">
            <a:extLst>
              <a:ext uri="{FF2B5EF4-FFF2-40B4-BE49-F238E27FC236}">
                <a16:creationId xmlns:a16="http://schemas.microsoft.com/office/drawing/2014/main" id="{3685302A-D878-06A6-16EB-DB137396757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p:blipFill>
        <p:spPr bwMode="auto">
          <a:xfrm>
            <a:off x="1290978" y="2478088"/>
            <a:ext cx="4587194" cy="3694112"/>
          </a:xfrm>
          <a:prstGeom prst="rect">
            <a:avLst/>
          </a:prstGeom>
          <a:noFill/>
          <a:extLst>
            <a:ext uri="{909E8E84-426E-40DD-AFC4-6F175D3DCCD1}">
              <a14:hiddenFill xmlns:a14="http://schemas.microsoft.com/office/drawing/2010/main">
                <a:solidFill>
                  <a:srgbClr val="FFFFFF"/>
                </a:solidFill>
              </a14:hiddenFill>
            </a:ext>
          </a:extLst>
        </p:spPr>
      </p:pic>
      <p:pic>
        <p:nvPicPr>
          <p:cNvPr id="6" name="מציין מיקום תוכן 5">
            <a:extLst>
              <a:ext uri="{FF2B5EF4-FFF2-40B4-BE49-F238E27FC236}">
                <a16:creationId xmlns:a16="http://schemas.microsoft.com/office/drawing/2014/main" id="{C828B266-3A10-39E9-BB55-BF2A018F68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484462" y="2478088"/>
            <a:ext cx="4660264" cy="3694112"/>
          </a:xfrm>
          <a:prstGeom prst="rect">
            <a:avLst/>
          </a:prstGeom>
        </p:spPr>
      </p:pic>
    </p:spTree>
    <p:extLst>
      <p:ext uri="{BB962C8B-B14F-4D97-AF65-F5344CB8AC3E}">
        <p14:creationId xmlns:p14="http://schemas.microsoft.com/office/powerpoint/2010/main" val="303531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תיבת טקסט 9">
            <a:extLst>
              <a:ext uri="{FF2B5EF4-FFF2-40B4-BE49-F238E27FC236}">
                <a16:creationId xmlns:a16="http://schemas.microsoft.com/office/drawing/2014/main" id="{868CB36B-8BC2-97CD-688A-D2018DE1BDBD}"/>
              </a:ext>
            </a:extLst>
          </p:cNvPr>
          <p:cNvSpPr txBox="1"/>
          <p:nvPr/>
        </p:nvSpPr>
        <p:spPr>
          <a:xfrm>
            <a:off x="841248" y="3337269"/>
            <a:ext cx="10509504" cy="2905686"/>
          </a:xfrm>
          <a:prstGeom prst="rect">
            <a:avLst/>
          </a:prstGeom>
        </p:spPr>
        <p:txBody>
          <a:bodyPr vert="horz" lIns="91440" tIns="45720" rIns="91440" bIns="45720" rtlCol="0">
            <a:normAutofit/>
          </a:bodyPr>
          <a:lstStyle/>
          <a:p>
            <a:pPr algn="l" rtl="0">
              <a:lnSpc>
                <a:spcPct val="110000"/>
              </a:lnSpc>
              <a:spcAft>
                <a:spcPts val="600"/>
              </a:spcAft>
            </a:pPr>
            <a:r>
              <a:rPr lang="en-US" sz="2000" dirty="0"/>
              <a:t>Imagine a preliminary assessment conducted over the phone,</a:t>
            </a:r>
          </a:p>
          <a:p>
            <a:pPr algn="l" rtl="0">
              <a:lnSpc>
                <a:spcPct val="110000"/>
              </a:lnSpc>
              <a:spcAft>
                <a:spcPts val="600"/>
              </a:spcAft>
            </a:pPr>
            <a:r>
              <a:rPr lang="en-US" sz="2000" dirty="0"/>
              <a:t>or even better, an AI-powered machine that classifies symptoms based on the patient's self-reported feelings.</a:t>
            </a:r>
          </a:p>
          <a:p>
            <a:pPr algn="l" rtl="0">
              <a:lnSpc>
                <a:spcPct val="110000"/>
              </a:lnSpc>
              <a:spcAft>
                <a:spcPts val="600"/>
              </a:spcAft>
            </a:pPr>
            <a:endParaRPr lang="en-US" sz="2000" dirty="0"/>
          </a:p>
          <a:p>
            <a:pPr algn="l" rtl="0">
              <a:lnSpc>
                <a:spcPct val="110000"/>
              </a:lnSpc>
              <a:spcAft>
                <a:spcPts val="600"/>
              </a:spcAft>
            </a:pPr>
            <a:r>
              <a:rPr lang="en-US" sz="2000" dirty="0"/>
              <a:t>This could free up family doctors to focus on more serious conditions, </a:t>
            </a:r>
          </a:p>
          <a:p>
            <a:pPr algn="l" rtl="0">
              <a:lnSpc>
                <a:spcPct val="110000"/>
              </a:lnSpc>
              <a:spcAft>
                <a:spcPts val="600"/>
              </a:spcAft>
            </a:pPr>
            <a:r>
              <a:rPr lang="en-US" sz="2000" dirty="0"/>
              <a:t>improving healthcare outcomes for everyone.</a:t>
            </a:r>
          </a:p>
        </p:txBody>
      </p:sp>
      <p:pic>
        <p:nvPicPr>
          <p:cNvPr id="11" name="תמונה 10">
            <a:extLst>
              <a:ext uri="{FF2B5EF4-FFF2-40B4-BE49-F238E27FC236}">
                <a16:creationId xmlns:a16="http://schemas.microsoft.com/office/drawing/2014/main" id="{414893B1-8474-1FC6-AD8A-3CEDF72A5BE3}"/>
              </a:ext>
            </a:extLst>
          </p:cNvPr>
          <p:cNvPicPr>
            <a:picLocks noChangeAspect="1"/>
          </p:cNvPicPr>
          <p:nvPr/>
        </p:nvPicPr>
        <p:blipFill>
          <a:blip r:embed="rId2"/>
          <a:stretch>
            <a:fillRect/>
          </a:stretch>
        </p:blipFill>
        <p:spPr>
          <a:xfrm flipH="1">
            <a:off x="4861084" y="256524"/>
            <a:ext cx="2469832" cy="2469832"/>
          </a:xfrm>
          <a:prstGeom prst="roundRect">
            <a:avLst>
              <a:gd name="adj" fmla="val 50000"/>
            </a:avLst>
          </a:prstGeom>
          <a:solidFill>
            <a:srgbClr val="FFFFFF">
              <a:shade val="85000"/>
            </a:srgbClr>
          </a:solidFill>
          <a:ln>
            <a:noFill/>
          </a:ln>
          <a:effectLst>
            <a:reflection blurRad="12700" stA="38000" endPos="28000" dist="5000" dir="5400000" sy="-100000" algn="bl" rotWithShape="0"/>
          </a:effectLst>
        </p:spPr>
      </p:pic>
      <p:pic>
        <p:nvPicPr>
          <p:cNvPr id="2052" name="Picture 4" descr="Excited Doctor Stock Photos and Images - 123RF">
            <a:extLst>
              <a:ext uri="{FF2B5EF4-FFF2-40B4-BE49-F238E27FC236}">
                <a16:creationId xmlns:a16="http://schemas.microsoft.com/office/drawing/2014/main" id="{88F66307-3328-5314-E9C0-CD9D1DC569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21" r="12150"/>
          <a:stretch/>
        </p:blipFill>
        <p:spPr bwMode="auto">
          <a:xfrm>
            <a:off x="8513111" y="4409291"/>
            <a:ext cx="2645715" cy="2322993"/>
          </a:xfrm>
          <a:prstGeom prst="roundRect">
            <a:avLst>
              <a:gd name="adj" fmla="val 15247"/>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2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6D5C7C-6DE2-237A-D1B5-49E8D105D429}"/>
              </a:ext>
            </a:extLst>
          </p:cNvPr>
          <p:cNvSpPr>
            <a:spLocks noGrp="1"/>
          </p:cNvSpPr>
          <p:nvPr>
            <p:ph type="title"/>
          </p:nvPr>
        </p:nvSpPr>
        <p:spPr/>
        <p:txBody>
          <a:bodyPr anchor="b">
            <a:normAutofit/>
          </a:bodyPr>
          <a:lstStyle/>
          <a:p>
            <a:pPr algn="ctr"/>
            <a:r>
              <a:rPr lang="en-US" dirty="0"/>
              <a:t>The Data</a:t>
            </a:r>
            <a:endParaRPr lang="he-IL" dirty="0"/>
          </a:p>
        </p:txBody>
      </p:sp>
      <p:sp>
        <p:nvSpPr>
          <p:cNvPr id="3" name="מציין מיקום תוכן 2">
            <a:extLst>
              <a:ext uri="{FF2B5EF4-FFF2-40B4-BE49-F238E27FC236}">
                <a16:creationId xmlns:a16="http://schemas.microsoft.com/office/drawing/2014/main" id="{6B1EA3E8-DFF9-1419-9A15-1FBF9826C768}"/>
              </a:ext>
            </a:extLst>
          </p:cNvPr>
          <p:cNvSpPr>
            <a:spLocks noGrp="1"/>
          </p:cNvSpPr>
          <p:nvPr>
            <p:ph sz="half" idx="1"/>
          </p:nvPr>
        </p:nvSpPr>
        <p:spPr/>
        <p:txBody>
          <a:bodyPr>
            <a:normAutofit/>
          </a:bodyPr>
          <a:lstStyle/>
          <a:p>
            <a:pPr marL="0" indent="0">
              <a:buNone/>
            </a:pPr>
            <a:r>
              <a:rPr lang="en-US" sz="2000" dirty="0"/>
              <a:t>In order to create such a machine, we need a dataset containing audio files of patients' self-reported problems, each labeled with the corresponding symptom.</a:t>
            </a:r>
          </a:p>
          <a:p>
            <a:pPr marL="0" indent="0">
              <a:buNone/>
            </a:pPr>
            <a:endParaRPr lang="en-US" sz="2000" dirty="0"/>
          </a:p>
          <a:p>
            <a:pPr marL="0" indent="0">
              <a:buNone/>
            </a:pPr>
            <a:r>
              <a:rPr lang="en-US" sz="2000" dirty="0"/>
              <a:t>And we have just that! Our dataset includes 6661 audio files of patients explaining their problems, classified into 25 different medical symptoms.</a:t>
            </a:r>
          </a:p>
        </p:txBody>
      </p:sp>
      <p:pic>
        <p:nvPicPr>
          <p:cNvPr id="5" name="Picture 2">
            <a:extLst>
              <a:ext uri="{FF2B5EF4-FFF2-40B4-BE49-F238E27FC236}">
                <a16:creationId xmlns:a16="http://schemas.microsoft.com/office/drawing/2014/main" id="{38805A29-B604-AEDC-0735-BA626D7A05B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098740" y="2654711"/>
            <a:ext cx="6081152" cy="3018502"/>
          </a:xfrm>
          <a:prstGeom prst="rect">
            <a:avLst/>
          </a:prstGeom>
          <a:noFill/>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CA5678EE-D5FB-3E27-21A1-AEF5D9E7D795}"/>
              </a:ext>
            </a:extLst>
          </p:cNvPr>
          <p:cNvSpPr txBox="1"/>
          <p:nvPr/>
        </p:nvSpPr>
        <p:spPr>
          <a:xfrm>
            <a:off x="6472400" y="5710535"/>
            <a:ext cx="5333832" cy="1200329"/>
          </a:xfrm>
          <a:prstGeom prst="rect">
            <a:avLst/>
          </a:prstGeom>
          <a:noFill/>
        </p:spPr>
        <p:txBody>
          <a:bodyPr wrap="none" rtlCol="1">
            <a:spAutoFit/>
          </a:bodyPr>
          <a:lstStyle/>
          <a:p>
            <a:pPr algn="l" rtl="0"/>
            <a:r>
              <a:rPr lang="en-US" dirty="0"/>
              <a:t>We would use the observations labeled “Cough” </a:t>
            </a:r>
            <a:br>
              <a:rPr lang="en-US" dirty="0"/>
            </a:br>
            <a:r>
              <a:rPr lang="en-US" dirty="0"/>
              <a:t>to represent the minor illnesses and “Infected wound” </a:t>
            </a:r>
            <a:br>
              <a:rPr lang="en-US" dirty="0"/>
            </a:br>
            <a:r>
              <a:rPr lang="en-US" dirty="0"/>
              <a:t>to represent the major illnesses and we subset 599 </a:t>
            </a:r>
            <a:br>
              <a:rPr lang="en-US" dirty="0"/>
            </a:br>
            <a:r>
              <a:rPr lang="en-US" dirty="0"/>
              <a:t>observations.</a:t>
            </a:r>
            <a:endParaRPr lang="he-IL" dirty="0"/>
          </a:p>
        </p:txBody>
      </p:sp>
      <p:sp>
        <p:nvSpPr>
          <p:cNvPr id="8" name="מלבן 7">
            <a:extLst>
              <a:ext uri="{FF2B5EF4-FFF2-40B4-BE49-F238E27FC236}">
                <a16:creationId xmlns:a16="http://schemas.microsoft.com/office/drawing/2014/main" id="{16997FC4-E9A1-5567-D963-DA7ABA00F728}"/>
              </a:ext>
            </a:extLst>
          </p:cNvPr>
          <p:cNvSpPr/>
          <p:nvPr/>
        </p:nvSpPr>
        <p:spPr>
          <a:xfrm>
            <a:off x="6655455" y="3333750"/>
            <a:ext cx="4945995" cy="1066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FC6A3B04-83EC-AEDD-8AA4-A9944B9D6E50}"/>
              </a:ext>
            </a:extLst>
          </p:cNvPr>
          <p:cNvSpPr/>
          <p:nvPr/>
        </p:nvSpPr>
        <p:spPr>
          <a:xfrm>
            <a:off x="6307455" y="3131820"/>
            <a:ext cx="5470608" cy="1066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10">
            <a:extLst>
              <a:ext uri="{FF2B5EF4-FFF2-40B4-BE49-F238E27FC236}">
                <a16:creationId xmlns:a16="http://schemas.microsoft.com/office/drawing/2014/main" id="{FED46687-4BD0-8111-0437-D5BA400D24AE}"/>
              </a:ext>
            </a:extLst>
          </p:cNvPr>
          <p:cNvSpPr/>
          <p:nvPr/>
        </p:nvSpPr>
        <p:spPr>
          <a:xfrm>
            <a:off x="6093261" y="3452033"/>
            <a:ext cx="6098739" cy="21425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076" name="Picture 4">
            <a:extLst>
              <a:ext uri="{FF2B5EF4-FFF2-40B4-BE49-F238E27FC236}">
                <a16:creationId xmlns:a16="http://schemas.microsoft.com/office/drawing/2014/main" id="{E7FFD3FC-E3C8-219E-1CA1-F05105161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054" y="3594764"/>
            <a:ext cx="3006429" cy="2065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1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52F5CC-46F8-3792-C985-C2070D4B9935}"/>
              </a:ext>
            </a:extLst>
          </p:cNvPr>
          <p:cNvSpPr>
            <a:spLocks noGrp="1"/>
          </p:cNvSpPr>
          <p:nvPr>
            <p:ph type="title"/>
          </p:nvPr>
        </p:nvSpPr>
        <p:spPr/>
        <p:txBody>
          <a:bodyPr/>
          <a:lstStyle/>
          <a:p>
            <a:pPr algn="ctr"/>
            <a:r>
              <a:rPr lang="en-US" dirty="0"/>
              <a:t>The Data</a:t>
            </a:r>
            <a:endParaRPr lang="he-IL" dirty="0"/>
          </a:p>
        </p:txBody>
      </p:sp>
      <p:sp>
        <p:nvSpPr>
          <p:cNvPr id="3" name="מציין מיקום תוכן 2">
            <a:extLst>
              <a:ext uri="{FF2B5EF4-FFF2-40B4-BE49-F238E27FC236}">
                <a16:creationId xmlns:a16="http://schemas.microsoft.com/office/drawing/2014/main" id="{F43DC996-DA37-CD03-7C9C-4DF13265F7FF}"/>
              </a:ext>
            </a:extLst>
          </p:cNvPr>
          <p:cNvSpPr>
            <a:spLocks noGrp="1"/>
          </p:cNvSpPr>
          <p:nvPr>
            <p:ph sz="half" idx="1"/>
          </p:nvPr>
        </p:nvSpPr>
        <p:spPr>
          <a:xfrm>
            <a:off x="1115568" y="2135719"/>
            <a:ext cx="4937760" cy="4377121"/>
          </a:xfrm>
        </p:spPr>
        <p:txBody>
          <a:bodyPr/>
          <a:lstStyle/>
          <a:p>
            <a:r>
              <a:rPr lang="en-US" sz="2000" dirty="0"/>
              <a:t>In addition to the audio files themselves, there are 4 audio quality scores.</a:t>
            </a:r>
            <a:br>
              <a:rPr lang="en-US" sz="2000" dirty="0"/>
            </a:br>
            <a:endParaRPr lang="en-US" sz="2000" dirty="0"/>
          </a:p>
          <a:p>
            <a:r>
              <a:rPr lang="en-US" sz="2000" dirty="0"/>
              <a:t>From the audio files, I’ve extracted the duration, 13 means and standard deviations of MFCCs across the signals, mean and std of the spectral centroid, mean and std of the zero-crossing rate, mean and std of the rms of the audio.</a:t>
            </a:r>
            <a:br>
              <a:rPr lang="en-US" sz="2000" dirty="0"/>
            </a:br>
            <a:endParaRPr lang="en-US" sz="2000" dirty="0"/>
          </a:p>
          <a:p>
            <a:r>
              <a:rPr lang="en-US" sz="2000" dirty="0"/>
              <a:t>In total, There are 37 continuous features.</a:t>
            </a:r>
            <a:endParaRPr lang="he-IL" sz="2000" dirty="0"/>
          </a:p>
        </p:txBody>
      </p:sp>
      <p:pic>
        <p:nvPicPr>
          <p:cNvPr id="4098" name="Picture 2" descr="MFCC Feature extraction for Sound Classification">
            <a:extLst>
              <a:ext uri="{FF2B5EF4-FFF2-40B4-BE49-F238E27FC236}">
                <a16:creationId xmlns:a16="http://schemas.microsoft.com/office/drawing/2014/main" id="{AA9C3439-888E-5F3D-8208-F3C6AD0BFA5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38674" y="2743495"/>
            <a:ext cx="5704572" cy="316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9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56AFA5-29F9-47E5-D6FD-F956AFBF042E}"/>
              </a:ext>
            </a:extLst>
          </p:cNvPr>
          <p:cNvSpPr>
            <a:spLocks noGrp="1"/>
          </p:cNvSpPr>
          <p:nvPr>
            <p:ph type="title"/>
          </p:nvPr>
        </p:nvSpPr>
        <p:spPr/>
        <p:txBody>
          <a:bodyPr/>
          <a:lstStyle/>
          <a:p>
            <a:r>
              <a:rPr lang="en-US" dirty="0"/>
              <a:t>Visualization of High-Dimensional Data</a:t>
            </a:r>
            <a:endParaRPr lang="he-IL" dirty="0"/>
          </a:p>
        </p:txBody>
      </p:sp>
      <p:sp>
        <p:nvSpPr>
          <p:cNvPr id="3" name="מציין מיקום תוכן 2">
            <a:extLst>
              <a:ext uri="{FF2B5EF4-FFF2-40B4-BE49-F238E27FC236}">
                <a16:creationId xmlns:a16="http://schemas.microsoft.com/office/drawing/2014/main" id="{49752BE1-42EC-AFAA-EB8F-89CD46DDF97B}"/>
              </a:ext>
            </a:extLst>
          </p:cNvPr>
          <p:cNvSpPr>
            <a:spLocks noGrp="1"/>
          </p:cNvSpPr>
          <p:nvPr>
            <p:ph idx="1"/>
          </p:nvPr>
        </p:nvSpPr>
        <p:spPr>
          <a:xfrm>
            <a:off x="1115567" y="2478024"/>
            <a:ext cx="10565155" cy="3694176"/>
          </a:xfrm>
        </p:spPr>
        <p:txBody>
          <a:bodyPr/>
          <a:lstStyle/>
          <a:p>
            <a:r>
              <a:rPr lang="en-US" dirty="0"/>
              <a:t>In order to visualize the clusters, I will use </a:t>
            </a:r>
            <a:br>
              <a:rPr lang="en-US" dirty="0"/>
            </a:br>
            <a:r>
              <a:rPr lang="en-US" dirty="0"/>
              <a:t>Principal Components Analysis (PCA) and </a:t>
            </a:r>
            <a:br>
              <a:rPr lang="en-US" dirty="0"/>
            </a:br>
            <a:r>
              <a:rPr lang="en-US" dirty="0"/>
              <a:t>t-distributed Stochastic Neighbor Embedding </a:t>
            </a:r>
            <a:br>
              <a:rPr lang="en-US" dirty="0"/>
            </a:br>
            <a:r>
              <a:rPr lang="en-US" dirty="0"/>
              <a:t>(t-</a:t>
            </a:r>
            <a:r>
              <a:rPr lang="en-US" dirty="0" err="1"/>
              <a:t>sne</a:t>
            </a:r>
            <a:r>
              <a:rPr lang="en-US" dirty="0"/>
              <a:t>).</a:t>
            </a:r>
          </a:p>
          <a:p>
            <a:r>
              <a:rPr lang="en-US" dirty="0"/>
              <a:t>Dendrograms also will be used to visualize the hierarchical clustering methods</a:t>
            </a:r>
            <a:endParaRPr lang="he-IL" dirty="0"/>
          </a:p>
        </p:txBody>
      </p:sp>
      <p:pic>
        <p:nvPicPr>
          <p:cNvPr id="5122" name="Picture 2" descr="Principal Component Analysis (PCA) Explained Visually with Zero Math | by  Casey Cheng | Towards Data Science">
            <a:extLst>
              <a:ext uri="{FF2B5EF4-FFF2-40B4-BE49-F238E27FC236}">
                <a16:creationId xmlns:a16="http://schemas.microsoft.com/office/drawing/2014/main" id="{E1C9F1B5-7771-99C3-06A7-DA5EE51FD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2840" y="2051024"/>
            <a:ext cx="3691118" cy="27559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4" name="Picture 4" descr="Cluster Dendrogram | Dendrogram Template">
            <a:extLst>
              <a:ext uri="{FF2B5EF4-FFF2-40B4-BE49-F238E27FC236}">
                <a16:creationId xmlns:a16="http://schemas.microsoft.com/office/drawing/2014/main" id="{73A9A54D-5B98-DF12-B17A-1150B151E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057" y="5261635"/>
            <a:ext cx="3079955" cy="147837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6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D5321B-617D-0193-E6E9-186C88D26BD2}"/>
              </a:ext>
            </a:extLst>
          </p:cNvPr>
          <p:cNvSpPr>
            <a:spLocks noGrp="1"/>
          </p:cNvSpPr>
          <p:nvPr>
            <p:ph type="title"/>
          </p:nvPr>
        </p:nvSpPr>
        <p:spPr/>
        <p:txBody>
          <a:bodyPr/>
          <a:lstStyle/>
          <a:p>
            <a:r>
              <a:rPr lang="en-US" dirty="0"/>
              <a:t>Clustering Methods</a:t>
            </a:r>
            <a:endParaRPr lang="he-IL" dirty="0"/>
          </a:p>
        </p:txBody>
      </p:sp>
      <p:sp>
        <p:nvSpPr>
          <p:cNvPr id="3" name="מציין מיקום תוכן 2">
            <a:extLst>
              <a:ext uri="{FF2B5EF4-FFF2-40B4-BE49-F238E27FC236}">
                <a16:creationId xmlns:a16="http://schemas.microsoft.com/office/drawing/2014/main" id="{F8EAC1C1-DB1F-E626-1EEF-80C80FDAFFD3}"/>
              </a:ext>
            </a:extLst>
          </p:cNvPr>
          <p:cNvSpPr>
            <a:spLocks noGrp="1"/>
          </p:cNvSpPr>
          <p:nvPr>
            <p:ph idx="1"/>
          </p:nvPr>
        </p:nvSpPr>
        <p:spPr/>
        <p:txBody>
          <a:bodyPr/>
          <a:lstStyle/>
          <a:p>
            <a:r>
              <a:rPr lang="en-US" dirty="0"/>
              <a:t>The clustering methods will be used are:</a:t>
            </a:r>
          </a:p>
          <a:p>
            <a:pPr lvl="1"/>
            <a:r>
              <a:rPr lang="en-US" dirty="0"/>
              <a:t>K-means</a:t>
            </a:r>
          </a:p>
          <a:p>
            <a:pPr lvl="1"/>
            <a:r>
              <a:rPr lang="en-US" dirty="0"/>
              <a:t>Gaussian Mixture Models (GMM)</a:t>
            </a:r>
          </a:p>
          <a:p>
            <a:pPr lvl="1"/>
            <a:r>
              <a:rPr lang="en-US" dirty="0"/>
              <a:t>Hierarchical Clustering using the following linkages:</a:t>
            </a:r>
          </a:p>
          <a:p>
            <a:pPr lvl="2"/>
            <a:r>
              <a:rPr lang="en-US" dirty="0"/>
              <a:t>Complete</a:t>
            </a:r>
          </a:p>
          <a:p>
            <a:pPr lvl="2"/>
            <a:r>
              <a:rPr lang="en-US" dirty="0"/>
              <a:t>Single</a:t>
            </a:r>
          </a:p>
          <a:p>
            <a:pPr lvl="2"/>
            <a:r>
              <a:rPr lang="en-US" dirty="0"/>
              <a:t>Average</a:t>
            </a:r>
            <a:endParaRPr lang="he-IL" dirty="0"/>
          </a:p>
        </p:txBody>
      </p:sp>
      <p:pic>
        <p:nvPicPr>
          <p:cNvPr id="6146" name="Picture 2" descr="Single-Link Hierarchical Clustering Clearly Explained! - Analytics Vidhya">
            <a:extLst>
              <a:ext uri="{FF2B5EF4-FFF2-40B4-BE49-F238E27FC236}">
                <a16:creationId xmlns:a16="http://schemas.microsoft.com/office/drawing/2014/main" id="{E939C2A2-152B-948C-E483-313F189D4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439" y="4454946"/>
            <a:ext cx="3204072" cy="240305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תמונה 3">
            <a:extLst>
              <a:ext uri="{FF2B5EF4-FFF2-40B4-BE49-F238E27FC236}">
                <a16:creationId xmlns:a16="http://schemas.microsoft.com/office/drawing/2014/main" id="{BFEFEA5E-7ACE-C568-A982-480CB1966113}"/>
              </a:ext>
            </a:extLst>
          </p:cNvPr>
          <p:cNvPicPr>
            <a:picLocks noChangeAspect="1"/>
          </p:cNvPicPr>
          <p:nvPr/>
        </p:nvPicPr>
        <p:blipFill rotWithShape="1">
          <a:blip r:embed="rId3"/>
          <a:srcRect t="10001" b="2938"/>
          <a:stretch/>
        </p:blipFill>
        <p:spPr>
          <a:xfrm>
            <a:off x="8563024" y="2017570"/>
            <a:ext cx="3628976" cy="2573013"/>
          </a:xfrm>
          <a:prstGeom prst="rect">
            <a:avLst/>
          </a:prstGeom>
          <a:effectLst>
            <a:softEdge rad="317500"/>
          </a:effectLst>
        </p:spPr>
      </p:pic>
    </p:spTree>
    <p:extLst>
      <p:ext uri="{BB962C8B-B14F-4D97-AF65-F5344CB8AC3E}">
        <p14:creationId xmlns:p14="http://schemas.microsoft.com/office/powerpoint/2010/main" val="86941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5421DD-2481-EF99-5554-13A64EA309F6}"/>
              </a:ext>
            </a:extLst>
          </p:cNvPr>
          <p:cNvSpPr>
            <a:spLocks noGrp="1"/>
          </p:cNvSpPr>
          <p:nvPr>
            <p:ph type="title"/>
          </p:nvPr>
        </p:nvSpPr>
        <p:spPr/>
        <p:txBody>
          <a:bodyPr/>
          <a:lstStyle/>
          <a:p>
            <a:r>
              <a:rPr lang="en-US" dirty="0"/>
              <a:t>K-Means</a:t>
            </a:r>
            <a:endParaRPr lang="he-IL" dirty="0"/>
          </a:p>
        </p:txBody>
      </p:sp>
      <p:sp>
        <p:nvSpPr>
          <p:cNvPr id="3" name="מציין מיקום תוכן 2">
            <a:extLst>
              <a:ext uri="{FF2B5EF4-FFF2-40B4-BE49-F238E27FC236}">
                <a16:creationId xmlns:a16="http://schemas.microsoft.com/office/drawing/2014/main" id="{49023DCB-E2B0-F76C-E4A6-1DD1AF659D2B}"/>
              </a:ext>
            </a:extLst>
          </p:cNvPr>
          <p:cNvSpPr>
            <a:spLocks noGrp="1"/>
          </p:cNvSpPr>
          <p:nvPr>
            <p:ph sz="half" idx="1"/>
          </p:nvPr>
        </p:nvSpPr>
        <p:spPr>
          <a:xfrm>
            <a:off x="304800" y="2478024"/>
            <a:ext cx="7299923" cy="4379976"/>
          </a:xfrm>
        </p:spPr>
        <p:txBody>
          <a:bodyPr/>
          <a:lstStyle/>
          <a:p>
            <a:pPr marL="514350" indent="-514350">
              <a:buAutoNum type="arabicPeriod"/>
            </a:pPr>
            <a:r>
              <a:rPr lang="en-US" sz="2400" dirty="0"/>
              <a:t>Randomly assign a number, from 1 to K to each of the observations. These serves as initial cluster assignments for the observations.</a:t>
            </a:r>
          </a:p>
          <a:p>
            <a:pPr marL="514350" indent="-514350">
              <a:buAutoNum type="arabicPeriod"/>
            </a:pPr>
            <a:r>
              <a:rPr lang="en-US" sz="2400" dirty="0"/>
              <a:t>Iterate until the cluster assignments stop changing:</a:t>
            </a:r>
          </a:p>
          <a:p>
            <a:pPr marL="971550" lvl="1" indent="-514350">
              <a:buAutoNum type="arabicPeriod"/>
            </a:pPr>
            <a:r>
              <a:rPr lang="en-US" sz="2000" dirty="0"/>
              <a:t>For each of the K clusters, compute the cluster </a:t>
            </a:r>
            <a:r>
              <a:rPr lang="en-US" sz="2000" i="1" dirty="0"/>
              <a:t>Centroid</a:t>
            </a:r>
            <a:r>
              <a:rPr lang="en-US" sz="2000" dirty="0"/>
              <a:t>. The k-</a:t>
            </a:r>
            <a:r>
              <a:rPr lang="en-US" sz="2000" dirty="0" err="1"/>
              <a:t>th</a:t>
            </a:r>
            <a:r>
              <a:rPr lang="en-US" sz="2000" dirty="0"/>
              <a:t> cluster centroid is the vector of p feature means for the observations in the k-</a:t>
            </a:r>
            <a:r>
              <a:rPr lang="en-US" sz="2000" dirty="0" err="1"/>
              <a:t>th</a:t>
            </a:r>
            <a:r>
              <a:rPr lang="en-US" sz="2000" dirty="0"/>
              <a:t> cluster.</a:t>
            </a:r>
          </a:p>
          <a:p>
            <a:pPr marL="971550" lvl="1" indent="-514350">
              <a:buAutoNum type="arabicPeriod"/>
            </a:pPr>
            <a:r>
              <a:rPr lang="en-US" sz="2000" dirty="0"/>
              <a:t>Assign each observation to the cluster whose centroid is the closest by the Euclidean distance.</a:t>
            </a:r>
            <a:endParaRPr lang="he-IL" sz="2000" dirty="0"/>
          </a:p>
        </p:txBody>
      </p:sp>
      <p:pic>
        <p:nvPicPr>
          <p:cNvPr id="7" name="Picture 2">
            <a:extLst>
              <a:ext uri="{FF2B5EF4-FFF2-40B4-BE49-F238E27FC236}">
                <a16:creationId xmlns:a16="http://schemas.microsoft.com/office/drawing/2014/main" id="{A9C3D926-2F20-7307-7276-B58C78AC7AF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28155" y="1"/>
            <a:ext cx="4463845" cy="35947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C486022-9E57-2FFF-DA85-E0569C98E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724" y="3497090"/>
            <a:ext cx="4587275" cy="3360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2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D1E7DE-7EB9-0D2D-DEAC-1B658621B535}"/>
              </a:ext>
            </a:extLst>
          </p:cNvPr>
          <p:cNvSpPr>
            <a:spLocks noGrp="1"/>
          </p:cNvSpPr>
          <p:nvPr>
            <p:ph type="title"/>
          </p:nvPr>
        </p:nvSpPr>
        <p:spPr/>
        <p:txBody>
          <a:bodyPr/>
          <a:lstStyle/>
          <a:p>
            <a:r>
              <a:rPr lang="en-US" dirty="0"/>
              <a:t>K-Means</a:t>
            </a:r>
            <a:endParaRPr lang="he-IL" dirty="0"/>
          </a:p>
        </p:txBody>
      </p:sp>
      <p:pic>
        <p:nvPicPr>
          <p:cNvPr id="9218" name="Picture 2">
            <a:extLst>
              <a:ext uri="{FF2B5EF4-FFF2-40B4-BE49-F238E27FC236}">
                <a16:creationId xmlns:a16="http://schemas.microsoft.com/office/drawing/2014/main" id="{349FFD78-B32E-83AC-29EB-32BA0C5DFAF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115568" y="2499857"/>
            <a:ext cx="3578942" cy="3566810"/>
          </a:xfrm>
          <a:prstGeom prst="rect">
            <a:avLst/>
          </a:prstGeom>
          <a:noFill/>
          <a:extLst>
            <a:ext uri="{909E8E84-426E-40DD-AFC4-6F175D3DCCD1}">
              <a14:hiddenFill xmlns:a14="http://schemas.microsoft.com/office/drawing/2010/main">
                <a:solidFill>
                  <a:srgbClr val="FFFFFF"/>
                </a:solidFill>
              </a14:hiddenFill>
            </a:ext>
          </a:extLst>
        </p:spPr>
      </p:pic>
      <p:pic>
        <p:nvPicPr>
          <p:cNvPr id="9" name="תמונה 8">
            <a:extLst>
              <a:ext uri="{FF2B5EF4-FFF2-40B4-BE49-F238E27FC236}">
                <a16:creationId xmlns:a16="http://schemas.microsoft.com/office/drawing/2014/main" id="{F00DD958-FD1D-CC23-D7A1-99901EB9FC6F}"/>
              </a:ext>
            </a:extLst>
          </p:cNvPr>
          <p:cNvPicPr>
            <a:picLocks noChangeAspect="1"/>
          </p:cNvPicPr>
          <p:nvPr/>
        </p:nvPicPr>
        <p:blipFill>
          <a:blip r:embed="rId3"/>
          <a:stretch>
            <a:fillRect/>
          </a:stretch>
        </p:blipFill>
        <p:spPr>
          <a:xfrm>
            <a:off x="6681388" y="0"/>
            <a:ext cx="5082540" cy="6850380"/>
          </a:xfrm>
          <a:prstGeom prst="rect">
            <a:avLst/>
          </a:prstGeom>
        </p:spPr>
      </p:pic>
    </p:spTree>
    <p:extLst>
      <p:ext uri="{BB962C8B-B14F-4D97-AF65-F5344CB8AC3E}">
        <p14:creationId xmlns:p14="http://schemas.microsoft.com/office/powerpoint/2010/main" val="2878368722"/>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3C3522"/>
      </a:dk2>
      <a:lt2>
        <a:srgbClr val="E2E8E7"/>
      </a:lt2>
      <a:accent1>
        <a:srgbClr val="DA828B"/>
      </a:accent1>
      <a:accent2>
        <a:srgbClr val="D28866"/>
      </a:accent2>
      <a:accent3>
        <a:srgbClr val="BAA262"/>
      </a:accent3>
      <a:accent4>
        <a:srgbClr val="9CA952"/>
      </a:accent4>
      <a:accent5>
        <a:srgbClr val="86AE67"/>
      </a:accent5>
      <a:accent6>
        <a:srgbClr val="5AB558"/>
      </a:accent6>
      <a:hlink>
        <a:srgbClr val="568E88"/>
      </a:hlink>
      <a:folHlink>
        <a:srgbClr val="7F7F7F"/>
      </a:folHlink>
    </a:clrScheme>
    <a:fontScheme name="Avenir">
      <a:majorFont>
        <a:latin typeface="Hadassah Friedlaender"/>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6341</TotalTime>
  <Words>910</Words>
  <Application>Microsoft Office PowerPoint</Application>
  <PresentationFormat>מסך רחב</PresentationFormat>
  <Paragraphs>70</Paragraphs>
  <Slides>21</Slides>
  <Notes>1</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21</vt:i4>
      </vt:variant>
    </vt:vector>
  </HeadingPairs>
  <TitlesOfParts>
    <vt:vector size="29" baseType="lpstr">
      <vt:lpstr>Aptos</vt:lpstr>
      <vt:lpstr>Arial</vt:lpstr>
      <vt:lpstr>Avenir Next LT Pro</vt:lpstr>
      <vt:lpstr>Calibri</vt:lpstr>
      <vt:lpstr>Cambria Math</vt:lpstr>
      <vt:lpstr>Hadassah Friedlaender</vt:lpstr>
      <vt:lpstr>Lato</vt:lpstr>
      <vt:lpstr>AccentBoxVTI</vt:lpstr>
      <vt:lpstr>Medical Symptoms Classification</vt:lpstr>
      <vt:lpstr>Background and Motivation</vt:lpstr>
      <vt:lpstr>מצגת של PowerPoint‏</vt:lpstr>
      <vt:lpstr>The Data</vt:lpstr>
      <vt:lpstr>The Data</vt:lpstr>
      <vt:lpstr>Visualization of High-Dimensional Data</vt:lpstr>
      <vt:lpstr>Clustering Methods</vt:lpstr>
      <vt:lpstr>K-Means</vt:lpstr>
      <vt:lpstr>K-Means</vt:lpstr>
      <vt:lpstr>Gaussian Mixture Model (GMM)</vt:lpstr>
      <vt:lpstr>Gaussian Mixture Model (GMM)</vt:lpstr>
      <vt:lpstr>Hierarchical Clustering</vt:lpstr>
      <vt:lpstr>Hierarchical Clustering – Single Linkage</vt:lpstr>
      <vt:lpstr>Hierarchical Clustering – Average Linkage</vt:lpstr>
      <vt:lpstr>Observation 553</vt:lpstr>
      <vt:lpstr>Hierarchical Clustering – Average Linkage without observation 553</vt:lpstr>
      <vt:lpstr>Hierarchical Clustering –  Average Linkage without  observation 553</vt:lpstr>
      <vt:lpstr>Hierarchical Clustering – Average Linkage without observation 553</vt:lpstr>
      <vt:lpstr>Hierarchical Clustering – Complete Linkage</vt:lpstr>
      <vt:lpstr>Hierarchical Clustering –  Complete Linkage without  observation 553</vt:lpstr>
      <vt:lpstr>Hierarchical Clustering – Complete Linkage without observation 553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סהר זיו</dc:creator>
  <cp:lastModifiedBy>סהר זיו</cp:lastModifiedBy>
  <cp:revision>7</cp:revision>
  <dcterms:created xsi:type="dcterms:W3CDTF">2024-06-05T10:07:37Z</dcterms:created>
  <dcterms:modified xsi:type="dcterms:W3CDTF">2024-06-09T19:49:37Z</dcterms:modified>
</cp:coreProperties>
</file>