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7" r:id="rId8"/>
    <p:sldId id="268" r:id="rId9"/>
    <p:sldId id="263" r:id="rId10"/>
    <p:sldId id="261" r:id="rId11"/>
    <p:sldId id="262" r:id="rId12"/>
    <p:sldId id="264" r:id="rId13"/>
    <p:sldId id="265" r:id="rId14"/>
    <p:sldId id="266" r:id="rId15"/>
    <p:sldId id="269" r:id="rId16"/>
    <p:sldId id="270" r:id="rId17"/>
    <p:sldId id="278" r:id="rId18"/>
    <p:sldId id="271" r:id="rId19"/>
    <p:sldId id="272" r:id="rId20"/>
    <p:sldId id="273" r:id="rId21"/>
    <p:sldId id="274" r:id="rId22"/>
    <p:sldId id="275" r:id="rId23"/>
    <p:sldId id="276" r:id="rId24"/>
    <p:sldId id="277"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7"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Agranov" userId="e09a1605-efa9-44f5-a4e9-c0a85b60bbe8" providerId="ADAL" clId="{B33D82EE-D306-483F-880E-B23CA4ABDB4D}"/>
    <pc:docChg chg="custSel modSld">
      <pc:chgData name="Sahar Agranov" userId="e09a1605-efa9-44f5-a4e9-c0a85b60bbe8" providerId="ADAL" clId="{B33D82EE-D306-483F-880E-B23CA4ABDB4D}" dt="2023-06-16T12:39:48.657" v="22" actId="14100"/>
      <pc:docMkLst>
        <pc:docMk/>
      </pc:docMkLst>
      <pc:sldChg chg="modSp mod">
        <pc:chgData name="Sahar Agranov" userId="e09a1605-efa9-44f5-a4e9-c0a85b60bbe8" providerId="ADAL" clId="{B33D82EE-D306-483F-880E-B23CA4ABDB4D}" dt="2023-06-16T12:39:48.657" v="22" actId="14100"/>
        <pc:sldMkLst>
          <pc:docMk/>
          <pc:sldMk cId="4002898325" sldId="280"/>
        </pc:sldMkLst>
        <pc:spChg chg="mod">
          <ac:chgData name="Sahar Agranov" userId="e09a1605-efa9-44f5-a4e9-c0a85b60bbe8" providerId="ADAL" clId="{B33D82EE-D306-483F-880E-B23CA4ABDB4D}" dt="2023-06-16T12:39:48.657" v="22" actId="14100"/>
          <ac:spMkLst>
            <pc:docMk/>
            <pc:sldMk cId="4002898325" sldId="280"/>
            <ac:spMk id="2" creationId="{3B537C52-52E7-3186-30E6-E45D9FBB4F45}"/>
          </ac:spMkLst>
        </pc:spChg>
      </pc:sldChg>
      <pc:sldChg chg="delSp mod">
        <pc:chgData name="Sahar Agranov" userId="e09a1605-efa9-44f5-a4e9-c0a85b60bbe8" providerId="ADAL" clId="{B33D82EE-D306-483F-880E-B23CA4ABDB4D}" dt="2023-06-16T12:38:20.294" v="0" actId="478"/>
        <pc:sldMkLst>
          <pc:docMk/>
          <pc:sldMk cId="1036381143" sldId="281"/>
        </pc:sldMkLst>
        <pc:spChg chg="del">
          <ac:chgData name="Sahar Agranov" userId="e09a1605-efa9-44f5-a4e9-c0a85b60bbe8" providerId="ADAL" clId="{B33D82EE-D306-483F-880E-B23CA4ABDB4D}" dt="2023-06-16T12:38:20.294" v="0" actId="478"/>
          <ac:spMkLst>
            <pc:docMk/>
            <pc:sldMk cId="1036381143" sldId="281"/>
            <ac:spMk id="5" creationId="{36A8CE4B-7E72-94AD-EFBB-1ABC2F3F58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0482-7815-E472-DB8E-992C4E718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DFD741-ABA3-8884-05E8-CDBEAFC50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AAC9A-DC51-57B2-8416-B88F651A5624}"/>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ED8F1D46-38B2-FDC5-45FF-A2B5721CE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51837-13AF-4FB7-E695-555D2093BA39}"/>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380534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23FF-F4D3-A629-E315-A2FD8DA68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EB011-F9C7-0FC7-8EB2-051C99215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67489-6511-D1AE-BE34-67A1F82951FC}"/>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B22D3A38-6008-E28B-8210-3E1C08CE7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348B9-BE12-72C4-9F31-992BFD9F5537}"/>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384659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8227E-9000-D5EE-9065-6ADD60B66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177539-E9B6-0939-D666-8753947C8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A2DB8-EF1E-8F81-CA4F-C046639C96A6}"/>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991B30B1-836D-7577-8E00-FA9FCE0B9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F9CB8-7004-9631-BB6B-99201F56AAC6}"/>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42570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F032-D4EF-2D12-F137-D0A1D618E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28BCC-60BF-B851-6D5D-2E9923D17A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8C69F-A3B4-8E6A-F6D7-4DB818A0D2AD}"/>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4AE39CD8-5082-21AE-377C-B62B85A8D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85C2-CA19-6E85-FA70-3FF5B6D78D94}"/>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8732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C0B4-E5E7-591C-E3EE-C94BB5CF5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F225DE-B5E9-86B1-802A-E386FD25B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474E8-8D82-BDB4-AFCE-C5D99E4EEEB0}"/>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64732360-C1CC-3435-4F70-335E1B0B6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4B684-CB64-BA5E-7C34-29831BABB7EE}"/>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239706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CE65-B47A-3765-B805-A0BC7244D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9C978-F3F7-4288-9F50-CFBCF40ED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DBEA49-3785-BB49-B4F0-783A14F2B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AA1B2-B0AB-384C-33A8-49B2DE0DB25D}"/>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6" name="Footer Placeholder 5">
            <a:extLst>
              <a:ext uri="{FF2B5EF4-FFF2-40B4-BE49-F238E27FC236}">
                <a16:creationId xmlns:a16="http://schemas.microsoft.com/office/drawing/2014/main" id="{ED06CC81-2283-29A7-5449-42C448AF9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E66A3-241C-8665-504F-763FA2C3E9BD}"/>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4420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4047-8836-3F1A-A650-4CE499317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E8B6D2-2775-8CD6-BBC1-25CA1CB77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48222-D468-7BC5-6C1E-DBC56536F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D0EA19-D538-BE30-46B1-7F03FB3E3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D0D16-07E9-FE59-AF14-D6907F163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4C6E70-28A3-3513-8786-C8F836283A81}"/>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8" name="Footer Placeholder 7">
            <a:extLst>
              <a:ext uri="{FF2B5EF4-FFF2-40B4-BE49-F238E27FC236}">
                <a16:creationId xmlns:a16="http://schemas.microsoft.com/office/drawing/2014/main" id="{523789D4-4E6C-13D6-3729-6E25B8734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C89A3-29D0-28CF-E712-975EBE06F33E}"/>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30530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5BB1-55F1-93E0-E1E1-102F02D292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B3C75B-D671-7250-B011-C8EF90DBA889}"/>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4" name="Footer Placeholder 3">
            <a:extLst>
              <a:ext uri="{FF2B5EF4-FFF2-40B4-BE49-F238E27FC236}">
                <a16:creationId xmlns:a16="http://schemas.microsoft.com/office/drawing/2014/main" id="{5FE36843-DC0A-C1AB-D1D1-340DB9204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18E1D-C284-D4BD-529D-83B87008FCD7}"/>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114483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74F5E-55AF-4494-D7D8-640F47808BA3}"/>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3" name="Footer Placeholder 2">
            <a:extLst>
              <a:ext uri="{FF2B5EF4-FFF2-40B4-BE49-F238E27FC236}">
                <a16:creationId xmlns:a16="http://schemas.microsoft.com/office/drawing/2014/main" id="{4AE86856-10C5-7059-8DA6-F2F9B3196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329EC-04B9-4573-CCC9-FEABE96098C5}"/>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273667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6D20-FB13-679E-8F0D-3FD6DFDA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A1659-FB4B-117A-4A29-782AF4AC5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26069-7E31-8CCE-42C5-FA225244A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8D907-308E-926C-F4D1-87A44BCE3B4E}"/>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6" name="Footer Placeholder 5">
            <a:extLst>
              <a:ext uri="{FF2B5EF4-FFF2-40B4-BE49-F238E27FC236}">
                <a16:creationId xmlns:a16="http://schemas.microsoft.com/office/drawing/2014/main" id="{3193BA26-90A6-AB41-FD0B-B4D55A639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EAC51-B11F-1BFA-51BD-46750617A6CD}"/>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296239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B85F-3C9A-347A-8C5A-F8AF5E766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A503D6-3EE4-ECB7-42F2-AD4775B82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89D26-3A17-666C-827D-1186C6008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31BF7-0AA9-3CFA-77B7-3DFA44124170}"/>
              </a:ext>
            </a:extLst>
          </p:cNvPr>
          <p:cNvSpPr>
            <a:spLocks noGrp="1"/>
          </p:cNvSpPr>
          <p:nvPr>
            <p:ph type="dt" sz="half" idx="10"/>
          </p:nvPr>
        </p:nvSpPr>
        <p:spPr/>
        <p:txBody>
          <a:bodyPr/>
          <a:lstStyle/>
          <a:p>
            <a:fld id="{36B0F400-5A7A-4C7D-82FD-FB1986CC1411}" type="datetimeFigureOut">
              <a:rPr lang="en-US" smtClean="0"/>
              <a:t>6/16/2023</a:t>
            </a:fld>
            <a:endParaRPr lang="en-US"/>
          </a:p>
        </p:txBody>
      </p:sp>
      <p:sp>
        <p:nvSpPr>
          <p:cNvPr id="6" name="Footer Placeholder 5">
            <a:extLst>
              <a:ext uri="{FF2B5EF4-FFF2-40B4-BE49-F238E27FC236}">
                <a16:creationId xmlns:a16="http://schemas.microsoft.com/office/drawing/2014/main" id="{610C23B2-2792-778D-483E-7ABC5A989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E3EF8-866B-6B14-79CE-346745366D34}"/>
              </a:ext>
            </a:extLst>
          </p:cNvPr>
          <p:cNvSpPr>
            <a:spLocks noGrp="1"/>
          </p:cNvSpPr>
          <p:nvPr>
            <p:ph type="sldNum" sz="quarter" idx="12"/>
          </p:nvPr>
        </p:nvSpPr>
        <p:spPr/>
        <p:txBody>
          <a:bodyPr/>
          <a:lstStyle/>
          <a:p>
            <a:fld id="{C557E5AC-7BB4-409C-A13C-A7704690564A}" type="slidenum">
              <a:rPr lang="en-US" smtClean="0"/>
              <a:t>‹#›</a:t>
            </a:fld>
            <a:endParaRPr lang="en-US"/>
          </a:p>
        </p:txBody>
      </p:sp>
    </p:spTree>
    <p:extLst>
      <p:ext uri="{BB962C8B-B14F-4D97-AF65-F5344CB8AC3E}">
        <p14:creationId xmlns:p14="http://schemas.microsoft.com/office/powerpoint/2010/main" val="380662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4BA9B-5EA2-EAAF-120D-AE4393476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7C30F-C02F-AE44-B1E1-23E65E4B1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1CAA8-EAE5-71E8-711C-C9A76C41D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0F400-5A7A-4C7D-82FD-FB1986CC1411}" type="datetimeFigureOut">
              <a:rPr lang="en-US" smtClean="0"/>
              <a:t>6/16/2023</a:t>
            </a:fld>
            <a:endParaRPr lang="en-US"/>
          </a:p>
        </p:txBody>
      </p:sp>
      <p:sp>
        <p:nvSpPr>
          <p:cNvPr id="5" name="Footer Placeholder 4">
            <a:extLst>
              <a:ext uri="{FF2B5EF4-FFF2-40B4-BE49-F238E27FC236}">
                <a16:creationId xmlns:a16="http://schemas.microsoft.com/office/drawing/2014/main" id="{4E13CB26-8BB0-4950-DFB4-D848F9B0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9BB4CA-BB4C-D577-232F-449002897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7E5AC-7BB4-409C-A13C-A7704690564A}" type="slidenum">
              <a:rPr lang="en-US" smtClean="0"/>
              <a:t>‹#›</a:t>
            </a:fld>
            <a:endParaRPr lang="en-US"/>
          </a:p>
        </p:txBody>
      </p:sp>
    </p:spTree>
    <p:extLst>
      <p:ext uri="{BB962C8B-B14F-4D97-AF65-F5344CB8AC3E}">
        <p14:creationId xmlns:p14="http://schemas.microsoft.com/office/powerpoint/2010/main" val="368983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קל&#10;&#10;התיאור נוצר באופן אוטומטי">
            <a:extLst>
              <a:ext uri="{FF2B5EF4-FFF2-40B4-BE49-F238E27FC236}">
                <a16:creationId xmlns:a16="http://schemas.microsoft.com/office/drawing/2014/main" id="{F85D43D4-B369-776F-9B16-81ABE57E13B7}"/>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134139F8-6D48-C25A-966B-D6C1717BA54A}"/>
              </a:ext>
            </a:extLst>
          </p:cNvPr>
          <p:cNvSpPr>
            <a:spLocks noGrp="1"/>
          </p:cNvSpPr>
          <p:nvPr>
            <p:ph type="ctrTitle"/>
          </p:nvPr>
        </p:nvSpPr>
        <p:spPr>
          <a:xfrm>
            <a:off x="1524000" y="438539"/>
            <a:ext cx="9144000" cy="1823616"/>
          </a:xfrm>
        </p:spPr>
        <p:txBody>
          <a:bodyPr>
            <a:normAutofit/>
          </a:bodyPr>
          <a:lstStyle/>
          <a:p>
            <a:r>
              <a:rPr lang="en-US" dirty="0"/>
              <a:t>Project in Data Science Course</a:t>
            </a:r>
          </a:p>
        </p:txBody>
      </p:sp>
      <p:sp>
        <p:nvSpPr>
          <p:cNvPr id="4" name="כותרת משנה 2">
            <a:extLst>
              <a:ext uri="{FF2B5EF4-FFF2-40B4-BE49-F238E27FC236}">
                <a16:creationId xmlns:a16="http://schemas.microsoft.com/office/drawing/2014/main" id="{51440649-C520-2DFC-B0A3-7795003F73F3}"/>
              </a:ext>
            </a:extLst>
          </p:cNvPr>
          <p:cNvSpPr>
            <a:spLocks noGrp="1"/>
          </p:cNvSpPr>
          <p:nvPr>
            <p:ph type="subTitle" idx="1"/>
          </p:nvPr>
        </p:nvSpPr>
        <p:spPr>
          <a:xfrm>
            <a:off x="1524000" y="3135507"/>
            <a:ext cx="9144000" cy="1655762"/>
          </a:xfrm>
          <a:prstGeom prst="rect">
            <a:avLst/>
          </a:prstGeom>
        </p:spPr>
        <p:txBody>
          <a:bodyPr vert="horz" lIns="91440" tIns="45720" rIns="91440" bIns="45720" rtlCol="1">
            <a:normAutofit fontScale="92500" lnSpcReduction="200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Project Topic: Salary Prediction in the Hi-Tech Industry</a:t>
            </a:r>
          </a:p>
          <a:p>
            <a:endParaRPr lang="en-US" sz="2000" b="1" dirty="0"/>
          </a:p>
          <a:p>
            <a:r>
              <a:rPr lang="en-US" sz="2000" b="1" dirty="0"/>
              <a:t>Presented by: </a:t>
            </a:r>
            <a:r>
              <a:rPr lang="en-US" sz="2000" b="1" dirty="0" err="1"/>
              <a:t>Avichai</a:t>
            </a:r>
            <a:r>
              <a:rPr lang="en-US" sz="2000" b="1" dirty="0"/>
              <a:t> Gal Or and Sahar Agranov</a:t>
            </a:r>
          </a:p>
          <a:p>
            <a:r>
              <a:rPr lang="en-US" sz="2000" b="1" dirty="0"/>
              <a:t>Guided by: Shai Ziv, Ophir Herrera</a:t>
            </a:r>
          </a:p>
          <a:p>
            <a:r>
              <a:rPr lang="en-US" sz="2000" b="1" dirty="0"/>
              <a:t>Spring Semester 2023</a:t>
            </a:r>
            <a:endParaRPr lang="he-IL" sz="1200" b="1" dirty="0"/>
          </a:p>
        </p:txBody>
      </p:sp>
    </p:spTree>
    <p:extLst>
      <p:ext uri="{BB962C8B-B14F-4D97-AF65-F5344CB8AC3E}">
        <p14:creationId xmlns:p14="http://schemas.microsoft.com/office/powerpoint/2010/main" val="1956481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81" y="0"/>
            <a:ext cx="12191999" cy="6858000"/>
          </a:xfrm>
          <a:prstGeom prst="rect">
            <a:avLst/>
          </a:prstGeom>
        </p:spPr>
      </p:pic>
      <p:sp>
        <p:nvSpPr>
          <p:cNvPr id="5" name="Rectangle 1">
            <a:extLst>
              <a:ext uri="{FF2B5EF4-FFF2-40B4-BE49-F238E27FC236}">
                <a16:creationId xmlns:a16="http://schemas.microsoft.com/office/drawing/2014/main" id="{55EC598C-85C5-B3DD-B8BC-D31AA0171BE7}"/>
              </a:ext>
            </a:extLst>
          </p:cNvPr>
          <p:cNvSpPr>
            <a:spLocks noChangeArrowheads="1"/>
          </p:cNvSpPr>
          <p:nvPr/>
        </p:nvSpPr>
        <p:spPr bwMode="auto">
          <a:xfrm>
            <a:off x="615820" y="1022261"/>
            <a:ext cx="9069355" cy="569386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effectLst/>
                <a:latin typeface="Arial Unicode MS"/>
              </a:rPr>
            </a:br>
            <a:r>
              <a:rPr kumimoji="0" lang="en-US" altLang="en-US" sz="2000" b="0" i="0" u="none" strike="noStrike" cap="none" normalizeH="0" baseline="0" dirty="0">
                <a:ln>
                  <a:noFill/>
                </a:ln>
                <a:effectLst/>
                <a:latin typeface="Arial Unicode MS"/>
              </a:rPr>
              <a:t>In this EDA step, we will perform the following tasks:</a:t>
            </a:r>
            <a:br>
              <a:rPr kumimoji="0" lang="en-US" altLang="en-US" sz="2000" b="0" i="0" u="none" strike="noStrike" cap="none" normalizeH="0" baseline="0" dirty="0">
                <a:ln>
                  <a:noFill/>
                </a:ln>
                <a:effectLst/>
                <a:latin typeface="Arial Unicode MS"/>
              </a:rPr>
            </a:br>
            <a:endParaRPr kumimoji="0" lang="en-US" altLang="en-US"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1. Display sample examples from the database to provide a visual understanding of the dataset's structure and content.</a:t>
            </a:r>
            <a:br>
              <a:rPr kumimoji="0" lang="en-US" altLang="en-US" sz="2000" b="0" i="0" u="none" strike="noStrike" cap="none" normalizeH="0" baseline="0" dirty="0">
                <a:ln>
                  <a:noFill/>
                </a:ln>
                <a:effectLst/>
                <a:latin typeface="Arial Unicode MS"/>
              </a:rPr>
            </a:br>
            <a:endParaRPr kumimoji="0" lang="en-US" altLang="en-US"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2. Explore the statistical summary of the variable inspecting the </a:t>
            </a:r>
            <a:r>
              <a:rPr kumimoji="0" lang="en-US" altLang="en-US" sz="2000" b="0" i="0" u="none" strike="noStrike" cap="none" normalizeH="0" baseline="0" dirty="0" err="1">
                <a:ln>
                  <a:noFill/>
                </a:ln>
                <a:effectLst/>
                <a:latin typeface="Arial Unicode MS"/>
              </a:rPr>
              <a:t>corralations</a:t>
            </a:r>
            <a:r>
              <a:rPr kumimoji="0" lang="en-US" altLang="en-US" sz="2000" b="0" i="0" u="none" strike="noStrike" cap="none" normalizeH="0" baseline="0" dirty="0">
                <a:ln>
                  <a:noFill/>
                </a:ln>
                <a:effectLst/>
                <a:latin typeface="Arial Unicode MS"/>
              </a:rPr>
              <a:t>.</a:t>
            </a:r>
            <a:br>
              <a:rPr kumimoji="0" lang="en-US" altLang="en-US" sz="2000" b="0" i="0" u="none" strike="noStrike" cap="none" normalizeH="0" baseline="0" dirty="0">
                <a:ln>
                  <a:noFill/>
                </a:ln>
                <a:effectLst/>
                <a:latin typeface="Arial Unicode MS"/>
              </a:rPr>
            </a:br>
            <a:endParaRPr kumimoji="0" lang="en-US" altLang="en-US"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3. Visualize the relationships between different variables and the target feature using appropriate plots, such as scatter plots, bar graphs, and </a:t>
            </a:r>
            <a:r>
              <a:rPr kumimoji="0" lang="en-US" altLang="en-US" sz="2000" b="0" i="0" u="none" strike="noStrike" cap="none" normalizeH="0" baseline="0" dirty="0" err="1">
                <a:ln>
                  <a:noFill/>
                </a:ln>
                <a:effectLst/>
                <a:latin typeface="Arial Unicode MS"/>
              </a:rPr>
              <a:t>voilntplot</a:t>
            </a:r>
            <a:r>
              <a:rPr kumimoji="0" lang="en-US" altLang="en-US" sz="2000" b="0" i="0" u="none" strike="noStrike" cap="none" normalizeH="0" baseline="0" dirty="0">
                <a:ln>
                  <a:noFill/>
                </a:ln>
                <a:effectLst/>
                <a:latin typeface="Arial Unicode MS"/>
              </a:rPr>
              <a:t>.</a:t>
            </a:r>
            <a:br>
              <a:rPr kumimoji="0" lang="en-US" altLang="en-US" sz="2000" b="0" i="0" u="none" strike="noStrike" cap="none" normalizeH="0" baseline="0" dirty="0">
                <a:ln>
                  <a:noFill/>
                </a:ln>
                <a:effectLst/>
                <a:latin typeface="Arial Unicode MS"/>
              </a:rPr>
            </a:br>
            <a:endParaRPr kumimoji="0" lang="en-US" altLang="en-US"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4. Analyze the distribution of 'Annual Salary' and identify any potential outliers or anomalies.</a:t>
            </a:r>
            <a:br>
              <a:rPr kumimoji="0" lang="en-US" altLang="en-US" sz="2000" b="0" i="0" u="none" strike="noStrike" cap="none" normalizeH="0" baseline="0" dirty="0">
                <a:ln>
                  <a:noFill/>
                </a:ln>
                <a:effectLst/>
                <a:latin typeface="Arial Unicode MS"/>
              </a:rPr>
            </a:br>
            <a:endParaRPr lang="en-US" altLang="en-US" sz="2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5. Conduct correlation analysis to determine the strength and direction of relationships between variables.</a:t>
            </a:r>
            <a:br>
              <a:rPr kumimoji="0" lang="en-US" altLang="en-US" sz="2000" b="0" i="0" u="none" strike="noStrike" cap="none" normalizeH="0" baseline="0" dirty="0">
                <a:ln>
                  <a:noFill/>
                </a:ln>
                <a:effectLst/>
                <a:latin typeface="Arial Unicode MS"/>
              </a:rPr>
            </a:br>
            <a:endParaRPr kumimoji="0" lang="en-US" altLang="en-US" sz="4400" b="0" i="0" u="none" strike="noStrike" cap="none" normalizeH="0" baseline="0" dirty="0">
              <a:ln>
                <a:noFill/>
              </a:ln>
              <a:effectLst/>
              <a:latin typeface="Arial" panose="020B0604020202020204" pitchFamily="34" charset="0"/>
            </a:endParaRPr>
          </a:p>
        </p:txBody>
      </p:sp>
      <p:sp>
        <p:nvSpPr>
          <p:cNvPr id="6" name="TextBox 5">
            <a:extLst>
              <a:ext uri="{FF2B5EF4-FFF2-40B4-BE49-F238E27FC236}">
                <a16:creationId xmlns:a16="http://schemas.microsoft.com/office/drawing/2014/main" id="{6272C869-818D-4236-D83C-E87AA7D681F3}"/>
              </a:ext>
            </a:extLst>
          </p:cNvPr>
          <p:cNvSpPr txBox="1"/>
          <p:nvPr/>
        </p:nvSpPr>
        <p:spPr>
          <a:xfrm>
            <a:off x="1528665" y="247552"/>
            <a:ext cx="9134669" cy="1200329"/>
          </a:xfrm>
          <a:prstGeom prst="rect">
            <a:avLst/>
          </a:prstGeom>
          <a:noFill/>
        </p:spPr>
        <p:txBody>
          <a:bodyPr wrap="square" rtlCol="0">
            <a:spAutoFit/>
          </a:bodyPr>
          <a:lstStyle/>
          <a:p>
            <a:r>
              <a:rPr kumimoji="0" lang="en-US" altLang="en-US" sz="3600" b="0" i="0" u="none" strike="noStrike" cap="none" normalizeH="0" baseline="0" dirty="0">
                <a:ln>
                  <a:noFill/>
                </a:ln>
                <a:effectLst/>
                <a:latin typeface="Arial Unicode MS"/>
              </a:rPr>
              <a:t>Step 4 - Exploratory Data Analysis (EDA)</a:t>
            </a:r>
          </a:p>
          <a:p>
            <a:endParaRPr lang="en-US" sz="3600" dirty="0"/>
          </a:p>
        </p:txBody>
      </p:sp>
    </p:spTree>
    <p:extLst>
      <p:ext uri="{BB962C8B-B14F-4D97-AF65-F5344CB8AC3E}">
        <p14:creationId xmlns:p14="http://schemas.microsoft.com/office/powerpoint/2010/main" val="260763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1999" cy="6858000"/>
          </a:xfrm>
          <a:prstGeom prst="rect">
            <a:avLst/>
          </a:prstGeom>
        </p:spPr>
      </p:pic>
      <p:pic>
        <p:nvPicPr>
          <p:cNvPr id="6" name="Picture 5">
            <a:extLst>
              <a:ext uri="{FF2B5EF4-FFF2-40B4-BE49-F238E27FC236}">
                <a16:creationId xmlns:a16="http://schemas.microsoft.com/office/drawing/2014/main" id="{4FAF9DD8-9F8C-EA09-D151-35653F196E9B}"/>
              </a:ext>
            </a:extLst>
          </p:cNvPr>
          <p:cNvPicPr>
            <a:picLocks noChangeAspect="1"/>
          </p:cNvPicPr>
          <p:nvPr/>
        </p:nvPicPr>
        <p:blipFill>
          <a:blip r:embed="rId4"/>
          <a:stretch>
            <a:fillRect/>
          </a:stretch>
        </p:blipFill>
        <p:spPr>
          <a:xfrm>
            <a:off x="297023" y="2582289"/>
            <a:ext cx="11597951" cy="3076727"/>
          </a:xfrm>
          <a:prstGeom prst="rect">
            <a:avLst/>
          </a:prstGeom>
        </p:spPr>
      </p:pic>
      <p:sp>
        <p:nvSpPr>
          <p:cNvPr id="9" name="TextBox 8">
            <a:extLst>
              <a:ext uri="{FF2B5EF4-FFF2-40B4-BE49-F238E27FC236}">
                <a16:creationId xmlns:a16="http://schemas.microsoft.com/office/drawing/2014/main" id="{9B086BBB-F464-5745-D1B8-F322651DF3ED}"/>
              </a:ext>
            </a:extLst>
          </p:cNvPr>
          <p:cNvSpPr txBox="1"/>
          <p:nvPr/>
        </p:nvSpPr>
        <p:spPr>
          <a:xfrm>
            <a:off x="297023" y="634482"/>
            <a:ext cx="7791062" cy="2031325"/>
          </a:xfrm>
          <a:prstGeom prst="rect">
            <a:avLst/>
          </a:prstGeom>
          <a:noFill/>
        </p:spPr>
        <p:txBody>
          <a:bodyPr wrap="square" rtlCol="0">
            <a:spAutoFit/>
          </a:bodyPr>
          <a:lstStyle/>
          <a:p>
            <a:r>
              <a:rPr lang="en-US" dirty="0"/>
              <a:t>In the subsequent graph, it becomes clear that the features exhibiting the strongest correlation with the "</a:t>
            </a:r>
            <a:r>
              <a:rPr lang="en-US" b="1" dirty="0"/>
              <a:t>Annual Salary</a:t>
            </a:r>
            <a:r>
              <a:rPr lang="en-US" dirty="0"/>
              <a:t>" are "</a:t>
            </a:r>
            <a:r>
              <a:rPr lang="en-US" b="1" dirty="0"/>
              <a:t>Experience</a:t>
            </a:r>
            <a:r>
              <a:rPr lang="en-US" dirty="0"/>
              <a:t>" and "</a:t>
            </a:r>
            <a:r>
              <a:rPr lang="en-US" b="1" dirty="0"/>
              <a:t>Compensation and Benefits</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5441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1999" cy="6858000"/>
          </a:xfrm>
          <a:prstGeom prst="rect">
            <a:avLst/>
          </a:prstGeom>
        </p:spPr>
      </p:pic>
      <p:pic>
        <p:nvPicPr>
          <p:cNvPr id="8" name="Picture 7">
            <a:extLst>
              <a:ext uri="{FF2B5EF4-FFF2-40B4-BE49-F238E27FC236}">
                <a16:creationId xmlns:a16="http://schemas.microsoft.com/office/drawing/2014/main" id="{88828FA1-E024-B277-88A2-ABD9A000D6FA}"/>
              </a:ext>
            </a:extLst>
          </p:cNvPr>
          <p:cNvPicPr>
            <a:picLocks noChangeAspect="1"/>
          </p:cNvPicPr>
          <p:nvPr/>
        </p:nvPicPr>
        <p:blipFill>
          <a:blip r:embed="rId4"/>
          <a:stretch>
            <a:fillRect/>
          </a:stretch>
        </p:blipFill>
        <p:spPr>
          <a:xfrm>
            <a:off x="264366" y="177282"/>
            <a:ext cx="9691397" cy="3157248"/>
          </a:xfrm>
          <a:prstGeom prst="rect">
            <a:avLst/>
          </a:prstGeom>
        </p:spPr>
      </p:pic>
      <p:pic>
        <p:nvPicPr>
          <p:cNvPr id="3" name="Picture 2">
            <a:extLst>
              <a:ext uri="{FF2B5EF4-FFF2-40B4-BE49-F238E27FC236}">
                <a16:creationId xmlns:a16="http://schemas.microsoft.com/office/drawing/2014/main" id="{46D0AFA3-21C0-9F57-FDC5-DDEB8896F2A0}"/>
              </a:ext>
            </a:extLst>
          </p:cNvPr>
          <p:cNvPicPr>
            <a:picLocks noChangeAspect="1"/>
          </p:cNvPicPr>
          <p:nvPr/>
        </p:nvPicPr>
        <p:blipFill>
          <a:blip r:embed="rId5"/>
          <a:stretch>
            <a:fillRect/>
          </a:stretch>
        </p:blipFill>
        <p:spPr>
          <a:xfrm>
            <a:off x="264366" y="3423171"/>
            <a:ext cx="9691397" cy="3346187"/>
          </a:xfrm>
          <a:prstGeom prst="rect">
            <a:avLst/>
          </a:prstGeom>
        </p:spPr>
      </p:pic>
      <p:sp>
        <p:nvSpPr>
          <p:cNvPr id="5" name="TextBox 4">
            <a:extLst>
              <a:ext uri="{FF2B5EF4-FFF2-40B4-BE49-F238E27FC236}">
                <a16:creationId xmlns:a16="http://schemas.microsoft.com/office/drawing/2014/main" id="{4252C5B1-FE4F-6B07-8677-BCAFC241CEA5}"/>
              </a:ext>
            </a:extLst>
          </p:cNvPr>
          <p:cNvSpPr txBox="1"/>
          <p:nvPr/>
        </p:nvSpPr>
        <p:spPr>
          <a:xfrm>
            <a:off x="10220129" y="283850"/>
            <a:ext cx="1788369" cy="3139321"/>
          </a:xfrm>
          <a:prstGeom prst="rect">
            <a:avLst/>
          </a:prstGeom>
          <a:noFill/>
        </p:spPr>
        <p:txBody>
          <a:bodyPr wrap="square" rtlCol="0">
            <a:spAutoFit/>
          </a:bodyPr>
          <a:lstStyle/>
          <a:p>
            <a:r>
              <a:rPr lang="en-US" dirty="0"/>
              <a:t>The subsequent two graphs display the differences before and after the removal of outliers.</a:t>
            </a:r>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B1885C31-AAC7-62D9-DB73-11B149C67EC0}"/>
              </a:ext>
            </a:extLst>
          </p:cNvPr>
          <p:cNvSpPr txBox="1"/>
          <p:nvPr/>
        </p:nvSpPr>
        <p:spPr>
          <a:xfrm>
            <a:off x="10220129" y="3638940"/>
            <a:ext cx="1881675" cy="1754326"/>
          </a:xfrm>
          <a:prstGeom prst="rect">
            <a:avLst/>
          </a:prstGeom>
          <a:noFill/>
        </p:spPr>
        <p:txBody>
          <a:bodyPr wrap="square" rtlCol="0">
            <a:spAutoFit/>
          </a:bodyPr>
          <a:lstStyle/>
          <a:p>
            <a:r>
              <a:rPr lang="en-US" b="1" dirty="0"/>
              <a:t>'Annual Salary</a:t>
            </a:r>
            <a:r>
              <a:rPr lang="en-US" dirty="0"/>
              <a:t>' correlation with </a:t>
            </a:r>
            <a:r>
              <a:rPr lang="en-US" b="1" dirty="0"/>
              <a:t>'Experience' </a:t>
            </a:r>
            <a:r>
              <a:rPr lang="en-US" dirty="0"/>
              <a:t>changed from </a:t>
            </a:r>
            <a:r>
              <a:rPr lang="en-US" b="1" dirty="0"/>
              <a:t>0.493218</a:t>
            </a:r>
            <a:r>
              <a:rPr lang="en-US" dirty="0"/>
              <a:t> to </a:t>
            </a:r>
            <a:r>
              <a:rPr lang="en-US" b="1" dirty="0"/>
              <a:t>0.504554</a:t>
            </a:r>
          </a:p>
        </p:txBody>
      </p:sp>
    </p:spTree>
    <p:extLst>
      <p:ext uri="{BB962C8B-B14F-4D97-AF65-F5344CB8AC3E}">
        <p14:creationId xmlns:p14="http://schemas.microsoft.com/office/powerpoint/2010/main" val="237650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sp>
        <p:nvSpPr>
          <p:cNvPr id="5" name="TextBox 4">
            <a:extLst>
              <a:ext uri="{FF2B5EF4-FFF2-40B4-BE49-F238E27FC236}">
                <a16:creationId xmlns:a16="http://schemas.microsoft.com/office/drawing/2014/main" id="{4252C5B1-FE4F-6B07-8677-BCAFC241CEA5}"/>
              </a:ext>
            </a:extLst>
          </p:cNvPr>
          <p:cNvSpPr txBox="1"/>
          <p:nvPr/>
        </p:nvSpPr>
        <p:spPr>
          <a:xfrm>
            <a:off x="10220129" y="283850"/>
            <a:ext cx="1788369" cy="3139321"/>
          </a:xfrm>
          <a:prstGeom prst="rect">
            <a:avLst/>
          </a:prstGeom>
          <a:noFill/>
        </p:spPr>
        <p:txBody>
          <a:bodyPr wrap="square" rtlCol="0">
            <a:spAutoFit/>
          </a:bodyPr>
          <a:lstStyle/>
          <a:p>
            <a:r>
              <a:rPr lang="en-US" dirty="0"/>
              <a:t>The subsequent two graphs display the differences before and after the removal of outliers.</a:t>
            </a:r>
          </a:p>
          <a:p>
            <a:endParaRPr lang="en-US" dirty="0"/>
          </a:p>
          <a:p>
            <a:endParaRPr lang="en-US" dirty="0"/>
          </a:p>
          <a:p>
            <a:endParaRPr lang="en-US" dirty="0"/>
          </a:p>
          <a:p>
            <a:endParaRPr lang="en-US" dirty="0"/>
          </a:p>
        </p:txBody>
      </p:sp>
      <p:sp>
        <p:nvSpPr>
          <p:cNvPr id="9" name="TextBox 8">
            <a:extLst>
              <a:ext uri="{FF2B5EF4-FFF2-40B4-BE49-F238E27FC236}">
                <a16:creationId xmlns:a16="http://schemas.microsoft.com/office/drawing/2014/main" id="{B1885C31-AAC7-62D9-DB73-11B149C67EC0}"/>
              </a:ext>
            </a:extLst>
          </p:cNvPr>
          <p:cNvSpPr txBox="1"/>
          <p:nvPr/>
        </p:nvSpPr>
        <p:spPr>
          <a:xfrm>
            <a:off x="10220129" y="3638940"/>
            <a:ext cx="1881675" cy="923330"/>
          </a:xfrm>
          <a:prstGeom prst="rect">
            <a:avLst/>
          </a:prstGeom>
          <a:noFill/>
        </p:spPr>
        <p:txBody>
          <a:bodyPr wrap="square" rtlCol="0">
            <a:spAutoFit/>
          </a:bodyPr>
          <a:lstStyle/>
          <a:p>
            <a:r>
              <a:rPr lang="en-US" b="1"/>
              <a:t>Removing outliers didn't make real change</a:t>
            </a:r>
            <a:endParaRPr lang="en-US" b="1" dirty="0"/>
          </a:p>
        </p:txBody>
      </p:sp>
      <p:pic>
        <p:nvPicPr>
          <p:cNvPr id="6" name="Picture 5">
            <a:extLst>
              <a:ext uri="{FF2B5EF4-FFF2-40B4-BE49-F238E27FC236}">
                <a16:creationId xmlns:a16="http://schemas.microsoft.com/office/drawing/2014/main" id="{E46B92BF-2219-B220-42FE-9BF2D117FCB1}"/>
              </a:ext>
            </a:extLst>
          </p:cNvPr>
          <p:cNvPicPr>
            <a:picLocks noChangeAspect="1"/>
          </p:cNvPicPr>
          <p:nvPr/>
        </p:nvPicPr>
        <p:blipFill>
          <a:blip r:embed="rId4"/>
          <a:stretch>
            <a:fillRect/>
          </a:stretch>
        </p:blipFill>
        <p:spPr>
          <a:xfrm>
            <a:off x="83976" y="115812"/>
            <a:ext cx="9871788" cy="2860653"/>
          </a:xfrm>
          <a:prstGeom prst="rect">
            <a:avLst/>
          </a:prstGeom>
        </p:spPr>
      </p:pic>
      <p:pic>
        <p:nvPicPr>
          <p:cNvPr id="10" name="Picture 9">
            <a:extLst>
              <a:ext uri="{FF2B5EF4-FFF2-40B4-BE49-F238E27FC236}">
                <a16:creationId xmlns:a16="http://schemas.microsoft.com/office/drawing/2014/main" id="{8FB08D90-3B89-BF09-DDFD-8CAA864DD9E3}"/>
              </a:ext>
            </a:extLst>
          </p:cNvPr>
          <p:cNvPicPr>
            <a:picLocks noChangeAspect="1"/>
          </p:cNvPicPr>
          <p:nvPr/>
        </p:nvPicPr>
        <p:blipFill>
          <a:blip r:embed="rId5"/>
          <a:stretch>
            <a:fillRect/>
          </a:stretch>
        </p:blipFill>
        <p:spPr>
          <a:xfrm>
            <a:off x="83976" y="3260316"/>
            <a:ext cx="9871788" cy="3037847"/>
          </a:xfrm>
          <a:prstGeom prst="rect">
            <a:avLst/>
          </a:prstGeom>
        </p:spPr>
      </p:pic>
    </p:spTree>
    <p:extLst>
      <p:ext uri="{BB962C8B-B14F-4D97-AF65-F5344CB8AC3E}">
        <p14:creationId xmlns:p14="http://schemas.microsoft.com/office/powerpoint/2010/main" val="39438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
        <p:nvSpPr>
          <p:cNvPr id="2" name="Rectangle 1">
            <a:extLst>
              <a:ext uri="{FF2B5EF4-FFF2-40B4-BE49-F238E27FC236}">
                <a16:creationId xmlns:a16="http://schemas.microsoft.com/office/drawing/2014/main" id="{9E684779-5EFB-966A-AC06-D3EC1C076149}"/>
              </a:ext>
            </a:extLst>
          </p:cNvPr>
          <p:cNvSpPr>
            <a:spLocks noChangeArrowheads="1"/>
          </p:cNvSpPr>
          <p:nvPr/>
        </p:nvSpPr>
        <p:spPr bwMode="auto">
          <a:xfrm>
            <a:off x="612817" y="741975"/>
            <a:ext cx="8615048" cy="40934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Approach:</a:t>
            </a:r>
            <a:br>
              <a:rPr kumimoji="0" lang="en-US" altLang="en-US" sz="1600" b="0" i="0" u="none" strike="noStrike" cap="none" normalizeH="0" baseline="0" dirty="0">
                <a:ln>
                  <a:noFill/>
                </a:ln>
                <a:effectLst/>
                <a:latin typeface="Arial Unicode MS"/>
              </a:rPr>
            </a:br>
            <a:endParaRPr kumimoji="0" lang="en-US" altLang="en-US" sz="16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In this section, we will follow these steps:</a:t>
            </a:r>
            <a:br>
              <a:rPr kumimoji="0" lang="en-US" altLang="en-US" sz="1600" b="0" i="0" u="none" strike="noStrike" cap="none" normalizeH="0" baseline="0" dirty="0">
                <a:ln>
                  <a:noFill/>
                </a:ln>
                <a:effectLst/>
                <a:latin typeface="Arial Unicode MS"/>
              </a:rPr>
            </a:br>
            <a:endParaRPr kumimoji="0" lang="en-US" altLang="en-US" sz="16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1. We will visualize the correlation results using appropriate plots, such as stacked bar charts  or pie chart to provide a clear understanding of the relationships.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2. We will calculate the correlation between the encoded categorical features and the 'Annual Salary' variable using an appropriate measure, such as correlation ratio.</a:t>
            </a:r>
            <a:endParaRPr lang="en-US" altLang="en-US"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Unicode MS"/>
              </a:rPr>
              <a:t>3. </a:t>
            </a:r>
            <a:r>
              <a:rPr kumimoji="0" lang="en-US" altLang="en-US" sz="1600" b="0" i="0" u="none" strike="noStrike" cap="none" normalizeH="0" baseline="0" dirty="0">
                <a:ln>
                  <a:noFill/>
                </a:ln>
                <a:effectLst/>
                <a:latin typeface="Arial Unicode MS"/>
              </a:rPr>
              <a:t>We will encode the categorical features using an appropriate encoding technique, such as one-hot encoding or label encoding.</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endParaRPr kumimoji="0" lang="en-US" altLang="en-US" sz="3600" b="0" i="0" u="none"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2F91074C-3541-83ED-EDAF-3C31025E1B35}"/>
              </a:ext>
            </a:extLst>
          </p:cNvPr>
          <p:cNvSpPr txBox="1"/>
          <p:nvPr/>
        </p:nvSpPr>
        <p:spPr>
          <a:xfrm>
            <a:off x="3287484" y="392926"/>
            <a:ext cx="5617029" cy="646331"/>
          </a:xfrm>
          <a:prstGeom prst="rect">
            <a:avLst/>
          </a:prstGeom>
          <a:noFill/>
        </p:spPr>
        <p:txBody>
          <a:bodyPr wrap="square" rtlCol="0">
            <a:spAutoFit/>
          </a:bodyPr>
          <a:lstStyle/>
          <a:p>
            <a:r>
              <a:rPr kumimoji="0" lang="en-US" altLang="en-US" sz="1800" b="1" i="0" u="none" strike="noStrike" cap="none" normalizeH="0" baseline="0" dirty="0">
                <a:ln>
                  <a:noFill/>
                </a:ln>
                <a:effectLst/>
                <a:latin typeface="Arial Unicode MS"/>
              </a:rPr>
              <a:t>Correlation Analysis for Categorical Features</a:t>
            </a:r>
            <a:br>
              <a:rPr kumimoji="0" lang="en-US" altLang="en-US" sz="1800" b="1" i="0" u="none" strike="noStrike" cap="none" normalizeH="0" baseline="0" dirty="0">
                <a:ln>
                  <a:noFill/>
                </a:ln>
                <a:effectLst/>
                <a:latin typeface="Arial Unicode MS"/>
              </a:rPr>
            </a:br>
            <a:endParaRPr lang="en-US" b="1" dirty="0"/>
          </a:p>
        </p:txBody>
      </p:sp>
    </p:spTree>
    <p:extLst>
      <p:ext uri="{BB962C8B-B14F-4D97-AF65-F5344CB8AC3E}">
        <p14:creationId xmlns:p14="http://schemas.microsoft.com/office/powerpoint/2010/main" val="428702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8" name="Picture 7">
            <a:extLst>
              <a:ext uri="{FF2B5EF4-FFF2-40B4-BE49-F238E27FC236}">
                <a16:creationId xmlns:a16="http://schemas.microsoft.com/office/drawing/2014/main" id="{22CF9111-62B4-8271-2C7B-B2E9EA6FCD59}"/>
              </a:ext>
            </a:extLst>
          </p:cNvPr>
          <p:cNvPicPr>
            <a:picLocks noChangeAspect="1"/>
          </p:cNvPicPr>
          <p:nvPr/>
        </p:nvPicPr>
        <p:blipFill>
          <a:blip r:embed="rId4"/>
          <a:stretch>
            <a:fillRect/>
          </a:stretch>
        </p:blipFill>
        <p:spPr>
          <a:xfrm>
            <a:off x="-1" y="116633"/>
            <a:ext cx="6295390" cy="3306538"/>
          </a:xfrm>
          <a:prstGeom prst="rect">
            <a:avLst/>
          </a:prstGeom>
        </p:spPr>
      </p:pic>
      <p:pic>
        <p:nvPicPr>
          <p:cNvPr id="12" name="Picture 11">
            <a:extLst>
              <a:ext uri="{FF2B5EF4-FFF2-40B4-BE49-F238E27FC236}">
                <a16:creationId xmlns:a16="http://schemas.microsoft.com/office/drawing/2014/main" id="{ACD2FCDC-3FE9-7B07-77E8-3CB1A308BF64}"/>
              </a:ext>
            </a:extLst>
          </p:cNvPr>
          <p:cNvPicPr>
            <a:picLocks noChangeAspect="1"/>
          </p:cNvPicPr>
          <p:nvPr/>
        </p:nvPicPr>
        <p:blipFill>
          <a:blip r:embed="rId5"/>
          <a:stretch>
            <a:fillRect/>
          </a:stretch>
        </p:blipFill>
        <p:spPr>
          <a:xfrm>
            <a:off x="-1" y="3695980"/>
            <a:ext cx="11084767" cy="3156191"/>
          </a:xfrm>
          <a:prstGeom prst="rect">
            <a:avLst/>
          </a:prstGeom>
        </p:spPr>
      </p:pic>
      <p:sp>
        <p:nvSpPr>
          <p:cNvPr id="13" name="Rectangle 1">
            <a:extLst>
              <a:ext uri="{FF2B5EF4-FFF2-40B4-BE49-F238E27FC236}">
                <a16:creationId xmlns:a16="http://schemas.microsoft.com/office/drawing/2014/main" id="{B57D85A0-F429-4C68-B5DC-CC1F59088562}"/>
              </a:ext>
            </a:extLst>
          </p:cNvPr>
          <p:cNvSpPr>
            <a:spLocks noChangeArrowheads="1"/>
          </p:cNvSpPr>
          <p:nvPr/>
        </p:nvSpPr>
        <p:spPr bwMode="auto">
          <a:xfrm>
            <a:off x="6553050" y="446463"/>
            <a:ext cx="4755651"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In the following two graphs, we can observe the division into sectors and their respective correlation to the "</a:t>
            </a:r>
            <a:r>
              <a:rPr kumimoji="0" lang="en-US" altLang="en-US" sz="1600" b="1" i="0" u="none" strike="noStrike" cap="none" normalizeH="0" baseline="0" dirty="0">
                <a:ln>
                  <a:noFill/>
                </a:ln>
                <a:effectLst/>
              </a:rPr>
              <a:t>Annual Salary</a:t>
            </a:r>
            <a:r>
              <a:rPr kumimoji="0" lang="en-US" altLang="en-US" sz="16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429067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3" name="Picture 2">
            <a:extLst>
              <a:ext uri="{FF2B5EF4-FFF2-40B4-BE49-F238E27FC236}">
                <a16:creationId xmlns:a16="http://schemas.microsoft.com/office/drawing/2014/main" id="{E1E0EE19-8369-A5AC-18F9-698760CAAEE9}"/>
              </a:ext>
            </a:extLst>
          </p:cNvPr>
          <p:cNvPicPr>
            <a:picLocks noChangeAspect="1"/>
          </p:cNvPicPr>
          <p:nvPr/>
        </p:nvPicPr>
        <p:blipFill>
          <a:blip r:embed="rId4"/>
          <a:stretch>
            <a:fillRect/>
          </a:stretch>
        </p:blipFill>
        <p:spPr>
          <a:xfrm>
            <a:off x="0" y="124393"/>
            <a:ext cx="4006074" cy="3174385"/>
          </a:xfrm>
          <a:prstGeom prst="rect">
            <a:avLst/>
          </a:prstGeom>
        </p:spPr>
      </p:pic>
      <p:pic>
        <p:nvPicPr>
          <p:cNvPr id="6" name="Picture 5">
            <a:extLst>
              <a:ext uri="{FF2B5EF4-FFF2-40B4-BE49-F238E27FC236}">
                <a16:creationId xmlns:a16="http://schemas.microsoft.com/office/drawing/2014/main" id="{F990821B-5001-29B5-B5CB-502DDE0D2F80}"/>
              </a:ext>
            </a:extLst>
          </p:cNvPr>
          <p:cNvPicPr>
            <a:picLocks noChangeAspect="1"/>
          </p:cNvPicPr>
          <p:nvPr/>
        </p:nvPicPr>
        <p:blipFill>
          <a:blip r:embed="rId5"/>
          <a:stretch>
            <a:fillRect/>
          </a:stretch>
        </p:blipFill>
        <p:spPr>
          <a:xfrm>
            <a:off x="0" y="3428999"/>
            <a:ext cx="10717936" cy="3423171"/>
          </a:xfrm>
          <a:prstGeom prst="rect">
            <a:avLst/>
          </a:prstGeom>
        </p:spPr>
      </p:pic>
      <p:sp>
        <p:nvSpPr>
          <p:cNvPr id="7" name="TextBox 6">
            <a:extLst>
              <a:ext uri="{FF2B5EF4-FFF2-40B4-BE49-F238E27FC236}">
                <a16:creationId xmlns:a16="http://schemas.microsoft.com/office/drawing/2014/main" id="{28D3F7DE-58C5-4F6A-C68F-C8BA5DA84030}"/>
              </a:ext>
            </a:extLst>
          </p:cNvPr>
          <p:cNvSpPr txBox="1"/>
          <p:nvPr/>
        </p:nvSpPr>
        <p:spPr>
          <a:xfrm>
            <a:off x="4295278" y="511256"/>
            <a:ext cx="6164338" cy="1200329"/>
          </a:xfrm>
          <a:prstGeom prst="rect">
            <a:avLst/>
          </a:prstGeom>
          <a:noFill/>
        </p:spPr>
        <p:txBody>
          <a:bodyPr wrap="square" rtlCol="0">
            <a:spAutoFit/>
          </a:bodyPr>
          <a:lstStyle/>
          <a:p>
            <a:r>
              <a:rPr lang="en-US" dirty="0"/>
              <a:t>In the next two graphs, we illustrate the division based on locations and their corresponding correlation to the "Annual Salary". Notably, "Michigan" emerges as an outlier. Upon further examination, we decided to remove it.</a:t>
            </a:r>
          </a:p>
        </p:txBody>
      </p:sp>
    </p:spTree>
    <p:extLst>
      <p:ext uri="{BB962C8B-B14F-4D97-AF65-F5344CB8AC3E}">
        <p14:creationId xmlns:p14="http://schemas.microsoft.com/office/powerpoint/2010/main" val="322605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3" name="Picture 2">
            <a:extLst>
              <a:ext uri="{FF2B5EF4-FFF2-40B4-BE49-F238E27FC236}">
                <a16:creationId xmlns:a16="http://schemas.microsoft.com/office/drawing/2014/main" id="{95CF570E-547A-41C3-587B-0F7C344EC74E}"/>
              </a:ext>
            </a:extLst>
          </p:cNvPr>
          <p:cNvPicPr>
            <a:picLocks noChangeAspect="1"/>
          </p:cNvPicPr>
          <p:nvPr/>
        </p:nvPicPr>
        <p:blipFill>
          <a:blip r:embed="rId4"/>
          <a:stretch>
            <a:fillRect/>
          </a:stretch>
        </p:blipFill>
        <p:spPr>
          <a:xfrm>
            <a:off x="358631" y="3328985"/>
            <a:ext cx="4693609" cy="1363043"/>
          </a:xfrm>
          <a:prstGeom prst="rect">
            <a:avLst/>
          </a:prstGeom>
        </p:spPr>
      </p:pic>
      <p:pic>
        <p:nvPicPr>
          <p:cNvPr id="6" name="Picture 5">
            <a:extLst>
              <a:ext uri="{FF2B5EF4-FFF2-40B4-BE49-F238E27FC236}">
                <a16:creationId xmlns:a16="http://schemas.microsoft.com/office/drawing/2014/main" id="{2E23F329-E3B3-D51C-1432-A3B54BFA37DF}"/>
              </a:ext>
            </a:extLst>
          </p:cNvPr>
          <p:cNvPicPr>
            <a:picLocks noChangeAspect="1"/>
          </p:cNvPicPr>
          <p:nvPr/>
        </p:nvPicPr>
        <p:blipFill>
          <a:blip r:embed="rId5"/>
          <a:stretch>
            <a:fillRect/>
          </a:stretch>
        </p:blipFill>
        <p:spPr>
          <a:xfrm>
            <a:off x="6359925" y="3328986"/>
            <a:ext cx="5023068" cy="1363043"/>
          </a:xfrm>
          <a:prstGeom prst="rect">
            <a:avLst/>
          </a:prstGeom>
        </p:spPr>
      </p:pic>
      <p:sp>
        <p:nvSpPr>
          <p:cNvPr id="7" name="TextBox 6">
            <a:extLst>
              <a:ext uri="{FF2B5EF4-FFF2-40B4-BE49-F238E27FC236}">
                <a16:creationId xmlns:a16="http://schemas.microsoft.com/office/drawing/2014/main" id="{BE140FCE-1F4B-0239-9465-DF73C73F04DD}"/>
              </a:ext>
            </a:extLst>
          </p:cNvPr>
          <p:cNvSpPr txBox="1"/>
          <p:nvPr/>
        </p:nvSpPr>
        <p:spPr>
          <a:xfrm>
            <a:off x="2705435" y="2084677"/>
            <a:ext cx="6055567" cy="1754326"/>
          </a:xfrm>
          <a:prstGeom prst="rect">
            <a:avLst/>
          </a:prstGeom>
          <a:noFill/>
        </p:spPr>
        <p:txBody>
          <a:bodyPr wrap="square" rtlCol="0">
            <a:spAutoFit/>
          </a:bodyPr>
          <a:lstStyle/>
          <a:p>
            <a:r>
              <a:rPr lang="en-US" dirty="0"/>
              <a:t>After the removal of outliers from these features, we can see a noticeable increase in the correlation pattern.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257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sp>
        <p:nvSpPr>
          <p:cNvPr id="2" name="Rectangle 1">
            <a:extLst>
              <a:ext uri="{FF2B5EF4-FFF2-40B4-BE49-F238E27FC236}">
                <a16:creationId xmlns:a16="http://schemas.microsoft.com/office/drawing/2014/main" id="{0435A704-0887-F978-A3B1-00E76B0EFFF8}"/>
              </a:ext>
            </a:extLst>
          </p:cNvPr>
          <p:cNvSpPr>
            <a:spLocks noChangeArrowheads="1"/>
          </p:cNvSpPr>
          <p:nvPr/>
        </p:nvSpPr>
        <p:spPr bwMode="auto">
          <a:xfrm>
            <a:off x="354562" y="1358597"/>
            <a:ext cx="7305870"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 For this transfer, we use 'One Hot Encoder'</a:t>
            </a:r>
            <a:br>
              <a:rPr kumimoji="0" lang="en-US" altLang="en-US" sz="1600" b="0" i="0" u="none" strike="noStrike" cap="none" normalizeH="0" baseline="0" dirty="0">
                <a:ln>
                  <a:noFill/>
                </a:ln>
                <a:effectLst/>
              </a:rPr>
            </a:br>
            <a:r>
              <a:rPr kumimoji="0" lang="en-US" altLang="en-US" sz="1600" b="0" i="0" u="none" strike="noStrike" cap="none" normalizeH="0" baseline="0" dirty="0">
                <a:ln>
                  <a:noFill/>
                </a:ln>
                <a:effectLst/>
              </a:rPr>
              <a:t>- There are two </a:t>
            </a:r>
            <a:r>
              <a:rPr kumimoji="0" lang="en-US" altLang="en-US" sz="1600" b="0" i="0" u="none" strike="noStrike" cap="none" normalizeH="0" baseline="0" dirty="0" err="1">
                <a:ln>
                  <a:noFill/>
                </a:ln>
                <a:effectLst/>
              </a:rPr>
              <a:t>Dataframes</a:t>
            </a:r>
            <a:r>
              <a:rPr kumimoji="0" lang="en-US" altLang="en-US" sz="1600" b="0" i="0" u="none" strike="noStrike" cap="none" normalizeH="0" baseline="0" dirty="0">
                <a:ln>
                  <a:noFill/>
                </a:ln>
                <a:effectLst/>
              </a:rPr>
              <a:t>, and we will try them both for checking which is the best </a:t>
            </a:r>
            <a:r>
              <a:rPr kumimoji="0" lang="en-US" altLang="en-US" sz="1600" b="0" i="0" u="none" strike="noStrike" cap="none" normalizeH="0" baseline="0" dirty="0" err="1">
                <a:ln>
                  <a:noFill/>
                </a:ln>
                <a:effectLst/>
              </a:rPr>
              <a:t>Dataframe</a:t>
            </a:r>
            <a:endParaRPr kumimoji="0" lang="en-US" altLang="en-US" sz="1600" b="0" i="0" u="none" strike="noStrike" cap="none" normalizeH="0" baseline="0" dirty="0">
              <a:ln>
                <a:noFill/>
              </a:ln>
              <a:effectLst/>
            </a:endParaRPr>
          </a:p>
        </p:txBody>
      </p:sp>
      <p:sp>
        <p:nvSpPr>
          <p:cNvPr id="3" name="TextBox 2">
            <a:extLst>
              <a:ext uri="{FF2B5EF4-FFF2-40B4-BE49-F238E27FC236}">
                <a16:creationId xmlns:a16="http://schemas.microsoft.com/office/drawing/2014/main" id="{061D4F49-969A-28AB-A98F-4422830D5373}"/>
              </a:ext>
            </a:extLst>
          </p:cNvPr>
          <p:cNvSpPr txBox="1"/>
          <p:nvPr/>
        </p:nvSpPr>
        <p:spPr>
          <a:xfrm>
            <a:off x="2932921" y="336017"/>
            <a:ext cx="5691674" cy="923330"/>
          </a:xfrm>
          <a:prstGeom prst="rect">
            <a:avLst/>
          </a:prstGeom>
          <a:noFill/>
        </p:spPr>
        <p:txBody>
          <a:bodyPr wrap="square" rtlCol="0">
            <a:spAutoFit/>
          </a:bodyPr>
          <a:lstStyle/>
          <a:p>
            <a:r>
              <a:rPr kumimoji="0" lang="en-US" altLang="en-US" b="1" i="0" u="none" strike="noStrike" cap="none" normalizeH="0" baseline="0" dirty="0">
                <a:ln>
                  <a:noFill/>
                </a:ln>
                <a:effectLst/>
              </a:rPr>
              <a:t>In this section we want to transfer the categorical features to binary to use them in the model</a:t>
            </a:r>
            <a:br>
              <a:rPr kumimoji="0" lang="en-US" altLang="en-US" b="1" i="0" u="none" strike="noStrike" cap="none" normalizeH="0" baseline="0" dirty="0">
                <a:ln>
                  <a:noFill/>
                </a:ln>
                <a:effectLst/>
              </a:rPr>
            </a:br>
            <a:endParaRPr lang="en-US" b="1" dirty="0"/>
          </a:p>
        </p:txBody>
      </p:sp>
      <p:pic>
        <p:nvPicPr>
          <p:cNvPr id="6" name="Picture 5">
            <a:extLst>
              <a:ext uri="{FF2B5EF4-FFF2-40B4-BE49-F238E27FC236}">
                <a16:creationId xmlns:a16="http://schemas.microsoft.com/office/drawing/2014/main" id="{A42FE30E-8C86-12FF-7DB7-D7A78B3CE56D}"/>
              </a:ext>
            </a:extLst>
          </p:cNvPr>
          <p:cNvPicPr>
            <a:picLocks noChangeAspect="1"/>
          </p:cNvPicPr>
          <p:nvPr/>
        </p:nvPicPr>
        <p:blipFill>
          <a:blip r:embed="rId4"/>
          <a:stretch>
            <a:fillRect/>
          </a:stretch>
        </p:blipFill>
        <p:spPr>
          <a:xfrm>
            <a:off x="454285" y="2288844"/>
            <a:ext cx="6980213" cy="3486805"/>
          </a:xfrm>
          <a:prstGeom prst="rect">
            <a:avLst/>
          </a:prstGeom>
        </p:spPr>
      </p:pic>
      <p:pic>
        <p:nvPicPr>
          <p:cNvPr id="8" name="Picture 7">
            <a:extLst>
              <a:ext uri="{FF2B5EF4-FFF2-40B4-BE49-F238E27FC236}">
                <a16:creationId xmlns:a16="http://schemas.microsoft.com/office/drawing/2014/main" id="{CC64C038-99E2-7C20-F890-E635826D746E}"/>
              </a:ext>
            </a:extLst>
          </p:cNvPr>
          <p:cNvPicPr>
            <a:picLocks noChangeAspect="1"/>
          </p:cNvPicPr>
          <p:nvPr/>
        </p:nvPicPr>
        <p:blipFill>
          <a:blip r:embed="rId5"/>
          <a:stretch>
            <a:fillRect/>
          </a:stretch>
        </p:blipFill>
        <p:spPr>
          <a:xfrm>
            <a:off x="5975985" y="4876480"/>
            <a:ext cx="5598807" cy="1645503"/>
          </a:xfrm>
          <a:prstGeom prst="rect">
            <a:avLst/>
          </a:prstGeom>
        </p:spPr>
      </p:pic>
      <p:sp>
        <p:nvSpPr>
          <p:cNvPr id="9" name="TextBox 8">
            <a:extLst>
              <a:ext uri="{FF2B5EF4-FFF2-40B4-BE49-F238E27FC236}">
                <a16:creationId xmlns:a16="http://schemas.microsoft.com/office/drawing/2014/main" id="{61F3943E-AAE1-5750-2794-8D9A3CF14268}"/>
              </a:ext>
            </a:extLst>
          </p:cNvPr>
          <p:cNvSpPr txBox="1"/>
          <p:nvPr/>
        </p:nvSpPr>
        <p:spPr>
          <a:xfrm>
            <a:off x="7888783" y="3753591"/>
            <a:ext cx="3410588" cy="923330"/>
          </a:xfrm>
          <a:prstGeom prst="rect">
            <a:avLst/>
          </a:prstGeom>
          <a:noFill/>
        </p:spPr>
        <p:txBody>
          <a:bodyPr wrap="square" rtlCol="0">
            <a:spAutoFit/>
          </a:bodyPr>
          <a:lstStyle/>
          <a:p>
            <a:r>
              <a:rPr lang="en-US" dirty="0"/>
              <a:t>All non-numeric columns were eliminated to properly fit the model.</a:t>
            </a:r>
          </a:p>
        </p:txBody>
      </p:sp>
    </p:spTree>
    <p:extLst>
      <p:ext uri="{BB962C8B-B14F-4D97-AF65-F5344CB8AC3E}">
        <p14:creationId xmlns:p14="http://schemas.microsoft.com/office/powerpoint/2010/main" val="402321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3" name="Picture 2">
            <a:extLst>
              <a:ext uri="{FF2B5EF4-FFF2-40B4-BE49-F238E27FC236}">
                <a16:creationId xmlns:a16="http://schemas.microsoft.com/office/drawing/2014/main" id="{FAED62DB-313B-13BF-E715-3869F1C4B23E}"/>
              </a:ext>
            </a:extLst>
          </p:cNvPr>
          <p:cNvPicPr>
            <a:picLocks noChangeAspect="1"/>
          </p:cNvPicPr>
          <p:nvPr/>
        </p:nvPicPr>
        <p:blipFill>
          <a:blip r:embed="rId4"/>
          <a:stretch>
            <a:fillRect/>
          </a:stretch>
        </p:blipFill>
        <p:spPr>
          <a:xfrm>
            <a:off x="0" y="2761861"/>
            <a:ext cx="12191998" cy="3612721"/>
          </a:xfrm>
          <a:prstGeom prst="rect">
            <a:avLst/>
          </a:prstGeom>
        </p:spPr>
      </p:pic>
      <p:sp>
        <p:nvSpPr>
          <p:cNvPr id="5" name="TextBox 4">
            <a:extLst>
              <a:ext uri="{FF2B5EF4-FFF2-40B4-BE49-F238E27FC236}">
                <a16:creationId xmlns:a16="http://schemas.microsoft.com/office/drawing/2014/main" id="{3491704E-2E91-284B-D49C-DA51040D6820}"/>
              </a:ext>
            </a:extLst>
          </p:cNvPr>
          <p:cNvSpPr txBox="1"/>
          <p:nvPr/>
        </p:nvSpPr>
        <p:spPr>
          <a:xfrm>
            <a:off x="233265" y="1183214"/>
            <a:ext cx="7893698" cy="923330"/>
          </a:xfrm>
          <a:prstGeom prst="rect">
            <a:avLst/>
          </a:prstGeom>
          <a:noFill/>
        </p:spPr>
        <p:txBody>
          <a:bodyPr wrap="square" rtlCol="0">
            <a:spAutoFit/>
          </a:bodyPr>
          <a:lstStyle/>
          <a:p>
            <a:r>
              <a:rPr lang="en-US" b="1" dirty="0"/>
              <a:t>Following the removal of outliers and feature encoding, the subsequent graph demonstrates that new features are being examined to craft the most efficient model.</a:t>
            </a:r>
          </a:p>
        </p:txBody>
      </p:sp>
    </p:spTree>
    <p:extLst>
      <p:ext uri="{BB962C8B-B14F-4D97-AF65-F5344CB8AC3E}">
        <p14:creationId xmlns:p14="http://schemas.microsoft.com/office/powerpoint/2010/main" val="80073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קל&#10;&#10;התיאור נוצר באופן אוטומטי">
            <a:extLst>
              <a:ext uri="{FF2B5EF4-FFF2-40B4-BE49-F238E27FC236}">
                <a16:creationId xmlns:a16="http://schemas.microsoft.com/office/drawing/2014/main" id="{F1C32211-6AD5-0B0C-9A50-BC9E12B856C7}"/>
              </a:ext>
            </a:extLst>
          </p:cNvPr>
          <p:cNvPicPr>
            <a:picLocks noGrp="1" noRot="1" noChangeAspect="1" noMove="1" noResize="1" noEditPoints="1" noAdjustHandles="1" noChangeArrowheads="1" noChangeShapeType="1" noCrop="1"/>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2" name="כותרת 1">
            <a:extLst>
              <a:ext uri="{FF2B5EF4-FFF2-40B4-BE49-F238E27FC236}">
                <a16:creationId xmlns:a16="http://schemas.microsoft.com/office/drawing/2014/main" id="{B22B24AC-0802-A184-8543-B1748315434F}"/>
              </a:ext>
            </a:extLst>
          </p:cNvPr>
          <p:cNvSpPr>
            <a:spLocks noGrp="1"/>
          </p:cNvSpPr>
          <p:nvPr>
            <p:ph type="ctrTitle"/>
          </p:nvPr>
        </p:nvSpPr>
        <p:spPr>
          <a:xfrm>
            <a:off x="1523999" y="481807"/>
            <a:ext cx="9144000" cy="879475"/>
          </a:xfrm>
        </p:spPr>
        <p:txBody>
          <a:bodyPr>
            <a:normAutofit fontScale="90000"/>
          </a:bodyPr>
          <a:lstStyle/>
          <a:p>
            <a:r>
              <a:rPr lang="en-US" dirty="0"/>
              <a:t>Steps of the project</a:t>
            </a:r>
            <a:endParaRPr lang="he-IL" dirty="0"/>
          </a:p>
        </p:txBody>
      </p:sp>
      <p:sp>
        <p:nvSpPr>
          <p:cNvPr id="3" name="כותרת משנה 2">
            <a:extLst>
              <a:ext uri="{FF2B5EF4-FFF2-40B4-BE49-F238E27FC236}">
                <a16:creationId xmlns:a16="http://schemas.microsoft.com/office/drawing/2014/main" id="{51440649-C520-2DFC-B0A3-7795003F73F3}"/>
              </a:ext>
            </a:extLst>
          </p:cNvPr>
          <p:cNvSpPr>
            <a:spLocks noGrp="1"/>
          </p:cNvSpPr>
          <p:nvPr>
            <p:ph type="subTitle" idx="1"/>
          </p:nvPr>
        </p:nvSpPr>
        <p:spPr>
          <a:xfrm>
            <a:off x="646921" y="1843089"/>
            <a:ext cx="9144000" cy="3276600"/>
          </a:xfrm>
        </p:spPr>
        <p:txBody>
          <a:bodyPr/>
          <a:lstStyle/>
          <a:p>
            <a:pPr algn="l"/>
            <a:r>
              <a:rPr lang="en-US" dirty="0"/>
              <a:t>Step 1:  Getting data from “Glassdoor” website</a:t>
            </a:r>
          </a:p>
          <a:p>
            <a:pPr algn="l"/>
            <a:r>
              <a:rPr lang="en-US" dirty="0"/>
              <a:t>Step 2:  Preprocessing the data</a:t>
            </a:r>
          </a:p>
          <a:p>
            <a:pPr algn="l"/>
            <a:r>
              <a:rPr lang="en-US" dirty="0"/>
              <a:t>Step 3:  Feature Engineering</a:t>
            </a:r>
          </a:p>
          <a:p>
            <a:pPr algn="l"/>
            <a:r>
              <a:rPr lang="en-US" dirty="0"/>
              <a:t>Step 4:  Exploratory Data Analysis (EDA)</a:t>
            </a:r>
          </a:p>
          <a:p>
            <a:pPr algn="l"/>
            <a:r>
              <a:rPr lang="en-US" dirty="0"/>
              <a:t>Step 5:  Machine Learning Process</a:t>
            </a:r>
          </a:p>
          <a:p>
            <a:pPr algn="l"/>
            <a:r>
              <a:rPr lang="en-US" dirty="0"/>
              <a:t>Step 6:  Conclusion</a:t>
            </a:r>
          </a:p>
          <a:p>
            <a:pPr algn="l"/>
            <a:endParaRPr lang="he-IL" dirty="0"/>
          </a:p>
        </p:txBody>
      </p:sp>
    </p:spTree>
    <p:extLst>
      <p:ext uri="{BB962C8B-B14F-4D97-AF65-F5344CB8AC3E}">
        <p14:creationId xmlns:p14="http://schemas.microsoft.com/office/powerpoint/2010/main" val="621621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sp>
        <p:nvSpPr>
          <p:cNvPr id="2" name="TextBox 1">
            <a:extLst>
              <a:ext uri="{FF2B5EF4-FFF2-40B4-BE49-F238E27FC236}">
                <a16:creationId xmlns:a16="http://schemas.microsoft.com/office/drawing/2014/main" id="{E7CE1966-686A-7015-788B-1948CD8F1B15}"/>
              </a:ext>
            </a:extLst>
          </p:cNvPr>
          <p:cNvSpPr txBox="1"/>
          <p:nvPr/>
        </p:nvSpPr>
        <p:spPr>
          <a:xfrm>
            <a:off x="121298" y="1567542"/>
            <a:ext cx="12070701" cy="5078313"/>
          </a:xfrm>
          <a:prstGeom prst="rect">
            <a:avLst/>
          </a:prstGeom>
          <a:noFill/>
        </p:spPr>
        <p:txBody>
          <a:bodyPr wrap="square" rtlCol="0">
            <a:spAutoFit/>
          </a:bodyPr>
          <a:lstStyle/>
          <a:p>
            <a:r>
              <a:rPr lang="en-US" b="1" dirty="0"/>
              <a:t>Purpose:</a:t>
            </a:r>
          </a:p>
          <a:p>
            <a:r>
              <a:rPr lang="en-US" dirty="0"/>
              <a:t>The purpose of this step is to apply machine learning techniques by building and training a Linear Regression model using a </a:t>
            </a:r>
            <a:r>
              <a:rPr lang="en-US" dirty="0" err="1"/>
              <a:t>dataframes</a:t>
            </a:r>
            <a:r>
              <a:rPr lang="en-US" dirty="0"/>
              <a:t> that includes all the relevant features. By utilizing the power of Linear Regression, we aim to create a predictive model that can estimate the 'Annual Salary' based on the available features.</a:t>
            </a:r>
          </a:p>
          <a:p>
            <a:endParaRPr lang="en-US" dirty="0"/>
          </a:p>
          <a:p>
            <a:r>
              <a:rPr lang="en-US" b="1" dirty="0"/>
              <a:t>Approach:</a:t>
            </a:r>
          </a:p>
          <a:p>
            <a:r>
              <a:rPr lang="en-US" dirty="0"/>
              <a:t>In this section, we will follow these steps:</a:t>
            </a:r>
          </a:p>
          <a:p>
            <a:endParaRPr lang="en-US" dirty="0"/>
          </a:p>
          <a:p>
            <a:r>
              <a:rPr lang="en-US" dirty="0"/>
              <a:t>1. Split the dataset into training and testing subsets to evaluate the model's performance.</a:t>
            </a:r>
          </a:p>
          <a:p>
            <a:endParaRPr lang="en-US" dirty="0"/>
          </a:p>
          <a:p>
            <a:r>
              <a:rPr lang="en-US" dirty="0"/>
              <a:t>2. Build a Linear Regression model using the training data, incorporating all available features.</a:t>
            </a:r>
          </a:p>
          <a:p>
            <a:endParaRPr lang="en-US" dirty="0"/>
          </a:p>
          <a:p>
            <a:r>
              <a:rPr lang="en-US" dirty="0"/>
              <a:t>3. Train the model on the training data to estimate the regression coefficients and intercept that best fit the data.</a:t>
            </a:r>
          </a:p>
          <a:p>
            <a:endParaRPr lang="en-US" dirty="0"/>
          </a:p>
          <a:p>
            <a:r>
              <a:rPr lang="en-US" dirty="0"/>
              <a:t>4. Validate the model's performance on the testing data to assess its ability to generalize well to unseen data.</a:t>
            </a:r>
          </a:p>
          <a:p>
            <a:endParaRPr lang="en-US" dirty="0"/>
          </a:p>
          <a:p>
            <a:r>
              <a:rPr lang="en-US" dirty="0"/>
              <a:t>5. Analyze the coefficients of the Linear Regression model to understand the relative importance and impact of each feature on predicting the 'Annual Salary.'</a:t>
            </a:r>
          </a:p>
        </p:txBody>
      </p:sp>
      <p:sp>
        <p:nvSpPr>
          <p:cNvPr id="3" name="TextBox 2">
            <a:extLst>
              <a:ext uri="{FF2B5EF4-FFF2-40B4-BE49-F238E27FC236}">
                <a16:creationId xmlns:a16="http://schemas.microsoft.com/office/drawing/2014/main" id="{B2AC782B-1006-65DE-79AB-06A66105D0E5}"/>
              </a:ext>
            </a:extLst>
          </p:cNvPr>
          <p:cNvSpPr txBox="1"/>
          <p:nvPr/>
        </p:nvSpPr>
        <p:spPr>
          <a:xfrm>
            <a:off x="671804" y="326571"/>
            <a:ext cx="10814180" cy="1077218"/>
          </a:xfrm>
          <a:prstGeom prst="rect">
            <a:avLst/>
          </a:prstGeom>
          <a:noFill/>
        </p:spPr>
        <p:txBody>
          <a:bodyPr wrap="square" rtlCol="0">
            <a:spAutoFit/>
          </a:bodyPr>
          <a:lstStyle/>
          <a:p>
            <a:r>
              <a:rPr lang="en-US" sz="3200" b="1" dirty="0"/>
              <a:t>Step 5 - Machine Learning Process: Building and Training a Linear Regression Model with Full Features and Half Features</a:t>
            </a:r>
          </a:p>
        </p:txBody>
      </p:sp>
    </p:spTree>
    <p:extLst>
      <p:ext uri="{BB962C8B-B14F-4D97-AF65-F5344CB8AC3E}">
        <p14:creationId xmlns:p14="http://schemas.microsoft.com/office/powerpoint/2010/main" val="290147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3" name="Picture 2">
            <a:extLst>
              <a:ext uri="{FF2B5EF4-FFF2-40B4-BE49-F238E27FC236}">
                <a16:creationId xmlns:a16="http://schemas.microsoft.com/office/drawing/2014/main" id="{65C508F0-5B27-7A9D-5D6A-F9A5E4D63560}"/>
              </a:ext>
            </a:extLst>
          </p:cNvPr>
          <p:cNvPicPr>
            <a:picLocks noChangeAspect="1"/>
          </p:cNvPicPr>
          <p:nvPr/>
        </p:nvPicPr>
        <p:blipFill>
          <a:blip r:embed="rId4"/>
          <a:stretch>
            <a:fillRect/>
          </a:stretch>
        </p:blipFill>
        <p:spPr>
          <a:xfrm>
            <a:off x="447870" y="290373"/>
            <a:ext cx="6876662" cy="5264237"/>
          </a:xfrm>
          <a:prstGeom prst="rect">
            <a:avLst/>
          </a:prstGeom>
        </p:spPr>
      </p:pic>
      <p:sp>
        <p:nvSpPr>
          <p:cNvPr id="5" name="TextBox 4">
            <a:extLst>
              <a:ext uri="{FF2B5EF4-FFF2-40B4-BE49-F238E27FC236}">
                <a16:creationId xmlns:a16="http://schemas.microsoft.com/office/drawing/2014/main" id="{B31B8835-0703-3427-637E-3224F4500C98}"/>
              </a:ext>
            </a:extLst>
          </p:cNvPr>
          <p:cNvSpPr txBox="1"/>
          <p:nvPr/>
        </p:nvSpPr>
        <p:spPr>
          <a:xfrm>
            <a:off x="7884366" y="2034074"/>
            <a:ext cx="3415005" cy="1477328"/>
          </a:xfrm>
          <a:prstGeom prst="rect">
            <a:avLst/>
          </a:prstGeom>
          <a:noFill/>
        </p:spPr>
        <p:txBody>
          <a:bodyPr wrap="square" rtlCol="0">
            <a:spAutoFit/>
          </a:bodyPr>
          <a:lstStyle/>
          <a:p>
            <a:r>
              <a:rPr lang="en-US" dirty="0"/>
              <a:t>In this code segment, the building and training of the model are demonstrated. We employ a "for loop" and random data splitting to capture the best potential model.</a:t>
            </a:r>
          </a:p>
        </p:txBody>
      </p:sp>
      <p:sp>
        <p:nvSpPr>
          <p:cNvPr id="6" name="Rectangle 5">
            <a:extLst>
              <a:ext uri="{FF2B5EF4-FFF2-40B4-BE49-F238E27FC236}">
                <a16:creationId xmlns:a16="http://schemas.microsoft.com/office/drawing/2014/main" id="{8976E9B0-4FB0-EDB5-2F77-E118BB024248}"/>
              </a:ext>
            </a:extLst>
          </p:cNvPr>
          <p:cNvSpPr/>
          <p:nvPr/>
        </p:nvSpPr>
        <p:spPr>
          <a:xfrm>
            <a:off x="497631" y="1922106"/>
            <a:ext cx="6494107" cy="264989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B4B37C7-EB8F-C9A0-9C3C-5E3F925036C2}"/>
              </a:ext>
            </a:extLst>
          </p:cNvPr>
          <p:cNvCxnSpPr>
            <a:stCxn id="5" idx="1"/>
          </p:cNvCxnSpPr>
          <p:nvPr/>
        </p:nvCxnSpPr>
        <p:spPr>
          <a:xfrm flipH="1">
            <a:off x="6991738" y="2772738"/>
            <a:ext cx="892628"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515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pic>
        <p:nvPicPr>
          <p:cNvPr id="5" name="Picture 4">
            <a:extLst>
              <a:ext uri="{FF2B5EF4-FFF2-40B4-BE49-F238E27FC236}">
                <a16:creationId xmlns:a16="http://schemas.microsoft.com/office/drawing/2014/main" id="{B432DDB4-6175-02B7-42E4-F49E0C5423C2}"/>
              </a:ext>
            </a:extLst>
          </p:cNvPr>
          <p:cNvPicPr>
            <a:picLocks noChangeAspect="1"/>
          </p:cNvPicPr>
          <p:nvPr/>
        </p:nvPicPr>
        <p:blipFill>
          <a:blip r:embed="rId4"/>
          <a:stretch>
            <a:fillRect/>
          </a:stretch>
        </p:blipFill>
        <p:spPr>
          <a:xfrm>
            <a:off x="302193" y="216891"/>
            <a:ext cx="6325148" cy="1928027"/>
          </a:xfrm>
          <a:prstGeom prst="rect">
            <a:avLst/>
          </a:prstGeom>
        </p:spPr>
      </p:pic>
      <p:pic>
        <p:nvPicPr>
          <p:cNvPr id="7" name="Picture 6">
            <a:extLst>
              <a:ext uri="{FF2B5EF4-FFF2-40B4-BE49-F238E27FC236}">
                <a16:creationId xmlns:a16="http://schemas.microsoft.com/office/drawing/2014/main" id="{96FACFF5-B677-9FCA-2AFB-12DBD90FBBB2}"/>
              </a:ext>
            </a:extLst>
          </p:cNvPr>
          <p:cNvPicPr>
            <a:picLocks noChangeAspect="1"/>
          </p:cNvPicPr>
          <p:nvPr/>
        </p:nvPicPr>
        <p:blipFill>
          <a:blip r:embed="rId5"/>
          <a:stretch>
            <a:fillRect/>
          </a:stretch>
        </p:blipFill>
        <p:spPr>
          <a:xfrm>
            <a:off x="302193" y="4012111"/>
            <a:ext cx="3520745" cy="739204"/>
          </a:xfrm>
          <a:prstGeom prst="rect">
            <a:avLst/>
          </a:prstGeom>
        </p:spPr>
      </p:pic>
      <p:pic>
        <p:nvPicPr>
          <p:cNvPr id="9" name="Picture 8">
            <a:extLst>
              <a:ext uri="{FF2B5EF4-FFF2-40B4-BE49-F238E27FC236}">
                <a16:creationId xmlns:a16="http://schemas.microsoft.com/office/drawing/2014/main" id="{786EF9FB-35F2-460A-8FFC-E682E3AD1E64}"/>
              </a:ext>
            </a:extLst>
          </p:cNvPr>
          <p:cNvPicPr>
            <a:picLocks noChangeAspect="1"/>
          </p:cNvPicPr>
          <p:nvPr/>
        </p:nvPicPr>
        <p:blipFill>
          <a:blip r:embed="rId6"/>
          <a:stretch>
            <a:fillRect/>
          </a:stretch>
        </p:blipFill>
        <p:spPr>
          <a:xfrm>
            <a:off x="302193" y="5331578"/>
            <a:ext cx="3520744" cy="594412"/>
          </a:xfrm>
          <a:prstGeom prst="rect">
            <a:avLst/>
          </a:prstGeom>
        </p:spPr>
      </p:pic>
      <p:pic>
        <p:nvPicPr>
          <p:cNvPr id="11" name="Picture 10">
            <a:extLst>
              <a:ext uri="{FF2B5EF4-FFF2-40B4-BE49-F238E27FC236}">
                <a16:creationId xmlns:a16="http://schemas.microsoft.com/office/drawing/2014/main" id="{C986AE3B-4598-FE46-8D4B-7F31CB241A67}"/>
              </a:ext>
            </a:extLst>
          </p:cNvPr>
          <p:cNvPicPr>
            <a:picLocks noChangeAspect="1"/>
          </p:cNvPicPr>
          <p:nvPr/>
        </p:nvPicPr>
        <p:blipFill>
          <a:blip r:embed="rId7"/>
          <a:stretch>
            <a:fillRect/>
          </a:stretch>
        </p:blipFill>
        <p:spPr>
          <a:xfrm>
            <a:off x="6397692" y="4713083"/>
            <a:ext cx="3520744" cy="1684166"/>
          </a:xfrm>
          <a:prstGeom prst="rect">
            <a:avLst/>
          </a:prstGeom>
        </p:spPr>
      </p:pic>
      <p:sp>
        <p:nvSpPr>
          <p:cNvPr id="12" name="TextBox 11">
            <a:extLst>
              <a:ext uri="{FF2B5EF4-FFF2-40B4-BE49-F238E27FC236}">
                <a16:creationId xmlns:a16="http://schemas.microsoft.com/office/drawing/2014/main" id="{EC49F46C-A70A-08CE-1695-3D31EFBC5034}"/>
              </a:ext>
            </a:extLst>
          </p:cNvPr>
          <p:cNvSpPr txBox="1"/>
          <p:nvPr/>
        </p:nvSpPr>
        <p:spPr>
          <a:xfrm>
            <a:off x="6826897" y="162793"/>
            <a:ext cx="5365102" cy="3416320"/>
          </a:xfrm>
          <a:prstGeom prst="rect">
            <a:avLst/>
          </a:prstGeom>
          <a:noFill/>
        </p:spPr>
        <p:txBody>
          <a:bodyPr wrap="square" rtlCol="0">
            <a:spAutoFit/>
          </a:bodyPr>
          <a:lstStyle/>
          <a:p>
            <a:r>
              <a:rPr lang="en-US" dirty="0"/>
              <a:t>We conducted training on the model twice, initially using all the features we had and subsequently with half of the features. We then analyzed and compared the results of both approaches.</a:t>
            </a:r>
          </a:p>
          <a:p>
            <a:endParaRPr lang="en-US" dirty="0"/>
          </a:p>
          <a:p>
            <a:r>
              <a:rPr lang="en-US" dirty="0"/>
              <a:t>The second model, employing only half the features, outperforms the first one for the following reasons:</a:t>
            </a:r>
          </a:p>
          <a:p>
            <a:r>
              <a:rPr lang="en-US" dirty="0"/>
              <a:t>- Its predictive accuracy remains almost identical.</a:t>
            </a:r>
          </a:p>
          <a:p>
            <a:r>
              <a:rPr lang="en-US" dirty="0"/>
              <a:t>- It demonstrates a significant decrease in negative values (</a:t>
            </a:r>
            <a:r>
              <a:rPr lang="en-US" b="0" i="0" dirty="0">
                <a:effectLst/>
                <a:latin typeface="Söhne"/>
              </a:rPr>
              <a:t>which serve as indicators of the model's quality)</a:t>
            </a:r>
            <a:endParaRPr lang="en-US" dirty="0"/>
          </a:p>
          <a:p>
            <a:r>
              <a:rPr lang="en-US" dirty="0"/>
              <a:t>- Its construction and training process are more time-efficient.</a:t>
            </a:r>
          </a:p>
        </p:txBody>
      </p:sp>
      <p:sp>
        <p:nvSpPr>
          <p:cNvPr id="13" name="TextBox 12">
            <a:extLst>
              <a:ext uri="{FF2B5EF4-FFF2-40B4-BE49-F238E27FC236}">
                <a16:creationId xmlns:a16="http://schemas.microsoft.com/office/drawing/2014/main" id="{DD1558A1-779D-0266-92A7-E98007093EF0}"/>
              </a:ext>
            </a:extLst>
          </p:cNvPr>
          <p:cNvSpPr txBox="1"/>
          <p:nvPr/>
        </p:nvSpPr>
        <p:spPr>
          <a:xfrm>
            <a:off x="230661" y="2961506"/>
            <a:ext cx="5134443" cy="923330"/>
          </a:xfrm>
          <a:prstGeom prst="rect">
            <a:avLst/>
          </a:prstGeom>
          <a:noFill/>
        </p:spPr>
        <p:txBody>
          <a:bodyPr wrap="square" rtlCol="0">
            <a:spAutoFit/>
          </a:bodyPr>
          <a:lstStyle/>
          <a:p>
            <a:r>
              <a:rPr lang="en-US" dirty="0"/>
              <a:t>Then, we stored the optimal model that we derived in a pickle file. This will allow us to conveniently reuse it in the future as needed.</a:t>
            </a:r>
          </a:p>
        </p:txBody>
      </p:sp>
      <p:sp>
        <p:nvSpPr>
          <p:cNvPr id="15" name="TextBox 14">
            <a:extLst>
              <a:ext uri="{FF2B5EF4-FFF2-40B4-BE49-F238E27FC236}">
                <a16:creationId xmlns:a16="http://schemas.microsoft.com/office/drawing/2014/main" id="{4B5B14DF-8367-3C2F-64CE-6D278319C952}"/>
              </a:ext>
            </a:extLst>
          </p:cNvPr>
          <p:cNvSpPr txBox="1"/>
          <p:nvPr/>
        </p:nvSpPr>
        <p:spPr>
          <a:xfrm>
            <a:off x="10030409" y="5093501"/>
            <a:ext cx="1628969" cy="923330"/>
          </a:xfrm>
          <a:prstGeom prst="rect">
            <a:avLst/>
          </a:prstGeom>
          <a:noFill/>
        </p:spPr>
        <p:txBody>
          <a:bodyPr wrap="square">
            <a:spAutoFit/>
          </a:bodyPr>
          <a:lstStyle/>
          <a:p>
            <a:r>
              <a:rPr lang="en-US" dirty="0"/>
              <a:t>Testing the model that has been loaded.</a:t>
            </a:r>
          </a:p>
        </p:txBody>
      </p:sp>
    </p:spTree>
    <p:extLst>
      <p:ext uri="{BB962C8B-B14F-4D97-AF65-F5344CB8AC3E}">
        <p14:creationId xmlns:p14="http://schemas.microsoft.com/office/powerpoint/2010/main" val="1580130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sp>
        <p:nvSpPr>
          <p:cNvPr id="2" name="Rectangle 1">
            <a:extLst>
              <a:ext uri="{FF2B5EF4-FFF2-40B4-BE49-F238E27FC236}">
                <a16:creationId xmlns:a16="http://schemas.microsoft.com/office/drawing/2014/main" id="{3B537C52-52E7-3186-30E6-E45D9FBB4F45}"/>
              </a:ext>
            </a:extLst>
          </p:cNvPr>
          <p:cNvSpPr>
            <a:spLocks noChangeArrowheads="1"/>
          </p:cNvSpPr>
          <p:nvPr/>
        </p:nvSpPr>
        <p:spPr bwMode="auto">
          <a:xfrm>
            <a:off x="121297" y="1337214"/>
            <a:ext cx="11449813"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The salary in the global high-tech market is not consistent and is not solely dependent on a specific factor or a combination of specific factors. Our initial intuition that years of experience would have a significant impact on an employee's salary was not necessarily accurate. The global high-tech market is highly dynamic, and employees who have acquired experience in specific programming languages over the years may find themselves in less demand as new technologies emerge that can easily replace their roles. On the other hand, we recognize that new employees with extensive experience in sought-after programming languages can bring significant value. Furthermore, contrary to our initial intuitive stance, our research revealed that the defining characteristic of educational level has an influence that accounts for approximately half of the impact of location. For example, a computer science Ph.D. from India or Bangladesh may earn, on average, two-thirds of the salary of an employee with a moderate education level from California. The most significant fluctuations in the global market are driven by the breakthrough of innovative technologies that disrupt the status quo and change the rules of the game. For instance, the emergence of Artificial Intelligence (AI) and GPT has created tremendous demand for experienced programmers. Overall, our research demonstrates that the global high-tech market is complex and influenced by a variety of factors beyond just years of experience and educational background. Staying up to date with emerging technologies and continuously honing relevant skills is crucial for professionals in this field to navigate the ever-changing landscape successfully.</a:t>
            </a:r>
          </a:p>
        </p:txBody>
      </p:sp>
      <p:sp>
        <p:nvSpPr>
          <p:cNvPr id="6" name="TextBox 5">
            <a:extLst>
              <a:ext uri="{FF2B5EF4-FFF2-40B4-BE49-F238E27FC236}">
                <a16:creationId xmlns:a16="http://schemas.microsoft.com/office/drawing/2014/main" id="{CD97B85B-7F65-4964-8701-45D58EEB577F}"/>
              </a:ext>
            </a:extLst>
          </p:cNvPr>
          <p:cNvSpPr txBox="1"/>
          <p:nvPr/>
        </p:nvSpPr>
        <p:spPr>
          <a:xfrm>
            <a:off x="2936809" y="341405"/>
            <a:ext cx="6172200" cy="646331"/>
          </a:xfrm>
          <a:prstGeom prst="rect">
            <a:avLst/>
          </a:prstGeom>
          <a:noFill/>
        </p:spPr>
        <p:txBody>
          <a:bodyPr wrap="square">
            <a:spAutoFit/>
          </a:bodyPr>
          <a:lstStyle/>
          <a:p>
            <a:r>
              <a:rPr kumimoji="0" lang="en-US" altLang="en-US" sz="3600" b="1" i="0" u="none" strike="noStrike" cap="none" normalizeH="0" baseline="0" dirty="0">
                <a:ln>
                  <a:noFill/>
                </a:ln>
                <a:effectLst/>
              </a:rPr>
              <a:t>Step 6 - Conclusion</a:t>
            </a:r>
            <a:endParaRPr lang="en-US" sz="3600" b="1" dirty="0"/>
          </a:p>
        </p:txBody>
      </p:sp>
    </p:spTree>
    <p:extLst>
      <p:ext uri="{BB962C8B-B14F-4D97-AF65-F5344CB8AC3E}">
        <p14:creationId xmlns:p14="http://schemas.microsoft.com/office/powerpoint/2010/main" val="400289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829"/>
            <a:ext cx="12191999" cy="6858000"/>
          </a:xfrm>
          <a:prstGeom prst="rect">
            <a:avLst/>
          </a:prstGeom>
        </p:spPr>
      </p:pic>
    </p:spTree>
    <p:extLst>
      <p:ext uri="{BB962C8B-B14F-4D97-AF65-F5344CB8AC3E}">
        <p14:creationId xmlns:p14="http://schemas.microsoft.com/office/powerpoint/2010/main" val="103638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A person looking at a light&#10;&#10;Description automatically generated with low confidence">
            <a:extLst>
              <a:ext uri="{FF2B5EF4-FFF2-40B4-BE49-F238E27FC236}">
                <a16:creationId xmlns:a16="http://schemas.microsoft.com/office/drawing/2014/main" id="{5E49C4B8-5991-EF98-F222-99F9BC3D6AE2}"/>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99D3B17C-7F60-AB27-F14D-E5B4EA2D2A71}"/>
              </a:ext>
            </a:extLst>
          </p:cNvPr>
          <p:cNvSpPr txBox="1"/>
          <p:nvPr/>
        </p:nvSpPr>
        <p:spPr>
          <a:xfrm>
            <a:off x="938502" y="451438"/>
            <a:ext cx="10314993" cy="646331"/>
          </a:xfrm>
          <a:prstGeom prst="rect">
            <a:avLst/>
          </a:prstGeom>
          <a:noFill/>
        </p:spPr>
        <p:txBody>
          <a:bodyPr wrap="square" rtlCol="0">
            <a:spAutoFit/>
          </a:bodyPr>
          <a:lstStyle/>
          <a:p>
            <a:r>
              <a:rPr lang="en-US" sz="3600" dirty="0"/>
              <a:t>Step 1 - </a:t>
            </a:r>
            <a:r>
              <a:rPr kumimoji="0" lang="en-US" altLang="en-US" sz="3600" b="0" i="0" u="none" strike="noStrike" cap="none" normalizeH="0" baseline="0" dirty="0">
                <a:ln>
                  <a:noFill/>
                </a:ln>
                <a:effectLst/>
                <a:latin typeface="Arial Unicode MS"/>
              </a:rPr>
              <a:t>Getting the data from 'Glassdoor' website</a:t>
            </a:r>
            <a:endParaRPr lang="en-US" sz="3600" dirty="0"/>
          </a:p>
        </p:txBody>
      </p:sp>
      <p:sp>
        <p:nvSpPr>
          <p:cNvPr id="7" name="TextBox 6">
            <a:extLst>
              <a:ext uri="{FF2B5EF4-FFF2-40B4-BE49-F238E27FC236}">
                <a16:creationId xmlns:a16="http://schemas.microsoft.com/office/drawing/2014/main" id="{D9A894BA-A948-38B0-7C95-009A62161E3D}"/>
              </a:ext>
            </a:extLst>
          </p:cNvPr>
          <p:cNvSpPr txBox="1"/>
          <p:nvPr/>
        </p:nvSpPr>
        <p:spPr>
          <a:xfrm>
            <a:off x="699795" y="1315617"/>
            <a:ext cx="10870163" cy="532453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Purpose:</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We aim to collect job data from the 'Glassdoor' website. However, we observed that the website restricts access to only 900 jobs per keyword, limiting our ability to gather comprehensive data. To overcome this limitation, we devised a solution by creating a list of keywords specific to each sector of interest.</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Approach</a:t>
            </a:r>
            <a:r>
              <a:rPr lang="en-US" altLang="en-US" sz="1600" b="1" dirty="0">
                <a:latin typeface="Arial Unicode MS"/>
              </a:rPr>
              <a:t>:</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1. We will utilize a custom scraper built with Selenium to automate the data collection process from 'Glassdoor.'</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2. To ensure a broad coverage of job postings, we have curated a list of keywords that correspond to specific sectors.</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3. By iterating through each keyword, we can gather a substantial amount of job data for analysis.</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Benefits:</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 Increased data availability: By using a diverse set of keywords, we can expand our dataset beyond the 900-job limit imposed by 'Glassdoor'.</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 Sector-specific insights: The use of sector-specific keywords enables us to focus our analysis on particular industries, facilitating deeper understanding and targeted recommendations.</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Note:</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The scraper and keyword list will be called from this main file to streamline the data collection process.</a:t>
            </a:r>
            <a:br>
              <a:rPr kumimoji="0" lang="en-US" altLang="en-US" sz="1600" b="0" i="0" u="none" strike="noStrike" cap="none" normalizeH="0" baseline="0" dirty="0">
                <a:ln>
                  <a:noFill/>
                </a:ln>
                <a:effectLst/>
                <a:latin typeface="Arial Unicode MS"/>
              </a:rPr>
            </a:b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7482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A person looking at a light&#10;&#10;Description automatically generated with low confidence">
            <a:extLst>
              <a:ext uri="{FF2B5EF4-FFF2-40B4-BE49-F238E27FC236}">
                <a16:creationId xmlns:a16="http://schemas.microsoft.com/office/drawing/2014/main" id="{5E49C4B8-5991-EF98-F222-99F9BC3D6AE2}"/>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pic>
        <p:nvPicPr>
          <p:cNvPr id="3" name="Picture 2">
            <a:extLst>
              <a:ext uri="{FF2B5EF4-FFF2-40B4-BE49-F238E27FC236}">
                <a16:creationId xmlns:a16="http://schemas.microsoft.com/office/drawing/2014/main" id="{FA4438F2-5462-8CC4-15F3-8EB02B08460E}"/>
              </a:ext>
            </a:extLst>
          </p:cNvPr>
          <p:cNvPicPr>
            <a:picLocks noChangeAspect="1"/>
          </p:cNvPicPr>
          <p:nvPr/>
        </p:nvPicPr>
        <p:blipFill>
          <a:blip r:embed="rId4"/>
          <a:stretch>
            <a:fillRect/>
          </a:stretch>
        </p:blipFill>
        <p:spPr>
          <a:xfrm>
            <a:off x="428948" y="307910"/>
            <a:ext cx="6158464" cy="3098752"/>
          </a:xfrm>
          <a:prstGeom prst="rect">
            <a:avLst/>
          </a:prstGeom>
        </p:spPr>
      </p:pic>
      <p:pic>
        <p:nvPicPr>
          <p:cNvPr id="8" name="Picture 7">
            <a:extLst>
              <a:ext uri="{FF2B5EF4-FFF2-40B4-BE49-F238E27FC236}">
                <a16:creationId xmlns:a16="http://schemas.microsoft.com/office/drawing/2014/main" id="{99EDBB89-C9D6-ED5B-FFD4-9721AC39A87C}"/>
              </a:ext>
            </a:extLst>
          </p:cNvPr>
          <p:cNvPicPr>
            <a:picLocks noChangeAspect="1"/>
          </p:cNvPicPr>
          <p:nvPr/>
        </p:nvPicPr>
        <p:blipFill>
          <a:blip r:embed="rId5"/>
          <a:stretch>
            <a:fillRect/>
          </a:stretch>
        </p:blipFill>
        <p:spPr>
          <a:xfrm>
            <a:off x="3465339" y="3619185"/>
            <a:ext cx="8321761" cy="2994920"/>
          </a:xfrm>
          <a:prstGeom prst="rect">
            <a:avLst/>
          </a:prstGeom>
        </p:spPr>
      </p:pic>
    </p:spTree>
    <p:extLst>
      <p:ext uri="{BB962C8B-B14F-4D97-AF65-F5344CB8AC3E}">
        <p14:creationId xmlns:p14="http://schemas.microsoft.com/office/powerpoint/2010/main" val="12754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A person looking at a light&#10;&#10;Description automatically generated with low confidence">
            <a:extLst>
              <a:ext uri="{FF2B5EF4-FFF2-40B4-BE49-F238E27FC236}">
                <a16:creationId xmlns:a16="http://schemas.microsoft.com/office/drawing/2014/main" id="{5E49C4B8-5991-EF98-F222-99F9BC3D6AE2}"/>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7" name="Rectangle 3">
            <a:extLst>
              <a:ext uri="{FF2B5EF4-FFF2-40B4-BE49-F238E27FC236}">
                <a16:creationId xmlns:a16="http://schemas.microsoft.com/office/drawing/2014/main" id="{90C044B0-AC96-C64B-1D45-14DD9205F1EB}"/>
              </a:ext>
            </a:extLst>
          </p:cNvPr>
          <p:cNvSpPr>
            <a:spLocks noChangeArrowheads="1"/>
          </p:cNvSpPr>
          <p:nvPr/>
        </p:nvSpPr>
        <p:spPr bwMode="auto">
          <a:xfrm>
            <a:off x="130629" y="325546"/>
            <a:ext cx="11501535"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effectLst/>
                <a:latin typeface="Arial Unicode MS"/>
              </a:rPr>
              <a:t>The Scraper Code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1"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Purpose:</a:t>
            </a:r>
            <a:br>
              <a:rPr kumimoji="0" lang="en-US" altLang="en-US" sz="1600" b="0" i="0" u="none" strike="noStrike" cap="none" normalizeH="0" baseline="0" dirty="0">
                <a:ln>
                  <a:noFill/>
                </a:ln>
                <a:effectLst/>
                <a:latin typeface="Arial Unicode MS"/>
              </a:rPr>
            </a:br>
            <a:endParaRPr kumimoji="0" lang="en-US" altLang="en-US" sz="16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The purpose of this cell is to implement the scraper code that retrieves job data from the 'Glassdoor' website. However, we encountered significant challenges due to the complex structure of the website's job listings.</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Challenges Faced: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The 'Glassdoor' website organizes job listings in a nested list format, which presented difficulties in extracting the desired information. The job details were nested within multiple layers of lists and pagination.</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Approach: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To overcome the complexities of the website's structure, we devised a step-by-step approach for scraping the data:</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1. Identify and locate the relevant HTML elements containing the job information.</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2. Traverse through the nested lists and pages to access each job listing.</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3. Extract the necessary details such as job title, company name, location, salary, and other relevant information.</a:t>
            </a:r>
            <a:br>
              <a:rPr kumimoji="0" lang="en-US" altLang="en-US" sz="1600" b="0" i="0" u="none" strike="noStrike" cap="none" normalizeH="0" baseline="0" dirty="0">
                <a:ln>
                  <a:noFill/>
                </a:ln>
                <a:effectLst/>
                <a:latin typeface="Arial Unicode MS"/>
              </a:rPr>
            </a:br>
            <a:r>
              <a:rPr kumimoji="0" lang="en-US" altLang="en-US" sz="1600" b="0" i="0" u="none" strike="noStrike" cap="none" normalizeH="0" baseline="0" dirty="0">
                <a:ln>
                  <a:noFill/>
                </a:ln>
                <a:effectLst/>
                <a:latin typeface="Arial Unicode MS"/>
              </a:rPr>
              <a:t>4. Store the extracted data in a suitable data structure or format for further analysis.</a:t>
            </a:r>
            <a:br>
              <a:rPr kumimoji="0" lang="en-US" altLang="en-US" sz="1600" b="0" i="0" u="none" strike="noStrike" cap="none" normalizeH="0" baseline="0" dirty="0">
                <a:ln>
                  <a:noFill/>
                </a:ln>
                <a:effectLst/>
                <a:latin typeface="Arial Unicode MS"/>
              </a:rPr>
            </a:br>
            <a:br>
              <a:rPr kumimoji="0" lang="en-US" altLang="en-US" sz="1600" b="0" i="0" u="none" strike="noStrike" cap="none" normalizeH="0" baseline="0" dirty="0">
                <a:ln>
                  <a:noFill/>
                </a:ln>
                <a:effectLst/>
                <a:latin typeface="Arial Unicode MS"/>
              </a:rPr>
            </a:br>
            <a:r>
              <a:rPr kumimoji="0" lang="en-US" altLang="en-US" sz="1600" b="1" i="0" u="none" strike="noStrike" cap="none" normalizeH="0" baseline="0" dirty="0">
                <a:ln>
                  <a:noFill/>
                </a:ln>
                <a:effectLst/>
                <a:latin typeface="Arial Unicode MS"/>
              </a:rPr>
              <a:t>Benefits:</a:t>
            </a:r>
            <a:br>
              <a:rPr kumimoji="0" lang="en-US" altLang="en-US" sz="1600" b="0" i="0" u="none" strike="noStrike" cap="none" normalizeH="0" baseline="0" dirty="0">
                <a:ln>
                  <a:noFill/>
                </a:ln>
                <a:effectLst/>
                <a:latin typeface="Arial Unicode MS"/>
              </a:rPr>
            </a:br>
            <a:endParaRPr kumimoji="0" lang="en-US" altLang="en-US" sz="16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By successfully implementing the scraper code, we can gather comprehensive job data despite the website's intricate structure. This allows us to extract valuable insights and patterns from a large volume of job listings.</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7910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A24ED26C-063D-DFFB-098D-924AB6C72436}"/>
              </a:ext>
            </a:extLst>
          </p:cNvPr>
          <p:cNvSpPr txBox="1"/>
          <p:nvPr/>
        </p:nvSpPr>
        <p:spPr>
          <a:xfrm>
            <a:off x="1925215" y="373225"/>
            <a:ext cx="8341567" cy="923330"/>
          </a:xfrm>
          <a:prstGeom prst="rect">
            <a:avLst/>
          </a:prstGeom>
          <a:noFill/>
        </p:spPr>
        <p:txBody>
          <a:bodyPr wrap="square" rtlCol="0">
            <a:spAutoFit/>
          </a:bodyPr>
          <a:lstStyle/>
          <a:p>
            <a:r>
              <a:rPr kumimoji="0" lang="en-US" altLang="en-US" sz="3600" b="0" i="1" u="none" strike="noStrike" cap="none" normalizeH="0" baseline="0" dirty="0">
                <a:ln>
                  <a:noFill/>
                </a:ln>
                <a:effectLst/>
                <a:latin typeface="Arial Unicode MS"/>
              </a:rPr>
              <a:t> Step 2 - preprocessing data</a:t>
            </a:r>
          </a:p>
          <a:p>
            <a:endParaRPr lang="en-US" dirty="0"/>
          </a:p>
        </p:txBody>
      </p:sp>
      <p:sp>
        <p:nvSpPr>
          <p:cNvPr id="9" name="TextBox 8">
            <a:extLst>
              <a:ext uri="{FF2B5EF4-FFF2-40B4-BE49-F238E27FC236}">
                <a16:creationId xmlns:a16="http://schemas.microsoft.com/office/drawing/2014/main" id="{B2A62F78-8CAC-E882-FE25-42BC64067E40}"/>
              </a:ext>
            </a:extLst>
          </p:cNvPr>
          <p:cNvSpPr txBox="1"/>
          <p:nvPr/>
        </p:nvSpPr>
        <p:spPr>
          <a:xfrm>
            <a:off x="503854" y="1334107"/>
            <a:ext cx="10534261" cy="1754326"/>
          </a:xfrm>
          <a:prstGeom prst="rect">
            <a:avLst/>
          </a:prstGeom>
          <a:noFill/>
        </p:spPr>
        <p:txBody>
          <a:bodyPr wrap="square" rtlCol="0">
            <a:spAutoFit/>
          </a:bodyPr>
          <a:lstStyle/>
          <a:p>
            <a:pPr algn="l"/>
            <a:r>
              <a:rPr lang="en-US" b="0" i="0" dirty="0">
                <a:effectLst/>
                <a:latin typeface="Söhne"/>
              </a:rPr>
              <a:t>In this section, the following tasks were accomplished:</a:t>
            </a:r>
          </a:p>
          <a:p>
            <a:pPr algn="l"/>
            <a:endParaRPr lang="en-US" b="0" i="0" dirty="0">
              <a:effectLst/>
              <a:latin typeface="Söhne"/>
            </a:endParaRPr>
          </a:p>
          <a:p>
            <a:pPr algn="l">
              <a:buFont typeface="Arial" panose="020B0604020202020204" pitchFamily="34" charset="0"/>
              <a:buChar char="•"/>
            </a:pPr>
            <a:r>
              <a:rPr lang="en-US" b="0" i="0" dirty="0">
                <a:effectLst/>
                <a:latin typeface="Söhne"/>
              </a:rPr>
              <a:t> Computation of 'Annual Salary' – This was essential to establish a single consistent parameter, as opposed to the original format which had salary stated per hour/month/year.</a:t>
            </a:r>
          </a:p>
          <a:p>
            <a:pPr algn="l">
              <a:buFont typeface="Arial" panose="020B0604020202020204" pitchFamily="34" charset="0"/>
              <a:buChar char="•"/>
            </a:pPr>
            <a:r>
              <a:rPr lang="en-US" b="0" i="0" dirty="0">
                <a:effectLst/>
                <a:latin typeface="Söhne"/>
              </a:rPr>
              <a:t> Feature Scaling – This involved scaling attributes such as "Company Size", "Revenue", etc.</a:t>
            </a:r>
          </a:p>
          <a:p>
            <a:pPr algn="l">
              <a:buFont typeface="Arial" panose="020B0604020202020204" pitchFamily="34" charset="0"/>
              <a:buChar char="•"/>
            </a:pPr>
            <a:r>
              <a:rPr lang="en-US" b="0" i="0" dirty="0">
                <a:effectLst/>
                <a:latin typeface="Söhne"/>
              </a:rPr>
              <a:t> Merging CSV files – The CSV files generated by different scrapers were consolidated into one.</a:t>
            </a:r>
          </a:p>
        </p:txBody>
      </p:sp>
    </p:spTree>
    <p:extLst>
      <p:ext uri="{BB962C8B-B14F-4D97-AF65-F5344CB8AC3E}">
        <p14:creationId xmlns:p14="http://schemas.microsoft.com/office/powerpoint/2010/main" val="14820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E10A6909-1CC0-B6D5-D05C-E8531C5DF75B}"/>
              </a:ext>
            </a:extLst>
          </p:cNvPr>
          <p:cNvSpPr>
            <a:spLocks noGrp="1"/>
          </p:cNvSpPr>
          <p:nvPr>
            <p:ph type="title"/>
          </p:nvPr>
        </p:nvSpPr>
        <p:spPr>
          <a:xfrm>
            <a:off x="3319365" y="152144"/>
            <a:ext cx="5553269" cy="1056206"/>
          </a:xfrm>
        </p:spPr>
        <p:txBody>
          <a:bodyPr>
            <a:normAutofit/>
          </a:bodyPr>
          <a:lstStyle/>
          <a:p>
            <a:r>
              <a:rPr kumimoji="0" lang="en-US" altLang="en-US" sz="3600" b="0" u="none" strike="noStrike" cap="none" normalizeH="0" baseline="0" dirty="0">
                <a:ln>
                  <a:noFill/>
                </a:ln>
                <a:effectLst/>
                <a:latin typeface="+mn-lt"/>
              </a:rPr>
              <a:t>Step 3 - Feature Engineering</a:t>
            </a:r>
            <a:endParaRPr lang="en-US" sz="3600" dirty="0">
              <a:latin typeface="+mn-lt"/>
            </a:endParaRPr>
          </a:p>
        </p:txBody>
      </p:sp>
      <p:sp>
        <p:nvSpPr>
          <p:cNvPr id="5" name="Rectangle 1">
            <a:extLst>
              <a:ext uri="{FF2B5EF4-FFF2-40B4-BE49-F238E27FC236}">
                <a16:creationId xmlns:a16="http://schemas.microsoft.com/office/drawing/2014/main" id="{2FEBBE88-B82A-3A6A-B8D5-BBD216A24022}"/>
              </a:ext>
            </a:extLst>
          </p:cNvPr>
          <p:cNvSpPr>
            <a:spLocks noGrp="1" noChangeArrowheads="1"/>
          </p:cNvSpPr>
          <p:nvPr>
            <p:ph idx="1"/>
          </p:nvPr>
        </p:nvSpPr>
        <p:spPr bwMode="auto">
          <a:xfrm>
            <a:off x="727787" y="1063725"/>
            <a:ext cx="8324461"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effectLst/>
                <a:latin typeface="Arial Unicode MS"/>
              </a:rPr>
              <a:t>In this step, our goal was to gather pertinent data from the textual descriptions present in job postings. At the start, we implemented a naive methodology. However, this approach fell short of accurately discerning the necessary years of experience for a position.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effectLst/>
                <a:latin typeface="Arial Unicode MS"/>
              </a:rPr>
              <a:t> Here is the code that was initially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effectLst/>
              <a:latin typeface="Arial Unicode MS"/>
            </a:endParaRPr>
          </a:p>
        </p:txBody>
      </p:sp>
      <p:pic>
        <p:nvPicPr>
          <p:cNvPr id="13" name="Picture 12">
            <a:extLst>
              <a:ext uri="{FF2B5EF4-FFF2-40B4-BE49-F238E27FC236}">
                <a16:creationId xmlns:a16="http://schemas.microsoft.com/office/drawing/2014/main" id="{334006A8-269D-5F82-DDA7-B9F6B7F7C221}"/>
              </a:ext>
            </a:extLst>
          </p:cNvPr>
          <p:cNvPicPr>
            <a:picLocks noChangeAspect="1"/>
          </p:cNvPicPr>
          <p:nvPr/>
        </p:nvPicPr>
        <p:blipFill>
          <a:blip r:embed="rId4"/>
          <a:stretch>
            <a:fillRect/>
          </a:stretch>
        </p:blipFill>
        <p:spPr>
          <a:xfrm>
            <a:off x="830423" y="2409180"/>
            <a:ext cx="9691395" cy="3641475"/>
          </a:xfrm>
          <a:prstGeom prst="rect">
            <a:avLst/>
          </a:prstGeom>
        </p:spPr>
      </p:pic>
    </p:spTree>
    <p:extLst>
      <p:ext uri="{BB962C8B-B14F-4D97-AF65-F5344CB8AC3E}">
        <p14:creationId xmlns:p14="http://schemas.microsoft.com/office/powerpoint/2010/main" val="220912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81" y="0"/>
            <a:ext cx="12191999" cy="6858000"/>
          </a:xfrm>
          <a:prstGeom prst="rect">
            <a:avLst/>
          </a:prstGeom>
        </p:spPr>
      </p:pic>
      <p:sp>
        <p:nvSpPr>
          <p:cNvPr id="5" name="TextBox 4">
            <a:extLst>
              <a:ext uri="{FF2B5EF4-FFF2-40B4-BE49-F238E27FC236}">
                <a16:creationId xmlns:a16="http://schemas.microsoft.com/office/drawing/2014/main" id="{8375C4DF-7562-1F97-A5BC-0E9F93083E3D}"/>
              </a:ext>
            </a:extLst>
          </p:cNvPr>
          <p:cNvSpPr txBox="1"/>
          <p:nvPr/>
        </p:nvSpPr>
        <p:spPr>
          <a:xfrm>
            <a:off x="240263" y="195943"/>
            <a:ext cx="11711473" cy="692497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Arial Unicode MS"/>
              </a:rPr>
              <a:t>Job Responsibilities:</a:t>
            </a:r>
            <a:br>
              <a:rPr kumimoji="0" lang="en-US" altLang="en-US" sz="1200" b="1"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The Data Analyst (SQL) will be primarily accountable for the following</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Integrate data from multiple data sets, examine and interpret complex data sets and make findings relevant and actionable for both internal and external stakeholders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Sett up, deploy, configure, and monitor multiple systems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Provide timely, accurate and reliable management reporting and research of data</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Create innovative solutions to an extensive range of complex data requests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Assist in the development of additional information system projects, as needed</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Verify data quality to ensure accurate reporting</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Job Requirements: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Bachelors Degree in MIS, Statistics, Mathematics, Business Management, Computer Science or a related field and </a:t>
            </a:r>
            <a:r>
              <a:rPr kumimoji="0" lang="en-US" altLang="en-US" sz="1200" b="1" i="0" u="none" strike="noStrike" cap="none" normalizeH="0" baseline="0" dirty="0">
                <a:ln>
                  <a:noFill/>
                </a:ln>
                <a:effectLst/>
                <a:latin typeface="Arial Unicode MS"/>
              </a:rPr>
              <a:t>2+ years </a:t>
            </a:r>
            <a:r>
              <a:rPr kumimoji="0" lang="en-US" altLang="en-US" sz="1200" b="0" i="0" u="none" strike="noStrike" cap="none" normalizeH="0" baseline="0" dirty="0">
                <a:ln>
                  <a:noFill/>
                </a:ln>
                <a:effectLst/>
                <a:latin typeface="Arial Unicode MS"/>
              </a:rPr>
              <a:t>of demonstrated experience (coursework or professional experience) with databases, SQL query development and at least one scripting language (Python, R, or other) OR a Master's Degree in above listed areas and </a:t>
            </a:r>
            <a:r>
              <a:rPr kumimoji="0" lang="en-US" altLang="en-US" sz="1200" b="1" i="0" u="none" strike="noStrike" cap="none" normalizeH="0" baseline="0" dirty="0">
                <a:ln>
                  <a:noFill/>
                </a:ln>
                <a:effectLst/>
                <a:latin typeface="Arial Unicode MS"/>
              </a:rPr>
              <a:t>1+ years </a:t>
            </a:r>
            <a:r>
              <a:rPr kumimoji="0" lang="en-US" altLang="en-US" sz="1200" b="0" i="0" u="none" strike="noStrike" cap="none" normalizeH="0" baseline="0" dirty="0">
                <a:ln>
                  <a:noFill/>
                </a:ln>
                <a:effectLst/>
                <a:latin typeface="Arial Unicode MS"/>
              </a:rPr>
              <a:t>of experience.</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Must be detail-oriented with excellent data and quantitative skills.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Demonstrated ability to apply innovative and resourceful solutions to solve challenges and the ability to meet detailed project goals while working autonomously.</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Must have excellent written and verbal skills with the ability to clearly organize thoughts and/or document content and convey complex concepts effectively regardless of audience</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Must be proficient with Microsoft SQL Server and SQL Reporting Services, Microsoft Excel, Microsoft Access and other database tools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Why Work With Us?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When you work with Cambium Assessment, you'll be helping to design and build inspiring solutions that make a real impact on the online testing industry, as well as the educators and students we support.</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Our systems are highly scaled and mission critical serving over a third of all students in grades 3-8 in the United States.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Our web applications are highly interactive and universally accessible.</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Our machine scoring methods are driven by artificial intelligence allowing computers to perform such complex operations as grading essays with more accuracy than humans.</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Our processes use intensive algorithmic computing allowing a customized experience for each student as the exam adapts real-time based upon answers given.</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In the 2021-2022 school year, we delivered more than 100 million online tests, successfully supported peak testing volumes exceeding 1.3 million simultaneous test takers, while ensuring an average response time of less than a tenth of a second. We have the most advanced features of any online testing system, and we continue to push boundaries to improve student performance measurement and enabling educators with actionable insights to drive better overall educational outcomes for our students. To learn more about our organization and the exciting work we do, visit</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www.cambiumassessment.com</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An Equal Opportunity Employer</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We are dedicated to fostering a culture that celebrates unique backgrounds, ideas, and experiences. All qualified applicants will receive consideration for employment without discrimination on the basis of race, color, age, religion, sex, gender, gender identity/expression, sexual orientation, national origin, protected veteran status, or disability.</a:t>
            </a:r>
            <a:br>
              <a:rPr kumimoji="0" lang="en-US" altLang="en-US" sz="1200" b="0" i="0" u="none" strike="noStrike" cap="none" normalizeH="0" baseline="0" dirty="0">
                <a:ln>
                  <a:noFill/>
                </a:ln>
                <a:effectLst/>
                <a:latin typeface="Arial Unicode MS"/>
              </a:rPr>
            </a:br>
            <a:r>
              <a:rPr kumimoji="0" lang="en-US" altLang="en-US" sz="1200" b="0" i="0" u="none" strike="noStrike" cap="none" normalizeH="0" baseline="0" dirty="0">
                <a:ln>
                  <a:noFill/>
                </a:ln>
                <a:effectLst/>
                <a:latin typeface="Arial Unicode MS"/>
              </a:rPr>
              <a:t>To apply to this job, click Apply Now</a:t>
            </a:r>
            <a:br>
              <a:rPr kumimoji="0" lang="en-US" altLang="en-US" sz="1200" b="0" i="0" u="none" strike="noStrike" cap="none" normalizeH="0" baseline="0" dirty="0">
                <a:ln>
                  <a:noFill/>
                </a:ln>
                <a:effectLst/>
                <a:latin typeface="Arial Unicode MS"/>
              </a:rPr>
            </a:b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5978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descr="תמונה שמכילה קל&#10;&#10;התיאור נוצר באופן אוטומטי">
            <a:extLst>
              <a:ext uri="{FF2B5EF4-FFF2-40B4-BE49-F238E27FC236}">
                <a16:creationId xmlns:a16="http://schemas.microsoft.com/office/drawing/2014/main" id="{FA7319CE-C8E5-A76A-ABBD-4049ECA652E6}"/>
              </a:ext>
            </a:extLst>
          </p:cNvPr>
          <p:cNvPicPr/>
          <p:nvPr/>
        </p:nvPicPr>
        <p:blipFill>
          <a:blip r:embed="rId2">
            <a:alphaModFix amt="31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81" y="0"/>
            <a:ext cx="12191999" cy="6858000"/>
          </a:xfrm>
          <a:prstGeom prst="rect">
            <a:avLst/>
          </a:prstGeom>
        </p:spPr>
      </p:pic>
      <p:sp>
        <p:nvSpPr>
          <p:cNvPr id="5" name="TextBox 4">
            <a:extLst>
              <a:ext uri="{FF2B5EF4-FFF2-40B4-BE49-F238E27FC236}">
                <a16:creationId xmlns:a16="http://schemas.microsoft.com/office/drawing/2014/main" id="{FB3C0731-463C-1C0D-3B17-3CEEFA5BF353}"/>
              </a:ext>
            </a:extLst>
          </p:cNvPr>
          <p:cNvSpPr txBox="1"/>
          <p:nvPr/>
        </p:nvSpPr>
        <p:spPr>
          <a:xfrm>
            <a:off x="363460" y="326571"/>
            <a:ext cx="8649477" cy="2585323"/>
          </a:xfrm>
          <a:prstGeom prst="rect">
            <a:avLst/>
          </a:prstGeom>
          <a:noFill/>
        </p:spPr>
        <p:txBody>
          <a:bodyPr wrap="square" rtlCol="0">
            <a:spAutoFit/>
          </a:bodyPr>
          <a:lstStyle/>
          <a:p>
            <a:r>
              <a:rPr lang="en-US" b="1" dirty="0"/>
              <a:t>In the second technique, we have used NLP and made it :)</a:t>
            </a:r>
          </a:p>
          <a:p>
            <a:endParaRPr lang="en-US" dirty="0"/>
          </a:p>
          <a:p>
            <a:r>
              <a:rPr lang="en-US" b="1" dirty="0"/>
              <a:t>Approach:</a:t>
            </a:r>
          </a:p>
          <a:p>
            <a:endParaRPr lang="en-US" b="1" dirty="0"/>
          </a:p>
          <a:p>
            <a:r>
              <a:rPr lang="en-US" dirty="0"/>
              <a:t>We have created a function that utilizes natural language processing (NLP) and machine learning methods. The function analyzes the job descriptions provided by each company and extracts the required years of experience mentioned in the text. By leveraging an ML model capable of understanding English language patterns, we can extract this crucial information from the large and unorganized text.</a:t>
            </a:r>
          </a:p>
        </p:txBody>
      </p:sp>
      <p:pic>
        <p:nvPicPr>
          <p:cNvPr id="8" name="Picture 7">
            <a:extLst>
              <a:ext uri="{FF2B5EF4-FFF2-40B4-BE49-F238E27FC236}">
                <a16:creationId xmlns:a16="http://schemas.microsoft.com/office/drawing/2014/main" id="{5BA77153-9D01-DFB2-1C2E-9A077511E604}"/>
              </a:ext>
            </a:extLst>
          </p:cNvPr>
          <p:cNvPicPr>
            <a:picLocks noChangeAspect="1"/>
          </p:cNvPicPr>
          <p:nvPr/>
        </p:nvPicPr>
        <p:blipFill>
          <a:blip r:embed="rId4"/>
          <a:stretch>
            <a:fillRect/>
          </a:stretch>
        </p:blipFill>
        <p:spPr>
          <a:xfrm>
            <a:off x="401166" y="3073682"/>
            <a:ext cx="4645952" cy="3507380"/>
          </a:xfrm>
          <a:prstGeom prst="rect">
            <a:avLst/>
          </a:prstGeom>
        </p:spPr>
      </p:pic>
      <p:pic>
        <p:nvPicPr>
          <p:cNvPr id="10" name="Picture 9">
            <a:extLst>
              <a:ext uri="{FF2B5EF4-FFF2-40B4-BE49-F238E27FC236}">
                <a16:creationId xmlns:a16="http://schemas.microsoft.com/office/drawing/2014/main" id="{E80A51B2-BF08-F332-0759-3EB92804523E}"/>
              </a:ext>
            </a:extLst>
          </p:cNvPr>
          <p:cNvPicPr>
            <a:picLocks noChangeAspect="1"/>
          </p:cNvPicPr>
          <p:nvPr/>
        </p:nvPicPr>
        <p:blipFill>
          <a:blip r:embed="rId5"/>
          <a:stretch>
            <a:fillRect/>
          </a:stretch>
        </p:blipFill>
        <p:spPr>
          <a:xfrm>
            <a:off x="5115995" y="3976477"/>
            <a:ext cx="4737132" cy="2630338"/>
          </a:xfrm>
          <a:prstGeom prst="rect">
            <a:avLst/>
          </a:prstGeom>
        </p:spPr>
      </p:pic>
    </p:spTree>
    <p:extLst>
      <p:ext uri="{BB962C8B-B14F-4D97-AF65-F5344CB8AC3E}">
        <p14:creationId xmlns:p14="http://schemas.microsoft.com/office/powerpoint/2010/main" val="1396600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99E7CB47EFFD894C95384AF2E5B3B5F0" ma:contentTypeVersion="12" ma:contentTypeDescription="Создание документа." ma:contentTypeScope="" ma:versionID="25df1ac80c76b0898c4517408ecb6c6b">
  <xsd:schema xmlns:xsd="http://www.w3.org/2001/XMLSchema" xmlns:xs="http://www.w3.org/2001/XMLSchema" xmlns:p="http://schemas.microsoft.com/office/2006/metadata/properties" xmlns:ns3="75c96af5-7c3f-49ba-b8bb-ec098a6a26da" targetNamespace="http://schemas.microsoft.com/office/2006/metadata/properties" ma:root="true" ma:fieldsID="af610f6d85d91056a1985b85f84515a6" ns3:_="">
    <xsd:import namespace="75c96af5-7c3f-49ba-b8bb-ec098a6a26d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96af5-7c3f-49ba-b8bb-ec098a6a26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5c96af5-7c3f-49ba-b8bb-ec098a6a26da" xsi:nil="true"/>
  </documentManagement>
</p:properties>
</file>

<file path=customXml/itemProps1.xml><?xml version="1.0" encoding="utf-8"?>
<ds:datastoreItem xmlns:ds="http://schemas.openxmlformats.org/officeDocument/2006/customXml" ds:itemID="{F6719E1E-9856-4710-A07D-2D01CC7A2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96af5-7c3f-49ba-b8bb-ec098a6a26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7D3F2D-22B2-4D15-9C60-84FD5B7CFAC2}">
  <ds:schemaRefs>
    <ds:schemaRef ds:uri="http://schemas.microsoft.com/sharepoint/v3/contenttype/forms"/>
  </ds:schemaRefs>
</ds:datastoreItem>
</file>

<file path=customXml/itemProps3.xml><?xml version="1.0" encoding="utf-8"?>
<ds:datastoreItem xmlns:ds="http://schemas.openxmlformats.org/officeDocument/2006/customXml" ds:itemID="{4A7E645C-031C-4E2E-AD0F-461B7E335846}">
  <ds:schemaRef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schemas.microsoft.com/office/2006/documentManagement/types"/>
    <ds:schemaRef ds:uri="75c96af5-7c3f-49ba-b8bb-ec098a6a26da"/>
  </ds:schemaRefs>
</ds:datastoreItem>
</file>

<file path=docProps/app.xml><?xml version="1.0" encoding="utf-8"?>
<Properties xmlns="http://schemas.openxmlformats.org/officeDocument/2006/extended-properties" xmlns:vt="http://schemas.openxmlformats.org/officeDocument/2006/docPropsVTypes">
  <TotalTime>174</TotalTime>
  <Words>2438</Words>
  <Application>Microsoft Office PowerPoint</Application>
  <PresentationFormat>Widescreen</PresentationFormat>
  <Paragraphs>102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Söhne</vt:lpstr>
      <vt:lpstr>Office Theme</vt:lpstr>
      <vt:lpstr>Project in Data Science Course</vt:lpstr>
      <vt:lpstr>Steps of the project</vt:lpstr>
      <vt:lpstr>PowerPoint Presentation</vt:lpstr>
      <vt:lpstr>PowerPoint Presentation</vt:lpstr>
      <vt:lpstr>PowerPoint Presentation</vt:lpstr>
      <vt:lpstr>PowerPoint Presentation</vt:lpstr>
      <vt:lpstr>Step 3 - 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פרוקיט מסכם בקורס מבוא למדעי הנתונים</dc:title>
  <dc:creator>Sahar Agranov</dc:creator>
  <cp:lastModifiedBy>Sahar Agranov</cp:lastModifiedBy>
  <cp:revision>2</cp:revision>
  <dcterms:created xsi:type="dcterms:W3CDTF">2023-06-15T18:35:54Z</dcterms:created>
  <dcterms:modified xsi:type="dcterms:W3CDTF">2023-06-16T12:39:53Z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0x01010099E7CB47EFFD894C95384AF2E5B3B5F0</vt:lpwstr>
  </property>
</Properties>
</file>