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7585542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7585542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242cdb1a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242cdb1a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242cdb1a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42cdb1a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242cdb1a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242cdb1a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42cdb1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42cdb1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42cdb1a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42cdb1a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778dced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778dced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0778dced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0778dced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242cdb1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242cdb1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0778dce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0778dce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0778dced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0778dced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242cdb1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42cdb1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42cdb1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42cdb1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242cdb1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42cdb1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242cdb1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42cdb1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5200">
                <a:solidFill>
                  <a:srgbClr val="CC0000"/>
                </a:solidFill>
              </a:rPr>
              <a:t>Insta</a:t>
            </a:r>
            <a:r>
              <a:rPr lang="en-GB" sz="5200"/>
              <a:t>Weight</a:t>
            </a:r>
            <a:endParaRPr/>
          </a:p>
        </p:txBody>
      </p:sp>
      <p:sp>
        <p:nvSpPr>
          <p:cNvPr id="55" name="Google Shape;55;p13"/>
          <p:cNvSpPr txBox="1"/>
          <p:nvPr>
            <p:ph idx="1" type="subTitle"/>
          </p:nvPr>
        </p:nvSpPr>
        <p:spPr>
          <a:xfrm>
            <a:off x="3686450" y="31242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1"/>
                </a:solidFill>
              </a:rPr>
              <a:t>Team Members: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GB" sz="1100">
                <a:solidFill>
                  <a:schemeClr val="dk1"/>
                </a:solidFill>
              </a:rPr>
              <a:t>Atif Mehmood</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GB" sz="1100">
                <a:solidFill>
                  <a:schemeClr val="dk1"/>
                </a:solidFill>
              </a:rPr>
              <a:t>Sayyada Sahar Fatima</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GB" sz="1100">
                <a:solidFill>
                  <a:schemeClr val="dk1"/>
                </a:solidFill>
              </a:rPr>
              <a:t>Mohammad Ateeb Ahmed</a:t>
            </a:r>
            <a:endParaRPr sz="1100">
              <a:solidFill>
                <a:schemeClr val="dk1"/>
              </a:solidFill>
            </a:endParaRPr>
          </a:p>
          <a:p>
            <a:pPr indent="0" lvl="0" marL="0" rtl="0" algn="ctr">
              <a:spcBef>
                <a:spcPts val="0"/>
              </a:spcBef>
              <a:spcAft>
                <a:spcPts val="0"/>
              </a:spcAft>
              <a:buNone/>
            </a:pPr>
            <a:r>
              <a:t/>
            </a:r>
            <a:endParaRPr sz="1100"/>
          </a:p>
        </p:txBody>
      </p:sp>
      <p:sp>
        <p:nvSpPr>
          <p:cNvPr id="56" name="Google Shape;56;p13"/>
          <p:cNvSpPr txBox="1"/>
          <p:nvPr>
            <p:ph idx="1" type="subTitle"/>
          </p:nvPr>
        </p:nvSpPr>
        <p:spPr>
          <a:xfrm>
            <a:off x="2792700" y="2696775"/>
            <a:ext cx="3558600" cy="320700"/>
          </a:xfrm>
          <a:prstGeom prst="rect">
            <a:avLst/>
          </a:prstGeom>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chemeClr val="dk1"/>
                </a:solidFill>
              </a:rPr>
              <a:t>Weight estimation of Cattle through computer vision</a:t>
            </a:r>
            <a:r>
              <a:rPr lang="en-GB" sz="1100"/>
              <a:t>.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System Diagrams</a:t>
            </a:r>
            <a:endParaRPr/>
          </a:p>
        </p:txBody>
      </p:sp>
      <p:pic>
        <p:nvPicPr>
          <p:cNvPr id="110" name="Google Shape;110;p22"/>
          <p:cNvPicPr preferRelativeResize="0"/>
          <p:nvPr/>
        </p:nvPicPr>
        <p:blipFill>
          <a:blip r:embed="rId3">
            <a:alphaModFix/>
          </a:blip>
          <a:stretch>
            <a:fillRect/>
          </a:stretch>
        </p:blipFill>
        <p:spPr>
          <a:xfrm>
            <a:off x="1418600" y="1108250"/>
            <a:ext cx="6221775" cy="377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System Components</a:t>
            </a:r>
            <a:endParaRPr/>
          </a:p>
        </p:txBody>
      </p:sp>
      <p:sp>
        <p:nvSpPr>
          <p:cNvPr id="116" name="Google Shape;116;p23"/>
          <p:cNvSpPr txBox="1"/>
          <p:nvPr>
            <p:ph idx="1" type="body"/>
          </p:nvPr>
        </p:nvSpPr>
        <p:spPr>
          <a:xfrm>
            <a:off x="502725" y="1159550"/>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b="1" lang="en-GB">
                <a:solidFill>
                  <a:srgbClr val="FFFFFF"/>
                </a:solidFill>
                <a:highlight>
                  <a:schemeClr val="lt1"/>
                </a:highlight>
              </a:rPr>
              <a:t>Database</a:t>
            </a:r>
            <a:endParaRPr b="1">
              <a:solidFill>
                <a:srgbClr val="FFFFFF"/>
              </a:solidFill>
              <a:highlight>
                <a:schemeClr val="lt1"/>
              </a:highlight>
            </a:endParaRPr>
          </a:p>
          <a:p>
            <a:pPr indent="0" lvl="0" marL="457200" rtl="0" algn="l">
              <a:lnSpc>
                <a:spcPct val="100000"/>
              </a:lnSpc>
              <a:spcBef>
                <a:spcPts val="0"/>
              </a:spcBef>
              <a:spcAft>
                <a:spcPts val="0"/>
              </a:spcAft>
              <a:buNone/>
            </a:pPr>
            <a:r>
              <a:rPr lang="en-GB" sz="1500">
                <a:solidFill>
                  <a:srgbClr val="FFFFFF"/>
                </a:solidFill>
                <a:highlight>
                  <a:schemeClr val="lt1"/>
                </a:highlight>
              </a:rPr>
              <a:t>This component will be responsible of storing data into relational format.  This will</a:t>
            </a:r>
            <a:endParaRPr sz="1500">
              <a:solidFill>
                <a:srgbClr val="FFFFFF"/>
              </a:solidFill>
              <a:highlight>
                <a:schemeClr val="lt1"/>
              </a:highlight>
            </a:endParaRPr>
          </a:p>
          <a:p>
            <a:pPr indent="0" lvl="0" marL="457200" rtl="0" algn="l">
              <a:lnSpc>
                <a:spcPct val="100000"/>
              </a:lnSpc>
              <a:spcBef>
                <a:spcPts val="0"/>
              </a:spcBef>
              <a:spcAft>
                <a:spcPts val="0"/>
              </a:spcAft>
              <a:buNone/>
            </a:pPr>
            <a:r>
              <a:rPr lang="en-GB" sz="1500">
                <a:solidFill>
                  <a:srgbClr val="FFFFFF"/>
                </a:solidFill>
                <a:highlight>
                  <a:schemeClr val="lt1"/>
                </a:highlight>
              </a:rPr>
              <a:t>be only accessible by Models (in MVC) component in the back-end.</a:t>
            </a:r>
            <a:endParaRPr sz="1500">
              <a:solidFill>
                <a:srgbClr val="FFFFFF"/>
              </a:solidFill>
              <a:highlight>
                <a:schemeClr val="lt1"/>
              </a:highlight>
            </a:endParaRPr>
          </a:p>
          <a:p>
            <a:pPr indent="0" lvl="0" marL="457200" rtl="0" algn="l">
              <a:lnSpc>
                <a:spcPct val="100000"/>
              </a:lnSpc>
              <a:spcBef>
                <a:spcPts val="0"/>
              </a:spcBef>
              <a:spcAft>
                <a:spcPts val="0"/>
              </a:spcAft>
              <a:buNone/>
            </a:pPr>
            <a:r>
              <a:t/>
            </a:r>
            <a:endParaRPr sz="1500">
              <a:solidFill>
                <a:srgbClr val="FFFFFF"/>
              </a:solidFill>
              <a:highlight>
                <a:schemeClr val="lt1"/>
              </a:highlight>
            </a:endParaRPr>
          </a:p>
          <a:p>
            <a:pPr indent="0" lvl="0" marL="457200" rtl="0" algn="l">
              <a:lnSpc>
                <a:spcPct val="100000"/>
              </a:lnSpc>
              <a:spcBef>
                <a:spcPts val="0"/>
              </a:spcBef>
              <a:spcAft>
                <a:spcPts val="0"/>
              </a:spcAft>
              <a:buNone/>
            </a:pPr>
            <a:r>
              <a:rPr b="1" lang="en-GB" sz="1500">
                <a:solidFill>
                  <a:srgbClr val="FFFFFF"/>
                </a:solidFill>
                <a:highlight>
                  <a:schemeClr val="lt1"/>
                </a:highlight>
              </a:rPr>
              <a:t>Tools and Technologies:</a:t>
            </a:r>
            <a:endParaRPr b="1" sz="1500">
              <a:solidFill>
                <a:srgbClr val="FFFFFF"/>
              </a:solidFill>
              <a:highlight>
                <a:schemeClr val="lt1"/>
              </a:highlight>
            </a:endParaRPr>
          </a:p>
          <a:p>
            <a:pPr indent="457200" lvl="0" marL="457200" rtl="0" algn="l">
              <a:lnSpc>
                <a:spcPct val="100000"/>
              </a:lnSpc>
              <a:spcBef>
                <a:spcPts val="0"/>
              </a:spcBef>
              <a:spcAft>
                <a:spcPts val="0"/>
              </a:spcAft>
              <a:buNone/>
            </a:pPr>
            <a:r>
              <a:rPr lang="en-GB" sz="1500">
                <a:solidFill>
                  <a:srgbClr val="FFFFFF"/>
                </a:solidFill>
                <a:highlight>
                  <a:schemeClr val="lt1"/>
                </a:highlight>
              </a:rPr>
              <a:t>PostgreSQL, SQL</a:t>
            </a:r>
            <a:endParaRPr sz="1500">
              <a:solidFill>
                <a:srgbClr val="FFFFFF"/>
              </a:solidFill>
              <a:highlight>
                <a:schemeClr val="lt1"/>
              </a:highlight>
            </a:endParaRPr>
          </a:p>
          <a:p>
            <a:pPr indent="0" lvl="0" marL="457200" rtl="0" algn="l">
              <a:spcBef>
                <a:spcPts val="0"/>
              </a:spcBef>
              <a:spcAft>
                <a:spcPts val="1600"/>
              </a:spcAft>
              <a:buNone/>
            </a:pPr>
            <a:r>
              <a:t/>
            </a:r>
            <a:endParaRPr sz="1500">
              <a:solidFill>
                <a:srgbClr val="FFFFFF"/>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System Components</a:t>
            </a:r>
            <a:endParaRPr/>
          </a:p>
        </p:txBody>
      </p:sp>
      <p:sp>
        <p:nvSpPr>
          <p:cNvPr id="122" name="Google Shape;122;p24"/>
          <p:cNvSpPr txBox="1"/>
          <p:nvPr>
            <p:ph idx="1" type="body"/>
          </p:nvPr>
        </p:nvSpPr>
        <p:spPr>
          <a:xfrm>
            <a:off x="502725" y="1159550"/>
            <a:ext cx="8520600" cy="3416400"/>
          </a:xfrm>
          <a:prstGeom prst="rect">
            <a:avLst/>
          </a:prstGeom>
        </p:spPr>
        <p:txBody>
          <a:bodyPr anchorCtr="0" anchor="t" bIns="91425" lIns="91425" spcFirstLastPara="1" rIns="91425" wrap="square" tIns="91425">
            <a:noAutofit/>
          </a:bodyPr>
          <a:lstStyle/>
          <a:p>
            <a:pPr indent="-342900" lvl="0" marL="457200" marR="101600" rtl="0" algn="l">
              <a:lnSpc>
                <a:spcPct val="100000"/>
              </a:lnSpc>
              <a:spcBef>
                <a:spcPts val="800"/>
              </a:spcBef>
              <a:spcAft>
                <a:spcPts val="0"/>
              </a:spcAft>
              <a:buClr>
                <a:srgbClr val="FFFFFF"/>
              </a:buClr>
              <a:buSzPts val="1800"/>
              <a:buChar char="●"/>
            </a:pPr>
            <a:r>
              <a:rPr lang="en-GB">
                <a:solidFill>
                  <a:srgbClr val="FFFFFF"/>
                </a:solidFill>
                <a:highlight>
                  <a:schemeClr val="lt1"/>
                </a:highlight>
              </a:rPr>
              <a:t>Back-end Server</a:t>
            </a:r>
            <a:endParaRPr>
              <a:solidFill>
                <a:srgbClr val="FFFFFF"/>
              </a:solidFill>
              <a:highlight>
                <a:schemeClr val="lt1"/>
              </a:highlight>
            </a:endParaRPr>
          </a:p>
          <a:p>
            <a:pPr indent="355600" lvl="0" marL="101600" marR="101600" rtl="0" algn="l">
              <a:lnSpc>
                <a:spcPct val="100000"/>
              </a:lnSpc>
              <a:spcBef>
                <a:spcPts val="800"/>
              </a:spcBef>
              <a:spcAft>
                <a:spcPts val="0"/>
              </a:spcAft>
              <a:buNone/>
            </a:pPr>
            <a:r>
              <a:rPr lang="en-GB" sz="1500">
                <a:solidFill>
                  <a:srgbClr val="FFFFFF"/>
                </a:solidFill>
                <a:highlight>
                  <a:schemeClr val="lt1"/>
                </a:highlight>
              </a:rPr>
              <a:t>This component will have further subcomponents:</a:t>
            </a:r>
            <a:endParaRPr sz="1500">
              <a:solidFill>
                <a:srgbClr val="FFFFFF"/>
              </a:solidFill>
              <a:highlight>
                <a:schemeClr val="lt1"/>
              </a:highlight>
            </a:endParaRPr>
          </a:p>
          <a:p>
            <a:pPr indent="355600" lvl="0" marL="101600" marR="101600" rtl="0" algn="l">
              <a:lnSpc>
                <a:spcPct val="100000"/>
              </a:lnSpc>
              <a:spcBef>
                <a:spcPts val="800"/>
              </a:spcBef>
              <a:spcAft>
                <a:spcPts val="0"/>
              </a:spcAft>
              <a:buNone/>
            </a:pPr>
            <a:r>
              <a:rPr lang="en-GB" sz="1500">
                <a:solidFill>
                  <a:srgbClr val="FFFFFF"/>
                </a:solidFill>
                <a:highlight>
                  <a:schemeClr val="lt1"/>
                </a:highlight>
              </a:rPr>
              <a:t>1.Models:</a:t>
            </a:r>
            <a:endParaRPr sz="1500">
              <a:solidFill>
                <a:srgbClr val="FFFFFF"/>
              </a:solidFill>
              <a:highlight>
                <a:schemeClr val="lt1"/>
              </a:highlight>
            </a:endParaRPr>
          </a:p>
          <a:p>
            <a:pPr indent="355600" lvl="0" marL="558800" marR="101600" rtl="0" algn="l">
              <a:lnSpc>
                <a:spcPct val="100000"/>
              </a:lnSpc>
              <a:spcBef>
                <a:spcPts val="800"/>
              </a:spcBef>
              <a:spcAft>
                <a:spcPts val="0"/>
              </a:spcAft>
              <a:buNone/>
            </a:pPr>
            <a:r>
              <a:rPr lang="en-GB" sz="1500">
                <a:solidFill>
                  <a:srgbClr val="FFFFFF"/>
                </a:solidFill>
                <a:highlight>
                  <a:schemeClr val="lt1"/>
                </a:highlight>
              </a:rPr>
              <a:t>This component is responsible to defining the schema of the database and interact with the database.  This is the only module which interacts with the database so that there is one source of truth for insertion and </a:t>
            </a:r>
            <a:r>
              <a:rPr lang="en-GB" sz="1500">
                <a:solidFill>
                  <a:srgbClr val="FFFFFF"/>
                </a:solidFill>
                <a:highlight>
                  <a:schemeClr val="lt1"/>
                </a:highlight>
              </a:rPr>
              <a:t>retrieval</a:t>
            </a:r>
            <a:r>
              <a:rPr lang="en-GB" sz="1500">
                <a:solidFill>
                  <a:srgbClr val="FFFFFF"/>
                </a:solidFill>
                <a:highlight>
                  <a:schemeClr val="lt1"/>
                </a:highlight>
              </a:rPr>
              <a:t> of data.</a:t>
            </a:r>
            <a:endParaRPr sz="1500">
              <a:solidFill>
                <a:srgbClr val="FFFFFF"/>
              </a:solidFill>
              <a:highlight>
                <a:schemeClr val="lt1"/>
              </a:highlight>
            </a:endParaRPr>
          </a:p>
          <a:p>
            <a:pPr indent="0" lvl="0" marL="457200" rtl="0" algn="l">
              <a:lnSpc>
                <a:spcPct val="100000"/>
              </a:lnSpc>
              <a:spcBef>
                <a:spcPts val="800"/>
              </a:spcBef>
              <a:spcAft>
                <a:spcPts val="0"/>
              </a:spcAft>
              <a:buNone/>
            </a:pPr>
            <a:r>
              <a:rPr lang="en-GB" sz="1500">
                <a:solidFill>
                  <a:srgbClr val="FFFFFF"/>
                </a:solidFill>
                <a:highlight>
                  <a:schemeClr val="lt1"/>
                </a:highlight>
              </a:rPr>
              <a:t>2. Image Processing module: </a:t>
            </a:r>
            <a:endParaRPr sz="1500">
              <a:solidFill>
                <a:srgbClr val="FFFFFF"/>
              </a:solidFill>
              <a:highlight>
                <a:schemeClr val="lt1"/>
              </a:highlight>
            </a:endParaRPr>
          </a:p>
          <a:p>
            <a:pPr indent="0" lvl="0" marL="457200" rtl="0" algn="l">
              <a:lnSpc>
                <a:spcPct val="100000"/>
              </a:lnSpc>
              <a:spcBef>
                <a:spcPts val="0"/>
              </a:spcBef>
              <a:spcAft>
                <a:spcPts val="0"/>
              </a:spcAft>
              <a:buNone/>
            </a:pPr>
            <a:r>
              <a:rPr lang="en-GB" sz="1500">
                <a:solidFill>
                  <a:srgbClr val="FFFFFF"/>
                </a:solidFill>
                <a:highlight>
                  <a:schemeClr val="lt1"/>
                </a:highlight>
              </a:rPr>
              <a:t>This component will have methods responsible for segmentation, object detection and features extraction.</a:t>
            </a:r>
            <a:endParaRPr sz="1500">
              <a:solidFill>
                <a:srgbClr val="FFFFFF"/>
              </a:solidFill>
              <a:highlight>
                <a:schemeClr val="lt1"/>
              </a:highlight>
            </a:endParaRPr>
          </a:p>
          <a:p>
            <a:pPr indent="0" lvl="0" marL="457200" rtl="0" algn="l">
              <a:lnSpc>
                <a:spcPct val="100000"/>
              </a:lnSpc>
              <a:spcBef>
                <a:spcPts val="0"/>
              </a:spcBef>
              <a:spcAft>
                <a:spcPts val="0"/>
              </a:spcAft>
              <a:buNone/>
            </a:pPr>
            <a:r>
              <a:t/>
            </a:r>
            <a:endParaRPr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3. Weight Estimation: </a:t>
            </a:r>
            <a:endParaRPr sz="1500">
              <a:solidFill>
                <a:srgbClr val="FFFFFF"/>
              </a:solidFill>
              <a:highlight>
                <a:schemeClr val="lt1"/>
              </a:highlight>
            </a:endParaRPr>
          </a:p>
          <a:p>
            <a:pPr indent="457200" lvl="0" marL="457200" rtl="0" algn="l">
              <a:lnSpc>
                <a:spcPct val="100000"/>
              </a:lnSpc>
              <a:spcBef>
                <a:spcPts val="0"/>
              </a:spcBef>
              <a:spcAft>
                <a:spcPts val="0"/>
              </a:spcAft>
              <a:buNone/>
            </a:pPr>
            <a:r>
              <a:rPr lang="en-GB" sz="1500">
                <a:solidFill>
                  <a:srgbClr val="FFFFFF"/>
                </a:solidFill>
                <a:highlight>
                  <a:schemeClr val="lt1"/>
                </a:highlight>
              </a:rPr>
              <a:t>Modules, functions or NN models which are solely responsible for weight estimation based</a:t>
            </a:r>
            <a:r>
              <a:rPr lang="en-GB" sz="1500">
                <a:solidFill>
                  <a:srgbClr val="FFFFFF"/>
                </a:solidFill>
                <a:highlight>
                  <a:schemeClr val="lt1"/>
                </a:highlight>
              </a:rPr>
              <a:t> </a:t>
            </a:r>
            <a:r>
              <a:rPr lang="en-GB" sz="1500">
                <a:solidFill>
                  <a:srgbClr val="FFFFFF"/>
                </a:solidFill>
                <a:highlight>
                  <a:schemeClr val="lt1"/>
                </a:highlight>
              </a:rPr>
              <a:t>on provided features.</a:t>
            </a:r>
            <a:endParaRPr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i.e.  regression model</a:t>
            </a:r>
            <a:endParaRPr sz="1500">
              <a:solidFill>
                <a:srgbClr val="FFFFFF"/>
              </a:solidFill>
              <a:highlight>
                <a:schemeClr val="lt1"/>
              </a:highlight>
            </a:endParaRPr>
          </a:p>
          <a:p>
            <a:pPr indent="0" lvl="0" marL="0" marR="101600" rtl="0" algn="l">
              <a:lnSpc>
                <a:spcPct val="100000"/>
              </a:lnSpc>
              <a:spcBef>
                <a:spcPts val="800"/>
              </a:spcBef>
              <a:spcAft>
                <a:spcPts val="0"/>
              </a:spcAft>
              <a:buNone/>
            </a:pPr>
            <a:r>
              <a:t/>
            </a:r>
            <a:endParaRPr sz="1500">
              <a:solidFill>
                <a:srgbClr val="FFFFFF"/>
              </a:solidFill>
              <a:highlight>
                <a:schemeClr val="lt1"/>
              </a:highlight>
            </a:endParaRPr>
          </a:p>
          <a:p>
            <a:pPr indent="355600" lvl="0" marL="101600" marR="101600" rtl="0" algn="l">
              <a:lnSpc>
                <a:spcPct val="100000"/>
              </a:lnSpc>
              <a:spcBef>
                <a:spcPts val="800"/>
              </a:spcBef>
              <a:spcAft>
                <a:spcPts val="0"/>
              </a:spcAft>
              <a:buNone/>
            </a:pPr>
            <a:r>
              <a:t/>
            </a:r>
            <a:endParaRPr sz="1500">
              <a:solidFill>
                <a:srgbClr val="FFFFFF"/>
              </a:solidFill>
              <a:highlight>
                <a:schemeClr val="lt1"/>
              </a:highlight>
            </a:endParaRPr>
          </a:p>
          <a:p>
            <a:pPr indent="0" lvl="0" marL="457200" rtl="0" algn="l">
              <a:spcBef>
                <a:spcPts val="800"/>
              </a:spcBef>
              <a:spcAft>
                <a:spcPts val="1600"/>
              </a:spcAft>
              <a:buNone/>
            </a:pPr>
            <a:r>
              <a:t/>
            </a:r>
            <a:endParaRPr b="1">
              <a:solidFill>
                <a:srgbClr val="FFFFFF"/>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System Components</a:t>
            </a:r>
            <a:endParaRPr/>
          </a:p>
        </p:txBody>
      </p:sp>
      <p:sp>
        <p:nvSpPr>
          <p:cNvPr id="128" name="Google Shape;128;p25"/>
          <p:cNvSpPr txBox="1"/>
          <p:nvPr>
            <p:ph idx="1" type="body"/>
          </p:nvPr>
        </p:nvSpPr>
        <p:spPr>
          <a:xfrm>
            <a:off x="502725" y="11595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solidFill>
                  <a:srgbClr val="FFFFFF"/>
                </a:solidFill>
                <a:highlight>
                  <a:schemeClr val="lt1"/>
                </a:highlight>
              </a:rPr>
              <a:t>4. </a:t>
            </a:r>
            <a:r>
              <a:rPr b="1" lang="en-GB" sz="1500">
                <a:solidFill>
                  <a:srgbClr val="FFFFFF"/>
                </a:solidFill>
                <a:highlight>
                  <a:schemeClr val="lt1"/>
                </a:highlight>
              </a:rPr>
              <a:t>Endpoints / controllers:</a:t>
            </a:r>
            <a:endParaRPr b="1" sz="1500">
              <a:solidFill>
                <a:srgbClr val="FFFFFF"/>
              </a:solidFill>
              <a:highlight>
                <a:schemeClr val="lt1"/>
              </a:highlight>
            </a:endParaRPr>
          </a:p>
          <a:p>
            <a:pPr indent="0" lvl="0" marL="457200" rtl="0" algn="l">
              <a:lnSpc>
                <a:spcPct val="100000"/>
              </a:lnSpc>
              <a:spcBef>
                <a:spcPts val="0"/>
              </a:spcBef>
              <a:spcAft>
                <a:spcPts val="0"/>
              </a:spcAft>
              <a:buNone/>
            </a:pPr>
            <a:r>
              <a:rPr lang="en-GB" sz="1500">
                <a:solidFill>
                  <a:srgbClr val="FFFFFF"/>
                </a:solidFill>
                <a:highlight>
                  <a:schemeClr val="lt1"/>
                </a:highlight>
              </a:rPr>
              <a:t>These Endpoints will define communication routes between server and clients and will bridge between the frontend and backend components. </a:t>
            </a:r>
            <a:endParaRPr sz="1500">
              <a:solidFill>
                <a:srgbClr val="FFFFFF"/>
              </a:solidFill>
              <a:highlight>
                <a:schemeClr val="lt1"/>
              </a:highlight>
            </a:endParaRPr>
          </a:p>
          <a:p>
            <a:pPr indent="457200" lvl="0" marL="0" rtl="0" algn="l">
              <a:lnSpc>
                <a:spcPct val="100000"/>
              </a:lnSpc>
              <a:spcBef>
                <a:spcPts val="0"/>
              </a:spcBef>
              <a:spcAft>
                <a:spcPts val="0"/>
              </a:spcAft>
              <a:buNone/>
            </a:pPr>
            <a:r>
              <a:t/>
            </a:r>
            <a:endParaRPr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Collectively we refer to Image Processing and Weight Estimation as Core</a:t>
            </a:r>
            <a:endParaRPr sz="1500">
              <a:solidFill>
                <a:srgbClr val="FFFFFF"/>
              </a:solidFill>
              <a:highlight>
                <a:schemeClr val="lt1"/>
              </a:highlight>
            </a:endParaRPr>
          </a:p>
          <a:p>
            <a:pPr indent="0" lvl="0" marL="0" rtl="0" algn="l">
              <a:lnSpc>
                <a:spcPct val="100000"/>
              </a:lnSpc>
              <a:spcBef>
                <a:spcPts val="0"/>
              </a:spcBef>
              <a:spcAft>
                <a:spcPts val="0"/>
              </a:spcAft>
              <a:buNone/>
            </a:pPr>
            <a:r>
              <a:rPr lang="en-GB" sz="1500">
                <a:solidFill>
                  <a:srgbClr val="FFFFFF"/>
                </a:solidFill>
                <a:highlight>
                  <a:schemeClr val="lt1"/>
                </a:highlight>
              </a:rPr>
              <a:t> </a:t>
            </a:r>
            <a:endParaRPr sz="1500">
              <a:solidFill>
                <a:srgbClr val="FFFFFF"/>
              </a:solidFill>
              <a:highlight>
                <a:schemeClr val="lt1"/>
              </a:highlight>
            </a:endParaRPr>
          </a:p>
          <a:p>
            <a:pPr indent="-323850" lvl="0" marL="457200" rtl="0" algn="l">
              <a:lnSpc>
                <a:spcPct val="100000"/>
              </a:lnSpc>
              <a:spcBef>
                <a:spcPts val="0"/>
              </a:spcBef>
              <a:spcAft>
                <a:spcPts val="0"/>
              </a:spcAft>
              <a:buClr>
                <a:srgbClr val="FFFFFF"/>
              </a:buClr>
              <a:buSzPts val="1500"/>
              <a:buChar char="●"/>
            </a:pPr>
            <a:r>
              <a:rPr b="1" lang="en-GB" sz="1500">
                <a:solidFill>
                  <a:srgbClr val="FFFFFF"/>
                </a:solidFill>
                <a:highlight>
                  <a:schemeClr val="lt1"/>
                </a:highlight>
              </a:rPr>
              <a:t>Tools/Technologies:</a:t>
            </a:r>
            <a:endParaRPr b="1"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OpenCV, Django 2, MXnet</a:t>
            </a:r>
            <a:endParaRPr sz="1500">
              <a:solidFill>
                <a:srgbClr val="FFFFFF"/>
              </a:solidFill>
              <a:highlight>
                <a:schemeClr val="lt1"/>
              </a:highlight>
            </a:endParaRPr>
          </a:p>
          <a:p>
            <a:pPr indent="457200" lvl="0" marL="0" rtl="0" algn="l">
              <a:lnSpc>
                <a:spcPct val="100000"/>
              </a:lnSpc>
              <a:spcBef>
                <a:spcPts val="0"/>
              </a:spcBef>
              <a:spcAft>
                <a:spcPts val="0"/>
              </a:spcAft>
              <a:buNone/>
            </a:pPr>
            <a:r>
              <a:t/>
            </a:r>
            <a:endParaRPr>
              <a:solidFill>
                <a:srgbClr val="FFFFFF"/>
              </a:solidFill>
              <a:highlight>
                <a:schemeClr val="lt1"/>
              </a:highlight>
            </a:endParaRPr>
          </a:p>
          <a:p>
            <a:pPr indent="0" lvl="0" marL="0" marR="101600" rtl="0" algn="l">
              <a:lnSpc>
                <a:spcPct val="100000"/>
              </a:lnSpc>
              <a:spcBef>
                <a:spcPts val="800"/>
              </a:spcBef>
              <a:spcAft>
                <a:spcPts val="0"/>
              </a:spcAft>
              <a:buNone/>
            </a:pPr>
            <a:r>
              <a:t/>
            </a:r>
            <a:endParaRPr sz="1500">
              <a:solidFill>
                <a:srgbClr val="FFFFFF"/>
              </a:solidFill>
              <a:highlight>
                <a:schemeClr val="lt1"/>
              </a:highlight>
            </a:endParaRPr>
          </a:p>
          <a:p>
            <a:pPr indent="355600" lvl="0" marL="101600" marR="101600" rtl="0" algn="l">
              <a:lnSpc>
                <a:spcPct val="100000"/>
              </a:lnSpc>
              <a:spcBef>
                <a:spcPts val="800"/>
              </a:spcBef>
              <a:spcAft>
                <a:spcPts val="0"/>
              </a:spcAft>
              <a:buNone/>
            </a:pPr>
            <a:r>
              <a:t/>
            </a:r>
            <a:endParaRPr sz="1500">
              <a:solidFill>
                <a:srgbClr val="FFFFFF"/>
              </a:solidFill>
              <a:highlight>
                <a:schemeClr val="lt1"/>
              </a:highlight>
            </a:endParaRPr>
          </a:p>
          <a:p>
            <a:pPr indent="0" lvl="0" marL="457200" rtl="0" algn="l">
              <a:spcBef>
                <a:spcPts val="800"/>
              </a:spcBef>
              <a:spcAft>
                <a:spcPts val="1600"/>
              </a:spcAft>
              <a:buNone/>
            </a:pPr>
            <a:r>
              <a:t/>
            </a:r>
            <a:endParaRPr b="1">
              <a:solidFill>
                <a:srgbClr val="FFFFFF"/>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System Components</a:t>
            </a:r>
            <a:endParaRPr/>
          </a:p>
        </p:txBody>
      </p:sp>
      <p:sp>
        <p:nvSpPr>
          <p:cNvPr id="134" name="Google Shape;134;p26"/>
          <p:cNvSpPr txBox="1"/>
          <p:nvPr>
            <p:ph idx="1" type="body"/>
          </p:nvPr>
        </p:nvSpPr>
        <p:spPr>
          <a:xfrm>
            <a:off x="502725" y="1159550"/>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lang="en-GB">
                <a:solidFill>
                  <a:srgbClr val="FFFFFF"/>
                </a:solidFill>
                <a:highlight>
                  <a:schemeClr val="lt1"/>
                </a:highlight>
              </a:rPr>
              <a:t>Mobile Client: </a:t>
            </a:r>
            <a:endParaRPr>
              <a:solidFill>
                <a:srgbClr val="FFFFFF"/>
              </a:solidFill>
              <a:highlight>
                <a:schemeClr val="lt1"/>
              </a:highlight>
            </a:endParaRPr>
          </a:p>
          <a:p>
            <a:pPr indent="457200" lvl="0" marL="457200" rtl="0" algn="l">
              <a:lnSpc>
                <a:spcPct val="100000"/>
              </a:lnSpc>
              <a:spcBef>
                <a:spcPts val="0"/>
              </a:spcBef>
              <a:spcAft>
                <a:spcPts val="0"/>
              </a:spcAft>
              <a:buNone/>
            </a:pPr>
            <a:r>
              <a:rPr lang="en-GB" sz="1500">
                <a:solidFill>
                  <a:srgbClr val="FFFFFF"/>
                </a:solidFill>
                <a:highlight>
                  <a:schemeClr val="lt1"/>
                </a:highlight>
              </a:rPr>
              <a:t>This component will be assisting the user in taking pictures of the cattle and sending it to the server.</a:t>
            </a:r>
            <a:endParaRPr sz="1500">
              <a:solidFill>
                <a:srgbClr val="FFFFFF"/>
              </a:solidFill>
              <a:highlight>
                <a:schemeClr val="lt1"/>
              </a:highlight>
            </a:endParaRPr>
          </a:p>
          <a:p>
            <a:pPr indent="457200" lvl="0" marL="0" rtl="0" algn="l">
              <a:lnSpc>
                <a:spcPct val="100000"/>
              </a:lnSpc>
              <a:spcBef>
                <a:spcPts val="0"/>
              </a:spcBef>
              <a:spcAft>
                <a:spcPts val="0"/>
              </a:spcAft>
              <a:buNone/>
            </a:pPr>
            <a:r>
              <a:rPr b="1" lang="en-GB" sz="1500">
                <a:solidFill>
                  <a:srgbClr val="FFFFFF"/>
                </a:solidFill>
                <a:highlight>
                  <a:schemeClr val="lt1"/>
                </a:highlight>
              </a:rPr>
              <a:t>Tools/Technologies:</a:t>
            </a:r>
            <a:endParaRPr b="1"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React Native</a:t>
            </a:r>
            <a:endParaRPr sz="1500">
              <a:solidFill>
                <a:srgbClr val="FFFFFF"/>
              </a:solidFill>
              <a:highlight>
                <a:schemeClr val="lt1"/>
              </a:highlight>
            </a:endParaRPr>
          </a:p>
          <a:p>
            <a:pPr indent="457200" lvl="0" marL="0" rtl="0" algn="l">
              <a:lnSpc>
                <a:spcPct val="100000"/>
              </a:lnSpc>
              <a:spcBef>
                <a:spcPts val="0"/>
              </a:spcBef>
              <a:spcAft>
                <a:spcPts val="0"/>
              </a:spcAft>
              <a:buNone/>
            </a:pPr>
            <a:r>
              <a:t/>
            </a:r>
            <a:endParaRPr sz="1500">
              <a:solidFill>
                <a:srgbClr val="FFFFFF"/>
              </a:solidFill>
              <a:highlight>
                <a:schemeClr val="lt1"/>
              </a:highlight>
            </a:endParaRPr>
          </a:p>
          <a:p>
            <a:pPr indent="-342900" lvl="0" marL="457200" rtl="0" algn="l">
              <a:lnSpc>
                <a:spcPct val="100000"/>
              </a:lnSpc>
              <a:spcBef>
                <a:spcPts val="0"/>
              </a:spcBef>
              <a:spcAft>
                <a:spcPts val="0"/>
              </a:spcAft>
              <a:buClr>
                <a:srgbClr val="FFFFFF"/>
              </a:buClr>
              <a:buSzPts val="1800"/>
              <a:buChar char="●"/>
            </a:pPr>
            <a:r>
              <a:rPr lang="en-GB">
                <a:solidFill>
                  <a:srgbClr val="FFFFFF"/>
                </a:solidFill>
                <a:highlight>
                  <a:schemeClr val="lt1"/>
                </a:highlight>
              </a:rPr>
              <a:t>Webclient </a:t>
            </a:r>
            <a:endParaRPr>
              <a:solidFill>
                <a:srgbClr val="FFFFFF"/>
              </a:solidFill>
              <a:highlight>
                <a:schemeClr val="lt1"/>
              </a:highlight>
            </a:endParaRPr>
          </a:p>
          <a:p>
            <a:pPr indent="0" lvl="0" marL="457200" rtl="0" algn="l">
              <a:lnSpc>
                <a:spcPct val="100000"/>
              </a:lnSpc>
              <a:spcBef>
                <a:spcPts val="0"/>
              </a:spcBef>
              <a:spcAft>
                <a:spcPts val="0"/>
              </a:spcAft>
              <a:buNone/>
            </a:pPr>
            <a:r>
              <a:rPr lang="en-GB" sz="1500">
                <a:solidFill>
                  <a:srgbClr val="FFFFFF"/>
                </a:solidFill>
                <a:highlight>
                  <a:schemeClr val="lt1"/>
                </a:highlight>
              </a:rPr>
              <a:t>This component will be helping in managing the information of animal and keeping tack of their weights on the go.</a:t>
            </a:r>
            <a:endParaRPr sz="1500">
              <a:solidFill>
                <a:srgbClr val="FFFFFF"/>
              </a:solidFill>
              <a:highlight>
                <a:schemeClr val="lt1"/>
              </a:highlight>
            </a:endParaRPr>
          </a:p>
          <a:p>
            <a:pPr indent="0" lvl="0" marL="0" rtl="0" algn="l">
              <a:lnSpc>
                <a:spcPct val="100000"/>
              </a:lnSpc>
              <a:spcBef>
                <a:spcPts val="0"/>
              </a:spcBef>
              <a:spcAft>
                <a:spcPts val="0"/>
              </a:spcAft>
              <a:buNone/>
            </a:pPr>
            <a:r>
              <a:t/>
            </a:r>
            <a:endParaRPr sz="1500">
              <a:solidFill>
                <a:srgbClr val="FFFFFF"/>
              </a:solidFill>
              <a:highlight>
                <a:schemeClr val="lt1"/>
              </a:highlight>
            </a:endParaRPr>
          </a:p>
          <a:p>
            <a:pPr indent="457200" lvl="0" marL="0" rtl="0" algn="l">
              <a:lnSpc>
                <a:spcPct val="100000"/>
              </a:lnSpc>
              <a:spcBef>
                <a:spcPts val="0"/>
              </a:spcBef>
              <a:spcAft>
                <a:spcPts val="0"/>
              </a:spcAft>
              <a:buNone/>
            </a:pPr>
            <a:r>
              <a:rPr b="1" lang="en-GB" sz="1500">
                <a:solidFill>
                  <a:srgbClr val="FFFFFF"/>
                </a:solidFill>
                <a:highlight>
                  <a:schemeClr val="lt1"/>
                </a:highlight>
              </a:rPr>
              <a:t>Technologies:</a:t>
            </a:r>
            <a:endParaRPr b="1"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Html, CSS, JavaScript</a:t>
            </a:r>
            <a:endParaRPr sz="1500">
              <a:solidFill>
                <a:srgbClr val="FFFFFF"/>
              </a:solidFill>
              <a:highlight>
                <a:schemeClr val="lt1"/>
              </a:highlight>
            </a:endParaRPr>
          </a:p>
          <a:p>
            <a:pPr indent="0" lvl="0" marL="457200" rtl="0" algn="l">
              <a:spcBef>
                <a:spcPts val="0"/>
              </a:spcBef>
              <a:spcAft>
                <a:spcPts val="1600"/>
              </a:spcAft>
              <a:buNone/>
            </a:pPr>
            <a:r>
              <a:t/>
            </a:r>
            <a:endParaRPr sz="1500">
              <a:solidFill>
                <a:srgbClr val="FFFFFF"/>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800"/>
              <a:t>Q &amp; A</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Overview of the System</a:t>
            </a:r>
            <a:endParaRPr>
              <a:solidFill>
                <a:srgbClr val="FFFFFF"/>
              </a:solidFill>
            </a:endParaRPr>
          </a:p>
        </p:txBody>
      </p:sp>
      <p:sp>
        <p:nvSpPr>
          <p:cNvPr id="62" name="Google Shape;62;p14"/>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lang="en-GB" sz="1500">
                <a:solidFill>
                  <a:srgbClr val="FFFFFF"/>
                </a:solidFill>
                <a:highlight>
                  <a:schemeClr val="lt1"/>
                </a:highlight>
              </a:rPr>
              <a:t>The autonomous weight estimating system has two active actors a system with three</a:t>
            </a:r>
            <a:endParaRPr sz="1500">
              <a:solidFill>
                <a:srgbClr val="FFFFFF"/>
              </a:solidFill>
              <a:highlight>
                <a:schemeClr val="lt1"/>
              </a:highlight>
            </a:endParaRPr>
          </a:p>
          <a:p>
            <a:pPr indent="0" lvl="0" marL="457200" rtl="0" algn="l">
              <a:lnSpc>
                <a:spcPct val="100000"/>
              </a:lnSpc>
              <a:spcBef>
                <a:spcPts val="0"/>
              </a:spcBef>
              <a:spcAft>
                <a:spcPts val="0"/>
              </a:spcAft>
              <a:buNone/>
            </a:pPr>
            <a:r>
              <a:rPr lang="en-GB" sz="1500">
                <a:solidFill>
                  <a:srgbClr val="FFFFFF"/>
                </a:solidFill>
                <a:highlight>
                  <a:schemeClr val="lt1"/>
                </a:highlight>
              </a:rPr>
              <a:t>components.  A normal user/ farmer can capture the image of a cattle to measure the</a:t>
            </a:r>
            <a:endParaRPr sz="1500">
              <a:solidFill>
                <a:srgbClr val="FFFFFF"/>
              </a:solidFill>
              <a:highlight>
                <a:schemeClr val="lt1"/>
              </a:highlight>
            </a:endParaRPr>
          </a:p>
          <a:p>
            <a:pPr indent="0" lvl="0" marL="457200" rtl="0" algn="l">
              <a:lnSpc>
                <a:spcPct val="100000"/>
              </a:lnSpc>
              <a:spcBef>
                <a:spcPts val="0"/>
              </a:spcBef>
              <a:spcAft>
                <a:spcPts val="0"/>
              </a:spcAft>
              <a:buNone/>
            </a:pPr>
            <a:r>
              <a:rPr lang="en-GB" sz="1500">
                <a:solidFill>
                  <a:srgbClr val="FFFFFF"/>
                </a:solidFill>
                <a:highlight>
                  <a:schemeClr val="lt1"/>
                </a:highlight>
              </a:rPr>
              <a:t>weight of an animal.  The mobile application and web application will be connected</a:t>
            </a:r>
            <a:endParaRPr sz="1500">
              <a:solidFill>
                <a:srgbClr val="FFFFFF"/>
              </a:solidFill>
              <a:highlight>
                <a:schemeClr val="lt1"/>
              </a:highlight>
            </a:endParaRPr>
          </a:p>
          <a:p>
            <a:pPr indent="0" lvl="0" marL="457200" rtl="0" algn="l">
              <a:lnSpc>
                <a:spcPct val="100000"/>
              </a:lnSpc>
              <a:spcBef>
                <a:spcPts val="0"/>
              </a:spcBef>
              <a:spcAft>
                <a:spcPts val="0"/>
              </a:spcAft>
              <a:buNone/>
            </a:pPr>
            <a:r>
              <a:rPr lang="en-GB" sz="1500">
                <a:solidFill>
                  <a:srgbClr val="FFFFFF"/>
                </a:solidFill>
                <a:highlight>
                  <a:schemeClr val="lt1"/>
                </a:highlight>
              </a:rPr>
              <a:t>to core component.  The owner of the farm or a rancher can access the admin panel</a:t>
            </a:r>
            <a:endParaRPr sz="1500">
              <a:solidFill>
                <a:srgbClr val="FFFFFF"/>
              </a:solidFill>
              <a:highlight>
                <a:schemeClr val="lt1"/>
              </a:highlight>
            </a:endParaRPr>
          </a:p>
          <a:p>
            <a:pPr indent="0" lvl="0" marL="457200" rtl="0" algn="l">
              <a:lnSpc>
                <a:spcPct val="100000"/>
              </a:lnSpc>
              <a:spcBef>
                <a:spcPts val="0"/>
              </a:spcBef>
              <a:spcAft>
                <a:spcPts val="0"/>
              </a:spcAft>
              <a:buNone/>
            </a:pPr>
            <a:r>
              <a:rPr lang="en-GB" sz="1500">
                <a:solidFill>
                  <a:srgbClr val="FFFFFF"/>
                </a:solidFill>
                <a:highlight>
                  <a:schemeClr val="lt1"/>
                </a:highlight>
              </a:rPr>
              <a:t>to keep track of the growth of the cattle.</a:t>
            </a:r>
            <a:endParaRPr sz="1500">
              <a:solidFill>
                <a:srgbClr val="FFFFFF"/>
              </a:solidFill>
              <a:highlight>
                <a:schemeClr val="lt1"/>
              </a:highlight>
            </a:endParaRPr>
          </a:p>
          <a:p>
            <a:pPr indent="0" lvl="0" marL="457200" rtl="0" algn="l">
              <a:spcBef>
                <a:spcPts val="1200"/>
              </a:spcBef>
              <a:spcAft>
                <a:spcPts val="0"/>
              </a:spcAft>
              <a:buNone/>
            </a:pPr>
            <a:r>
              <a:t/>
            </a:r>
            <a:endParaRPr>
              <a:solidFill>
                <a:srgbClr val="FFFFFF"/>
              </a:solidFill>
            </a:endParaRPr>
          </a:p>
          <a:p>
            <a:pPr indent="0" lvl="0" marL="457200" rtl="0" algn="l">
              <a:spcBef>
                <a:spcPts val="1200"/>
              </a:spcBef>
              <a:spcAft>
                <a:spcPts val="0"/>
              </a:spcAft>
              <a:buNone/>
            </a:pPr>
            <a:r>
              <a:t/>
            </a:r>
            <a:endParaRPr>
              <a:solidFill>
                <a:srgbClr val="FFFFFF"/>
              </a:solidFill>
            </a:endParaRPr>
          </a:p>
          <a:p>
            <a:pPr indent="0" lvl="0" marL="457200" rtl="0" algn="l">
              <a:spcBef>
                <a:spcPts val="1200"/>
              </a:spcBef>
              <a:spcAft>
                <a:spcPts val="12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980000"/>
                </a:solidFill>
              </a:rPr>
              <a:t>Functional Requirements</a:t>
            </a:r>
            <a:r>
              <a:rPr lang="en-GB"/>
              <a:t>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lang="en-GB">
                <a:solidFill>
                  <a:srgbClr val="FFFFFF"/>
                </a:solidFill>
                <a:highlight>
                  <a:schemeClr val="lt1"/>
                </a:highlight>
              </a:rPr>
              <a:t>Business Requirements</a:t>
            </a:r>
            <a:endParaRPr>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1.  The system should be 90% to 95% accurate</a:t>
            </a:r>
            <a:endParaRPr sz="1500">
              <a:solidFill>
                <a:srgbClr val="FFFFFF"/>
              </a:solidFill>
              <a:highlight>
                <a:schemeClr val="lt1"/>
              </a:highlight>
            </a:endParaRPr>
          </a:p>
          <a:p>
            <a:pPr indent="0" lvl="0" marL="0" rtl="0" algn="l">
              <a:lnSpc>
                <a:spcPct val="100000"/>
              </a:lnSpc>
              <a:spcBef>
                <a:spcPts val="0"/>
              </a:spcBef>
              <a:spcAft>
                <a:spcPts val="0"/>
              </a:spcAft>
              <a:buNone/>
            </a:pPr>
            <a:r>
              <a:t/>
            </a:r>
            <a:endParaRPr sz="1500">
              <a:solidFill>
                <a:srgbClr val="FFFFFF"/>
              </a:solidFill>
              <a:highlight>
                <a:schemeClr val="lt1"/>
              </a:highlight>
            </a:endParaRPr>
          </a:p>
          <a:p>
            <a:pPr indent="0" lvl="0" marL="0" rtl="0" algn="l">
              <a:spcBef>
                <a:spcPts val="0"/>
              </a:spcBef>
              <a:spcAft>
                <a:spcPts val="1600"/>
              </a:spcAft>
              <a:buNone/>
            </a:pPr>
            <a:r>
              <a:t/>
            </a:r>
            <a:endParaRPr>
              <a:solidFill>
                <a:srgbClr val="FFFFFF"/>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Functional Requirements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101600" rtl="0" algn="l">
              <a:lnSpc>
                <a:spcPct val="100000"/>
              </a:lnSpc>
              <a:spcBef>
                <a:spcPts val="800"/>
              </a:spcBef>
              <a:spcAft>
                <a:spcPts val="0"/>
              </a:spcAft>
              <a:buClr>
                <a:srgbClr val="FFFFFF"/>
              </a:buClr>
              <a:buSzPts val="1800"/>
              <a:buChar char="●"/>
            </a:pPr>
            <a:r>
              <a:rPr lang="en-GB">
                <a:solidFill>
                  <a:srgbClr val="FFFFFF"/>
                </a:solidFill>
                <a:highlight>
                  <a:schemeClr val="lt1"/>
                </a:highlight>
              </a:rPr>
              <a:t>Mobile Application:</a:t>
            </a:r>
            <a:endParaRPr>
              <a:solidFill>
                <a:srgbClr val="FFFFFF"/>
              </a:solidFill>
              <a:highlight>
                <a:schemeClr val="lt1"/>
              </a:highlight>
            </a:endParaRPr>
          </a:p>
          <a:p>
            <a:pPr indent="0" lvl="0" marL="558800" marR="101600" rtl="0" algn="l">
              <a:lnSpc>
                <a:spcPct val="100000"/>
              </a:lnSpc>
              <a:spcBef>
                <a:spcPts val="800"/>
              </a:spcBef>
              <a:spcAft>
                <a:spcPts val="0"/>
              </a:spcAft>
              <a:buNone/>
            </a:pPr>
            <a:r>
              <a:rPr lang="en-GB" sz="1500">
                <a:solidFill>
                  <a:srgbClr val="FFFFFF"/>
                </a:solidFill>
                <a:highlight>
                  <a:schemeClr val="lt1"/>
                </a:highlight>
              </a:rPr>
              <a:t>The mobile application must have the following features and functionalities:</a:t>
            </a:r>
            <a:endParaRPr sz="1500">
              <a:solidFill>
                <a:srgbClr val="FFFFFF"/>
              </a:solidFill>
              <a:highlight>
                <a:schemeClr val="lt1"/>
              </a:highlight>
            </a:endParaRPr>
          </a:p>
          <a:p>
            <a:pPr indent="355600" lvl="0" marL="558800" marR="101600" rtl="0" algn="l">
              <a:lnSpc>
                <a:spcPct val="100000"/>
              </a:lnSpc>
              <a:spcBef>
                <a:spcPts val="800"/>
              </a:spcBef>
              <a:spcAft>
                <a:spcPts val="0"/>
              </a:spcAft>
              <a:buNone/>
            </a:pPr>
            <a:r>
              <a:rPr lang="en-GB" sz="1500">
                <a:solidFill>
                  <a:srgbClr val="FFFFFF"/>
                </a:solidFill>
                <a:highlight>
                  <a:schemeClr val="lt1"/>
                </a:highlight>
              </a:rPr>
              <a:t>1.  Application must have login functionality to use the application.  It will be not</a:t>
            </a:r>
            <a:endParaRPr sz="1500">
              <a:solidFill>
                <a:srgbClr val="FFFFFF"/>
              </a:solidFill>
              <a:highlight>
                <a:schemeClr val="lt1"/>
              </a:highlight>
            </a:endParaRPr>
          </a:p>
          <a:p>
            <a:pPr indent="355600" lvl="0" marL="558800" marR="101600" rtl="0" algn="l">
              <a:lnSpc>
                <a:spcPct val="100000"/>
              </a:lnSpc>
              <a:spcBef>
                <a:spcPts val="800"/>
              </a:spcBef>
              <a:spcAft>
                <a:spcPts val="0"/>
              </a:spcAft>
              <a:buNone/>
            </a:pPr>
            <a:r>
              <a:rPr lang="en-GB" sz="1500">
                <a:solidFill>
                  <a:srgbClr val="FFFFFF"/>
                </a:solidFill>
                <a:highlight>
                  <a:schemeClr val="lt1"/>
                </a:highlight>
              </a:rPr>
              <a:t>be accessible to unauthenticated users.</a:t>
            </a:r>
            <a:endParaRPr sz="1500">
              <a:solidFill>
                <a:srgbClr val="FFFFFF"/>
              </a:solidFill>
              <a:highlight>
                <a:schemeClr val="lt1"/>
              </a:highlight>
            </a:endParaRPr>
          </a:p>
          <a:p>
            <a:pPr indent="355600" lvl="0" marL="558800" marR="101600" rtl="0" algn="l">
              <a:lnSpc>
                <a:spcPct val="100000"/>
              </a:lnSpc>
              <a:spcBef>
                <a:spcPts val="800"/>
              </a:spcBef>
              <a:spcAft>
                <a:spcPts val="0"/>
              </a:spcAft>
              <a:buNone/>
            </a:pPr>
            <a:r>
              <a:rPr lang="en-GB" sz="1500">
                <a:solidFill>
                  <a:srgbClr val="FFFFFF"/>
                </a:solidFill>
                <a:highlight>
                  <a:schemeClr val="lt1"/>
                </a:highlight>
              </a:rPr>
              <a:t>2.  The image of cattle should be captured by the application.</a:t>
            </a:r>
            <a:endParaRPr sz="1500">
              <a:solidFill>
                <a:srgbClr val="FFFFFF"/>
              </a:solidFill>
              <a:highlight>
                <a:schemeClr val="lt1"/>
              </a:highlight>
            </a:endParaRPr>
          </a:p>
          <a:p>
            <a:pPr indent="355600" lvl="0" marL="558800" marR="101600" rtl="0" algn="l">
              <a:lnSpc>
                <a:spcPct val="100000"/>
              </a:lnSpc>
              <a:spcBef>
                <a:spcPts val="800"/>
              </a:spcBef>
              <a:spcAft>
                <a:spcPts val="0"/>
              </a:spcAft>
              <a:buNone/>
            </a:pPr>
            <a:r>
              <a:rPr lang="en-GB" sz="1500">
                <a:solidFill>
                  <a:srgbClr val="FFFFFF"/>
                </a:solidFill>
                <a:highlight>
                  <a:schemeClr val="lt1"/>
                </a:highlight>
              </a:rPr>
              <a:t>3.  An  identification  number  would  be  attached  with  the  image  when  send  to</a:t>
            </a:r>
            <a:endParaRPr sz="1500">
              <a:solidFill>
                <a:srgbClr val="FFFFFF"/>
              </a:solidFill>
              <a:highlight>
                <a:schemeClr val="lt1"/>
              </a:highlight>
            </a:endParaRPr>
          </a:p>
          <a:p>
            <a:pPr indent="355600" lvl="0" marL="558800" marR="101600" rtl="0" algn="l">
              <a:lnSpc>
                <a:spcPct val="100000"/>
              </a:lnSpc>
              <a:spcBef>
                <a:spcPts val="800"/>
              </a:spcBef>
              <a:spcAft>
                <a:spcPts val="0"/>
              </a:spcAft>
              <a:buNone/>
            </a:pPr>
            <a:r>
              <a:rPr lang="en-GB" sz="1500">
                <a:solidFill>
                  <a:srgbClr val="FFFFFF"/>
                </a:solidFill>
                <a:highlight>
                  <a:schemeClr val="lt1"/>
                </a:highlight>
              </a:rPr>
              <a:t>server.  Because there is no other way of identifying cattle.</a:t>
            </a:r>
            <a:endParaRPr sz="1500">
              <a:solidFill>
                <a:srgbClr val="FFFFFF"/>
              </a:solidFill>
              <a:highlight>
                <a:schemeClr val="lt1"/>
              </a:highlight>
            </a:endParaRPr>
          </a:p>
          <a:p>
            <a:pPr indent="0" lvl="0" marL="0" rtl="0" algn="l">
              <a:spcBef>
                <a:spcPts val="800"/>
              </a:spcBef>
              <a:spcAft>
                <a:spcPts val="1600"/>
              </a:spcAft>
              <a:buNone/>
            </a:pPr>
            <a:r>
              <a:t/>
            </a:r>
            <a:endParaRPr>
              <a:solidFill>
                <a:srgbClr val="FFFFFF"/>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980000"/>
                </a:solidFill>
              </a:rPr>
              <a:t>Functional Requirements</a:t>
            </a:r>
            <a:r>
              <a:rPr lang="en-GB"/>
              <a:t> </a:t>
            </a:r>
            <a:endParaRPr/>
          </a:p>
          <a:p>
            <a:pPr indent="0" lvl="0" marL="0" rtl="0" algn="l">
              <a:spcBef>
                <a:spcPts val="0"/>
              </a:spcBef>
              <a:spcAft>
                <a:spcPts val="0"/>
              </a:spcAft>
              <a:buNone/>
            </a:pPr>
            <a:r>
              <a:t/>
            </a:r>
            <a:endParaRPr>
              <a:solidFill>
                <a:srgbClr val="CC0000"/>
              </a:solidFill>
            </a:endParaRPr>
          </a:p>
        </p:txBody>
      </p:sp>
      <p:sp>
        <p:nvSpPr>
          <p:cNvPr id="80" name="Google Shape;80;p17"/>
          <p:cNvSpPr txBox="1"/>
          <p:nvPr>
            <p:ph idx="1" type="body"/>
          </p:nvPr>
        </p:nvSpPr>
        <p:spPr>
          <a:xfrm>
            <a:off x="502725" y="1024800"/>
            <a:ext cx="8520600" cy="3416400"/>
          </a:xfrm>
          <a:prstGeom prst="rect">
            <a:avLst/>
          </a:prstGeom>
        </p:spPr>
        <p:txBody>
          <a:bodyPr anchorCtr="0" anchor="t" bIns="91425" lIns="91425" spcFirstLastPara="1" rIns="91425" wrap="square" tIns="91425">
            <a:noAutofit/>
          </a:bodyPr>
          <a:lstStyle/>
          <a:p>
            <a:pPr indent="0" lvl="0" marL="101600" marR="101600" rtl="0" algn="l">
              <a:lnSpc>
                <a:spcPct val="100000"/>
              </a:lnSpc>
              <a:spcBef>
                <a:spcPts val="800"/>
              </a:spcBef>
              <a:spcAft>
                <a:spcPts val="0"/>
              </a:spcAft>
              <a:buNone/>
            </a:pPr>
            <a:r>
              <a:rPr lang="en-GB" sz="1500">
                <a:solidFill>
                  <a:srgbClr val="FFFFFF"/>
                </a:solidFill>
                <a:highlight>
                  <a:schemeClr val="lt1"/>
                </a:highlight>
              </a:rPr>
              <a:t>Dashboard:</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rPr lang="en-GB" sz="1500">
                <a:solidFill>
                  <a:srgbClr val="FFFFFF"/>
                </a:solidFill>
                <a:highlight>
                  <a:schemeClr val="lt1"/>
                </a:highlight>
              </a:rPr>
              <a:t>(a)  The admin panel would display the overall growth of all cattle in last six</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rPr lang="en-GB" sz="1500">
                <a:solidFill>
                  <a:srgbClr val="FFFFFF"/>
                </a:solidFill>
                <a:highlight>
                  <a:schemeClr val="lt1"/>
                </a:highlight>
              </a:rPr>
              <a:t>months through pi-chart.</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rPr lang="en-GB" sz="1500">
                <a:solidFill>
                  <a:srgbClr val="FFFFFF"/>
                </a:solidFill>
                <a:highlight>
                  <a:schemeClr val="lt1"/>
                </a:highlight>
              </a:rPr>
              <a:t>(b)  It  would  show  the  growth  progress  of  each  cattle  on  individual  level  in</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rPr lang="en-GB" sz="1500">
                <a:solidFill>
                  <a:srgbClr val="FFFFFF"/>
                </a:solidFill>
                <a:highlight>
                  <a:schemeClr val="lt1"/>
                </a:highlight>
              </a:rPr>
              <a:t>last six months.</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rPr lang="en-GB" sz="1500">
                <a:solidFill>
                  <a:srgbClr val="FFFFFF"/>
                </a:solidFill>
                <a:highlight>
                  <a:schemeClr val="lt1"/>
                </a:highlight>
              </a:rPr>
              <a:t>(c)  Admin  panel  would  have  different  tabs  and  button  to  add,  update  and</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rPr lang="en-GB" sz="1500">
                <a:solidFill>
                  <a:srgbClr val="FFFFFF"/>
                </a:solidFill>
                <a:highlight>
                  <a:schemeClr val="lt1"/>
                </a:highlight>
              </a:rPr>
              <a:t>delete.</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rPr lang="en-GB" sz="1500">
                <a:solidFill>
                  <a:srgbClr val="FFFFFF"/>
                </a:solidFill>
                <a:highlight>
                  <a:schemeClr val="lt1"/>
                </a:highlight>
              </a:rPr>
              <a:t>(d)  Record of the animal can be update by clicking on the “Update Record”</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rPr lang="en-GB" sz="1500">
                <a:solidFill>
                  <a:srgbClr val="FFFFFF"/>
                </a:solidFill>
                <a:highlight>
                  <a:schemeClr val="lt1"/>
                </a:highlight>
              </a:rPr>
              <a:t>tab.</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rPr lang="en-GB" sz="1500">
                <a:solidFill>
                  <a:srgbClr val="FFFFFF"/>
                </a:solidFill>
                <a:highlight>
                  <a:schemeClr val="lt1"/>
                </a:highlight>
              </a:rPr>
              <a:t>(e)  The cattle’s record can be deleted by “Delete” button.</a:t>
            </a:r>
            <a:endParaRPr sz="1500">
              <a:solidFill>
                <a:srgbClr val="FFFFFF"/>
              </a:solidFill>
              <a:highlight>
                <a:schemeClr val="lt1"/>
              </a:highlight>
            </a:endParaRPr>
          </a:p>
          <a:p>
            <a:pPr indent="0" lvl="0" marL="0" marR="101600" rtl="0" algn="l">
              <a:lnSpc>
                <a:spcPct val="100000"/>
              </a:lnSpc>
              <a:spcBef>
                <a:spcPts val="800"/>
              </a:spcBef>
              <a:spcAft>
                <a:spcPts val="0"/>
              </a:spcAft>
              <a:buNone/>
            </a:pPr>
            <a:r>
              <a:t/>
            </a:r>
            <a:endParaRPr sz="1500">
              <a:solidFill>
                <a:srgbClr val="FFFFFF"/>
              </a:solidFill>
              <a:highlight>
                <a:schemeClr val="lt1"/>
              </a:highlight>
            </a:endParaRPr>
          </a:p>
          <a:p>
            <a:pPr indent="0" lvl="0" marL="0" rtl="0" algn="l">
              <a:spcBef>
                <a:spcPts val="800"/>
              </a:spcBef>
              <a:spcAft>
                <a:spcPts val="0"/>
              </a:spcAft>
              <a:buNone/>
            </a:pPr>
            <a:r>
              <a:t/>
            </a:r>
            <a:endParaRPr>
              <a:solidFill>
                <a:srgbClr val="FFFFFF"/>
              </a:solidFill>
              <a:highlight>
                <a:schemeClr val="lt1"/>
              </a:highlight>
            </a:endParaRPr>
          </a:p>
          <a:p>
            <a:pPr indent="0" lvl="0" marL="457200" rtl="0" algn="l">
              <a:spcBef>
                <a:spcPts val="1600"/>
              </a:spcBef>
              <a:spcAft>
                <a:spcPts val="1600"/>
              </a:spcAft>
              <a:buNone/>
            </a:pPr>
            <a:r>
              <a:t/>
            </a:r>
            <a:endParaRPr>
              <a:solidFill>
                <a:srgbClr val="FFFFFF"/>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Functional Requirements</a:t>
            </a:r>
            <a:endParaRPr/>
          </a:p>
        </p:txBody>
      </p:sp>
      <p:sp>
        <p:nvSpPr>
          <p:cNvPr id="86" name="Google Shape;86;p18"/>
          <p:cNvSpPr txBox="1"/>
          <p:nvPr>
            <p:ph idx="1" type="body"/>
          </p:nvPr>
        </p:nvSpPr>
        <p:spPr>
          <a:xfrm>
            <a:off x="502725" y="1159550"/>
            <a:ext cx="8520600" cy="3416400"/>
          </a:xfrm>
          <a:prstGeom prst="rect">
            <a:avLst/>
          </a:prstGeom>
        </p:spPr>
        <p:txBody>
          <a:bodyPr anchorCtr="0" anchor="t" bIns="91425" lIns="91425" spcFirstLastPara="1" rIns="91425" wrap="square" tIns="91425">
            <a:noAutofit/>
          </a:bodyPr>
          <a:lstStyle/>
          <a:p>
            <a:pPr indent="0" lvl="0" marL="101600" marR="101600" rtl="0" algn="l">
              <a:lnSpc>
                <a:spcPct val="100000"/>
              </a:lnSpc>
              <a:spcBef>
                <a:spcPts val="800"/>
              </a:spcBef>
              <a:spcAft>
                <a:spcPts val="0"/>
              </a:spcAft>
              <a:buNone/>
            </a:pPr>
            <a:r>
              <a:rPr lang="en-GB" sz="1500">
                <a:solidFill>
                  <a:srgbClr val="FFFFFF"/>
                </a:solidFill>
                <a:highlight>
                  <a:schemeClr val="lt1"/>
                </a:highlight>
              </a:rPr>
              <a:t>Cattle Management:</a:t>
            </a:r>
            <a:endParaRPr sz="1500">
              <a:solidFill>
                <a:srgbClr val="FFFFFF"/>
              </a:solidFill>
              <a:highlight>
                <a:schemeClr val="lt1"/>
              </a:highlight>
            </a:endParaRPr>
          </a:p>
          <a:p>
            <a:pPr indent="-323850" lvl="0" marL="914400" marR="101600" rtl="0" algn="l">
              <a:lnSpc>
                <a:spcPct val="100000"/>
              </a:lnSpc>
              <a:spcBef>
                <a:spcPts val="800"/>
              </a:spcBef>
              <a:spcAft>
                <a:spcPts val="0"/>
              </a:spcAft>
              <a:buClr>
                <a:srgbClr val="FFFFFF"/>
              </a:buClr>
              <a:buSzPts val="1500"/>
              <a:buAutoNum type="alphaLcParenBoth"/>
            </a:pPr>
            <a:r>
              <a:rPr lang="en-GB" sz="1500">
                <a:solidFill>
                  <a:srgbClr val="FFFFFF"/>
                </a:solidFill>
                <a:highlight>
                  <a:schemeClr val="lt1"/>
                </a:highlight>
              </a:rPr>
              <a:t>Add Cattle</a:t>
            </a:r>
            <a:endParaRPr sz="1500">
              <a:solidFill>
                <a:srgbClr val="FFFFFF"/>
              </a:solidFill>
              <a:highlight>
                <a:schemeClr val="lt1"/>
              </a:highlight>
            </a:endParaRPr>
          </a:p>
          <a:p>
            <a:pPr indent="355600" lvl="0" marL="558800" marR="101600" rtl="0" algn="l">
              <a:lnSpc>
                <a:spcPct val="100000"/>
              </a:lnSpc>
              <a:spcBef>
                <a:spcPts val="800"/>
              </a:spcBef>
              <a:spcAft>
                <a:spcPts val="0"/>
              </a:spcAft>
              <a:buNone/>
            </a:pPr>
            <a:r>
              <a:rPr lang="en-GB" sz="1500">
                <a:solidFill>
                  <a:srgbClr val="FFFFFF"/>
                </a:solidFill>
                <a:highlight>
                  <a:schemeClr val="lt1"/>
                </a:highlight>
              </a:rPr>
              <a:t>i.  To add an animal into the system, it would be required to add some details such as age, gender, type etc.  into the system.</a:t>
            </a:r>
            <a:endParaRPr sz="1500">
              <a:solidFill>
                <a:srgbClr val="FFFFFF"/>
              </a:solidFill>
              <a:highlight>
                <a:schemeClr val="lt1"/>
              </a:highlight>
            </a:endParaRPr>
          </a:p>
          <a:p>
            <a:pPr indent="-323850" lvl="0" marL="914400" marR="101600" rtl="0" algn="l">
              <a:lnSpc>
                <a:spcPct val="100000"/>
              </a:lnSpc>
              <a:spcBef>
                <a:spcPts val="800"/>
              </a:spcBef>
              <a:spcAft>
                <a:spcPts val="0"/>
              </a:spcAft>
              <a:buClr>
                <a:srgbClr val="FFFFFF"/>
              </a:buClr>
              <a:buSzPts val="1500"/>
              <a:buAutoNum type="alphaLcParenBoth"/>
            </a:pPr>
            <a:r>
              <a:rPr lang="en-GB" sz="1500">
                <a:solidFill>
                  <a:srgbClr val="FFFFFF"/>
                </a:solidFill>
                <a:highlight>
                  <a:schemeClr val="lt1"/>
                </a:highlight>
              </a:rPr>
              <a:t>List View</a:t>
            </a:r>
            <a:endParaRPr sz="1500">
              <a:solidFill>
                <a:srgbClr val="FFFFFF"/>
              </a:solidFill>
              <a:highlight>
                <a:schemeClr val="lt1"/>
              </a:highlight>
            </a:endParaRPr>
          </a:p>
          <a:p>
            <a:pPr indent="355600" lvl="0" marL="558800" marR="101600" rtl="0" algn="l">
              <a:lnSpc>
                <a:spcPct val="100000"/>
              </a:lnSpc>
              <a:spcBef>
                <a:spcPts val="800"/>
              </a:spcBef>
              <a:spcAft>
                <a:spcPts val="0"/>
              </a:spcAft>
              <a:buNone/>
            </a:pPr>
            <a:r>
              <a:rPr lang="en-GB" sz="1500">
                <a:solidFill>
                  <a:srgbClr val="FFFFFF"/>
                </a:solidFill>
                <a:highlight>
                  <a:schemeClr val="lt1"/>
                </a:highlight>
              </a:rPr>
              <a:t>i.  List of all animals would be displayed.</a:t>
            </a:r>
            <a:endParaRPr sz="1500">
              <a:solidFill>
                <a:srgbClr val="FFFFFF"/>
              </a:solidFill>
              <a:highlight>
                <a:schemeClr val="lt1"/>
              </a:highlight>
            </a:endParaRPr>
          </a:p>
          <a:p>
            <a:pPr indent="457200" lvl="0" marL="0" marR="101600" rtl="0" algn="l">
              <a:lnSpc>
                <a:spcPct val="100000"/>
              </a:lnSpc>
              <a:spcBef>
                <a:spcPts val="800"/>
              </a:spcBef>
              <a:spcAft>
                <a:spcPts val="0"/>
              </a:spcAft>
              <a:buNone/>
            </a:pPr>
            <a:r>
              <a:rPr lang="en-GB" sz="1500">
                <a:solidFill>
                  <a:srgbClr val="FFFFFF"/>
                </a:solidFill>
                <a:highlight>
                  <a:schemeClr val="lt1"/>
                </a:highlight>
              </a:rPr>
              <a:t>(c) 	View Details</a:t>
            </a:r>
            <a:endParaRPr sz="1500">
              <a:solidFill>
                <a:srgbClr val="FFFFFF"/>
              </a:solidFill>
              <a:highlight>
                <a:schemeClr val="lt1"/>
              </a:highlight>
            </a:endParaRPr>
          </a:p>
          <a:p>
            <a:pPr indent="457200" lvl="0" marL="457200" marR="101600" rtl="0" algn="l">
              <a:lnSpc>
                <a:spcPct val="100000"/>
              </a:lnSpc>
              <a:spcBef>
                <a:spcPts val="800"/>
              </a:spcBef>
              <a:spcAft>
                <a:spcPts val="0"/>
              </a:spcAft>
              <a:buNone/>
            </a:pPr>
            <a:r>
              <a:rPr lang="en-GB" sz="1500">
                <a:solidFill>
                  <a:srgbClr val="FFFFFF"/>
                </a:solidFill>
                <a:highlight>
                  <a:schemeClr val="lt1"/>
                </a:highlight>
              </a:rPr>
              <a:t>i.  On clicking view details, the complete details of every individual animal would be displayed on screen.</a:t>
            </a:r>
            <a:endParaRPr sz="1500">
              <a:solidFill>
                <a:srgbClr val="FFFFFF"/>
              </a:solidFill>
              <a:highlight>
                <a:schemeClr val="lt1"/>
              </a:highlight>
            </a:endParaRPr>
          </a:p>
          <a:p>
            <a:pPr indent="0" lvl="0" marL="0" marR="101600" rtl="0" algn="l">
              <a:lnSpc>
                <a:spcPct val="100000"/>
              </a:lnSpc>
              <a:spcBef>
                <a:spcPts val="800"/>
              </a:spcBef>
              <a:spcAft>
                <a:spcPts val="0"/>
              </a:spcAft>
              <a:buNone/>
            </a:pPr>
            <a:r>
              <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t/>
            </a:r>
            <a:endParaRPr sz="1500">
              <a:solidFill>
                <a:srgbClr val="FFFFFF"/>
              </a:solidFill>
              <a:highlight>
                <a:schemeClr val="lt1"/>
              </a:highlight>
            </a:endParaRPr>
          </a:p>
          <a:p>
            <a:pPr indent="0" lvl="0" marL="0" marR="101600" rtl="0" algn="l">
              <a:lnSpc>
                <a:spcPct val="100000"/>
              </a:lnSpc>
              <a:spcBef>
                <a:spcPts val="800"/>
              </a:spcBef>
              <a:spcAft>
                <a:spcPts val="0"/>
              </a:spcAft>
              <a:buNone/>
            </a:pPr>
            <a:r>
              <a:t/>
            </a:r>
            <a:endParaRPr sz="1500">
              <a:solidFill>
                <a:srgbClr val="FFFFFF"/>
              </a:solidFill>
              <a:highlight>
                <a:schemeClr val="lt1"/>
              </a:highlight>
            </a:endParaRPr>
          </a:p>
          <a:p>
            <a:pPr indent="0" lvl="0" marL="457200" rtl="0" algn="l">
              <a:spcBef>
                <a:spcPts val="800"/>
              </a:spcBef>
              <a:spcAft>
                <a:spcPts val="1600"/>
              </a:spcAft>
              <a:buNone/>
            </a:pPr>
            <a:r>
              <a:t/>
            </a:r>
            <a:endParaRPr>
              <a:solidFill>
                <a:srgbClr val="FFFFFF"/>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Functional Requirements</a:t>
            </a:r>
            <a:endParaRPr/>
          </a:p>
        </p:txBody>
      </p:sp>
      <p:sp>
        <p:nvSpPr>
          <p:cNvPr id="92" name="Google Shape;92;p19"/>
          <p:cNvSpPr txBox="1"/>
          <p:nvPr>
            <p:ph idx="1" type="body"/>
          </p:nvPr>
        </p:nvSpPr>
        <p:spPr>
          <a:xfrm>
            <a:off x="502725" y="1159550"/>
            <a:ext cx="8520600" cy="3416400"/>
          </a:xfrm>
          <a:prstGeom prst="rect">
            <a:avLst/>
          </a:prstGeom>
        </p:spPr>
        <p:txBody>
          <a:bodyPr anchorCtr="0" anchor="t" bIns="91425" lIns="91425" spcFirstLastPara="1" rIns="91425" wrap="square" tIns="91425">
            <a:noAutofit/>
          </a:bodyPr>
          <a:lstStyle/>
          <a:p>
            <a:pPr indent="0" lvl="0" marL="101600" marR="101600" rtl="0" algn="l">
              <a:lnSpc>
                <a:spcPct val="100000"/>
              </a:lnSpc>
              <a:spcBef>
                <a:spcPts val="800"/>
              </a:spcBef>
              <a:spcAft>
                <a:spcPts val="0"/>
              </a:spcAft>
              <a:buNone/>
            </a:pPr>
            <a:r>
              <a:rPr lang="en-GB" sz="1500">
                <a:solidFill>
                  <a:srgbClr val="FFFFFF"/>
                </a:solidFill>
                <a:highlight>
                  <a:schemeClr val="lt1"/>
                </a:highlight>
              </a:rPr>
              <a:t>Settings:</a:t>
            </a:r>
            <a:endParaRPr sz="1500">
              <a:solidFill>
                <a:srgbClr val="FFFFFF"/>
              </a:solidFill>
              <a:highlight>
                <a:schemeClr val="lt1"/>
              </a:highlight>
            </a:endParaRPr>
          </a:p>
          <a:p>
            <a:pPr indent="355600" lvl="0" marL="101600" marR="101600" rtl="0" algn="l">
              <a:lnSpc>
                <a:spcPct val="100000"/>
              </a:lnSpc>
              <a:spcBef>
                <a:spcPts val="800"/>
              </a:spcBef>
              <a:spcAft>
                <a:spcPts val="0"/>
              </a:spcAft>
              <a:buNone/>
            </a:pPr>
            <a:r>
              <a:rPr lang="en-GB" sz="1500">
                <a:solidFill>
                  <a:srgbClr val="FFFFFF"/>
                </a:solidFill>
                <a:highlight>
                  <a:schemeClr val="lt1"/>
                </a:highlight>
              </a:rPr>
              <a:t>(a)  Personal configuration section from where admin can change personal info</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t/>
            </a:r>
            <a:endParaRPr sz="1500">
              <a:solidFill>
                <a:srgbClr val="FFFFFF"/>
              </a:solidFill>
              <a:highlight>
                <a:schemeClr val="lt1"/>
              </a:highlight>
            </a:endParaRPr>
          </a:p>
          <a:p>
            <a:pPr indent="0" lvl="0" marL="0" marR="101600" rtl="0" algn="l">
              <a:lnSpc>
                <a:spcPct val="100000"/>
              </a:lnSpc>
              <a:spcBef>
                <a:spcPts val="800"/>
              </a:spcBef>
              <a:spcAft>
                <a:spcPts val="0"/>
              </a:spcAft>
              <a:buNone/>
            </a:pPr>
            <a:r>
              <a:t/>
            </a:r>
            <a:endParaRPr sz="1500">
              <a:solidFill>
                <a:srgbClr val="FFFFFF"/>
              </a:solidFill>
              <a:highlight>
                <a:schemeClr val="lt1"/>
              </a:highlight>
            </a:endParaRPr>
          </a:p>
          <a:p>
            <a:pPr indent="0" lvl="0" marL="457200" rtl="0" algn="l">
              <a:spcBef>
                <a:spcPts val="800"/>
              </a:spcBef>
              <a:spcAft>
                <a:spcPts val="1600"/>
              </a:spcAft>
              <a:buNone/>
            </a:pPr>
            <a:r>
              <a:t/>
            </a:r>
            <a:endParaRPr>
              <a:solidFill>
                <a:srgbClr val="FFFFFF"/>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Non-</a:t>
            </a:r>
            <a:r>
              <a:rPr lang="en-GB">
                <a:solidFill>
                  <a:srgbClr val="CC0000"/>
                </a:solidFill>
              </a:rPr>
              <a:t>Functional Requirements</a:t>
            </a:r>
            <a:endParaRPr/>
          </a:p>
        </p:txBody>
      </p:sp>
      <p:sp>
        <p:nvSpPr>
          <p:cNvPr id="98" name="Google Shape;98;p20"/>
          <p:cNvSpPr txBox="1"/>
          <p:nvPr>
            <p:ph idx="1" type="body"/>
          </p:nvPr>
        </p:nvSpPr>
        <p:spPr>
          <a:xfrm>
            <a:off x="502725" y="11595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solidFill>
                  <a:schemeClr val="dk1"/>
                </a:solidFill>
                <a:highlight>
                  <a:schemeClr val="lt1"/>
                </a:highlight>
              </a:rPr>
              <a:t>Following are the non-functional requirements of our system.</a:t>
            </a:r>
            <a:endParaRPr sz="1500">
              <a:solidFill>
                <a:schemeClr val="dk1"/>
              </a:solidFill>
              <a:highlight>
                <a:schemeClr val="lt1"/>
              </a:highlight>
            </a:endParaRPr>
          </a:p>
          <a:p>
            <a:pPr indent="-323850" lvl="0" marL="457200" rtl="0" algn="l">
              <a:lnSpc>
                <a:spcPct val="100000"/>
              </a:lnSpc>
              <a:spcBef>
                <a:spcPts val="0"/>
              </a:spcBef>
              <a:spcAft>
                <a:spcPts val="0"/>
              </a:spcAft>
              <a:buClr>
                <a:schemeClr val="dk1"/>
              </a:buClr>
              <a:buSzPts val="1500"/>
              <a:buAutoNum type="arabicPeriod"/>
            </a:pPr>
            <a:r>
              <a:rPr lang="en-GB" sz="1500">
                <a:solidFill>
                  <a:schemeClr val="dk1"/>
                </a:solidFill>
                <a:highlight>
                  <a:schemeClr val="lt1"/>
                </a:highlight>
              </a:rPr>
              <a:t>Security:</a:t>
            </a:r>
            <a:endParaRPr sz="1500">
              <a:solidFill>
                <a:schemeClr val="dk1"/>
              </a:solidFill>
              <a:highlight>
                <a:schemeClr val="lt1"/>
              </a:highlight>
            </a:endParaRPr>
          </a:p>
          <a:p>
            <a:pPr indent="457200" lvl="0" marL="0" rtl="0" algn="l">
              <a:lnSpc>
                <a:spcPct val="100000"/>
              </a:lnSpc>
              <a:spcBef>
                <a:spcPts val="0"/>
              </a:spcBef>
              <a:spcAft>
                <a:spcPts val="0"/>
              </a:spcAft>
              <a:buNone/>
            </a:pPr>
            <a:r>
              <a:rPr lang="en-GB" sz="1500">
                <a:solidFill>
                  <a:schemeClr val="dk1"/>
                </a:solidFill>
                <a:highlight>
                  <a:schemeClr val="lt1"/>
                </a:highlight>
              </a:rPr>
              <a:t>The user’s data that would be required during sign up should be confidential, safe and secure.</a:t>
            </a:r>
            <a:endParaRPr sz="1500">
              <a:solidFill>
                <a:schemeClr val="dk1"/>
              </a:solidFill>
              <a:highlight>
                <a:schemeClr val="lt1"/>
              </a:highlight>
            </a:endParaRPr>
          </a:p>
          <a:p>
            <a:pPr indent="-323850" lvl="0" marL="457200" rtl="0" algn="l">
              <a:lnSpc>
                <a:spcPct val="100000"/>
              </a:lnSpc>
              <a:spcBef>
                <a:spcPts val="0"/>
              </a:spcBef>
              <a:spcAft>
                <a:spcPts val="0"/>
              </a:spcAft>
              <a:buClr>
                <a:schemeClr val="dk1"/>
              </a:buClr>
              <a:buSzPts val="1500"/>
              <a:buAutoNum type="arabicPeriod"/>
            </a:pPr>
            <a:r>
              <a:rPr lang="en-GB" sz="1500">
                <a:solidFill>
                  <a:schemeClr val="dk1"/>
                </a:solidFill>
                <a:highlight>
                  <a:schemeClr val="lt1"/>
                </a:highlight>
              </a:rPr>
              <a:t>Performance:</a:t>
            </a:r>
            <a:endParaRPr sz="1500">
              <a:solidFill>
                <a:schemeClr val="dk1"/>
              </a:solidFill>
              <a:highlight>
                <a:schemeClr val="lt1"/>
              </a:highlight>
            </a:endParaRPr>
          </a:p>
          <a:p>
            <a:pPr indent="0" lvl="0" marL="457200" rtl="0" algn="l">
              <a:lnSpc>
                <a:spcPct val="100000"/>
              </a:lnSpc>
              <a:spcBef>
                <a:spcPts val="0"/>
              </a:spcBef>
              <a:spcAft>
                <a:spcPts val="0"/>
              </a:spcAft>
              <a:buNone/>
            </a:pPr>
            <a:r>
              <a:rPr lang="en-GB" sz="1500">
                <a:solidFill>
                  <a:schemeClr val="dk1"/>
                </a:solidFill>
                <a:highlight>
                  <a:schemeClr val="lt1"/>
                </a:highlight>
              </a:rPr>
              <a:t>The  system  should  not  take  less  than  3  minutes  to  process  the  image  and estimate weight.</a:t>
            </a:r>
            <a:endParaRPr sz="1500">
              <a:solidFill>
                <a:schemeClr val="dk1"/>
              </a:solidFill>
              <a:highlight>
                <a:schemeClr val="lt1"/>
              </a:highlight>
            </a:endParaRPr>
          </a:p>
          <a:p>
            <a:pPr indent="-323850" lvl="0" marL="457200" rtl="0" algn="l">
              <a:lnSpc>
                <a:spcPct val="100000"/>
              </a:lnSpc>
              <a:spcBef>
                <a:spcPts val="0"/>
              </a:spcBef>
              <a:spcAft>
                <a:spcPts val="0"/>
              </a:spcAft>
              <a:buClr>
                <a:schemeClr val="dk1"/>
              </a:buClr>
              <a:buSzPts val="1500"/>
              <a:buAutoNum type="arabicPeriod"/>
            </a:pPr>
            <a:r>
              <a:rPr lang="en-GB" sz="1500">
                <a:solidFill>
                  <a:schemeClr val="dk1"/>
                </a:solidFill>
                <a:highlight>
                  <a:schemeClr val="lt1"/>
                </a:highlight>
              </a:rPr>
              <a:t>Compatible:</a:t>
            </a:r>
            <a:endParaRPr sz="1500">
              <a:solidFill>
                <a:schemeClr val="dk1"/>
              </a:solidFill>
              <a:highlight>
                <a:schemeClr val="lt1"/>
              </a:highlight>
            </a:endParaRPr>
          </a:p>
          <a:p>
            <a:pPr indent="0" lvl="0" marL="457200" rtl="0" algn="l">
              <a:lnSpc>
                <a:spcPct val="100000"/>
              </a:lnSpc>
              <a:spcBef>
                <a:spcPts val="0"/>
              </a:spcBef>
              <a:spcAft>
                <a:spcPts val="0"/>
              </a:spcAft>
              <a:buNone/>
            </a:pPr>
            <a:r>
              <a:rPr lang="en-GB" sz="1500">
                <a:solidFill>
                  <a:schemeClr val="dk1"/>
                </a:solidFill>
                <a:highlight>
                  <a:schemeClr val="lt1"/>
                </a:highlight>
              </a:rPr>
              <a:t>The system should be compatible with all android devices.</a:t>
            </a:r>
            <a:endParaRPr sz="1500">
              <a:solidFill>
                <a:schemeClr val="dk1"/>
              </a:solidFill>
              <a:highlight>
                <a:schemeClr val="lt1"/>
              </a:highlight>
            </a:endParaRPr>
          </a:p>
          <a:p>
            <a:pPr indent="-323850" lvl="0" marL="457200" rtl="0" algn="l">
              <a:lnSpc>
                <a:spcPct val="100000"/>
              </a:lnSpc>
              <a:spcBef>
                <a:spcPts val="0"/>
              </a:spcBef>
              <a:spcAft>
                <a:spcPts val="0"/>
              </a:spcAft>
              <a:buClr>
                <a:schemeClr val="dk1"/>
              </a:buClr>
              <a:buSzPts val="1500"/>
              <a:buAutoNum type="arabicPeriod"/>
            </a:pPr>
            <a:r>
              <a:rPr lang="en-GB" sz="1500">
                <a:solidFill>
                  <a:schemeClr val="dk1"/>
                </a:solidFill>
                <a:highlight>
                  <a:schemeClr val="lt1"/>
                </a:highlight>
              </a:rPr>
              <a:t>Memory Efficient: </a:t>
            </a:r>
            <a:endParaRPr sz="1500">
              <a:solidFill>
                <a:schemeClr val="dk1"/>
              </a:solidFill>
              <a:highlight>
                <a:schemeClr val="lt1"/>
              </a:highlight>
            </a:endParaRPr>
          </a:p>
          <a:p>
            <a:pPr indent="0" lvl="0" marL="457200" rtl="0" algn="l">
              <a:lnSpc>
                <a:spcPct val="100000"/>
              </a:lnSpc>
              <a:spcBef>
                <a:spcPts val="0"/>
              </a:spcBef>
              <a:spcAft>
                <a:spcPts val="0"/>
              </a:spcAft>
              <a:buNone/>
            </a:pPr>
            <a:r>
              <a:rPr lang="en-GB" sz="1500">
                <a:solidFill>
                  <a:schemeClr val="dk1"/>
                </a:solidFill>
                <a:highlight>
                  <a:schemeClr val="lt1"/>
                </a:highlight>
              </a:rPr>
              <a:t>The mobile application should be space efficient and should not occupy large space of memory.</a:t>
            </a:r>
            <a:endParaRPr sz="1500">
              <a:solidFill>
                <a:schemeClr val="dk1"/>
              </a:solidFill>
              <a:highlight>
                <a:schemeClr val="lt1"/>
              </a:highlight>
            </a:endParaRPr>
          </a:p>
          <a:p>
            <a:pPr indent="-323850" lvl="0" marL="457200" rtl="0" algn="l">
              <a:lnSpc>
                <a:spcPct val="100000"/>
              </a:lnSpc>
              <a:spcBef>
                <a:spcPts val="0"/>
              </a:spcBef>
              <a:spcAft>
                <a:spcPts val="0"/>
              </a:spcAft>
              <a:buClr>
                <a:schemeClr val="dk1"/>
              </a:buClr>
              <a:buSzPts val="1500"/>
              <a:buAutoNum type="arabicPeriod"/>
            </a:pPr>
            <a:r>
              <a:rPr lang="en-GB" sz="1500">
                <a:solidFill>
                  <a:schemeClr val="dk1"/>
                </a:solidFill>
                <a:highlight>
                  <a:schemeClr val="lt1"/>
                </a:highlight>
              </a:rPr>
              <a:t>Usability:</a:t>
            </a:r>
            <a:endParaRPr sz="1500">
              <a:solidFill>
                <a:schemeClr val="dk1"/>
              </a:solidFill>
              <a:highlight>
                <a:schemeClr val="lt1"/>
              </a:highlight>
            </a:endParaRPr>
          </a:p>
          <a:p>
            <a:pPr indent="0" lvl="0" marL="457200" rtl="0" algn="l">
              <a:lnSpc>
                <a:spcPct val="100000"/>
              </a:lnSpc>
              <a:spcBef>
                <a:spcPts val="0"/>
              </a:spcBef>
              <a:spcAft>
                <a:spcPts val="0"/>
              </a:spcAft>
              <a:buNone/>
            </a:pPr>
            <a:r>
              <a:rPr lang="en-GB" sz="1500">
                <a:solidFill>
                  <a:schemeClr val="dk1"/>
                </a:solidFill>
                <a:highlight>
                  <a:schemeClr val="lt1"/>
                </a:highlight>
              </a:rPr>
              <a:t>The interface of the system should be simple and flow of app should be understandable by farmer who is not well educated.</a:t>
            </a:r>
            <a:endParaRPr sz="1500">
              <a:solidFill>
                <a:schemeClr val="dk1"/>
              </a:solidFill>
              <a:highlight>
                <a:schemeClr val="lt1"/>
              </a:highlight>
            </a:endParaRPr>
          </a:p>
          <a:p>
            <a:pPr indent="0" lvl="0" marL="457200" rtl="0" algn="l">
              <a:spcBef>
                <a:spcPts val="0"/>
              </a:spcBef>
              <a:spcAft>
                <a:spcPts val="1600"/>
              </a:spcAft>
              <a:buNone/>
            </a:pPr>
            <a:r>
              <a:t/>
            </a:r>
            <a:endParaRPr>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502725" y="45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Non-</a:t>
            </a:r>
            <a:r>
              <a:rPr lang="en-GB">
                <a:solidFill>
                  <a:srgbClr val="CC0000"/>
                </a:solidFill>
              </a:rPr>
              <a:t>Functional Requirements</a:t>
            </a:r>
            <a:endParaRPr/>
          </a:p>
        </p:txBody>
      </p:sp>
      <p:sp>
        <p:nvSpPr>
          <p:cNvPr id="104" name="Google Shape;104;p21"/>
          <p:cNvSpPr txBox="1"/>
          <p:nvPr>
            <p:ph idx="1" type="body"/>
          </p:nvPr>
        </p:nvSpPr>
        <p:spPr>
          <a:xfrm>
            <a:off x="502725" y="11595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solidFill>
                  <a:srgbClr val="FFFFFF"/>
                </a:solidFill>
                <a:highlight>
                  <a:schemeClr val="lt1"/>
                </a:highlight>
              </a:rPr>
              <a:t>6. </a:t>
            </a:r>
            <a:r>
              <a:rPr lang="en-GB" sz="1500">
                <a:solidFill>
                  <a:srgbClr val="FFFFFF"/>
                </a:solidFill>
                <a:highlight>
                  <a:schemeClr val="lt1"/>
                </a:highlight>
              </a:rPr>
              <a:t>Scalability:</a:t>
            </a:r>
            <a:endParaRPr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The system should be scalable so that it can later be used in real world or at</a:t>
            </a:r>
            <a:endParaRPr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industry level.</a:t>
            </a:r>
            <a:endParaRPr sz="1500">
              <a:solidFill>
                <a:srgbClr val="FFFFFF"/>
              </a:solidFill>
              <a:highlight>
                <a:schemeClr val="lt1"/>
              </a:highlight>
            </a:endParaRPr>
          </a:p>
          <a:p>
            <a:pPr indent="0" lvl="0" marL="0" rtl="0" algn="l">
              <a:lnSpc>
                <a:spcPct val="100000"/>
              </a:lnSpc>
              <a:spcBef>
                <a:spcPts val="0"/>
              </a:spcBef>
              <a:spcAft>
                <a:spcPts val="0"/>
              </a:spcAft>
              <a:buNone/>
            </a:pPr>
            <a:r>
              <a:rPr lang="en-GB" sz="1500">
                <a:solidFill>
                  <a:srgbClr val="FFFFFF"/>
                </a:solidFill>
                <a:highlight>
                  <a:schemeClr val="lt1"/>
                </a:highlight>
              </a:rPr>
              <a:t>7. Maintainability: </a:t>
            </a:r>
            <a:endParaRPr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The  system  should  be  easily  maintainable  so  that  it  can become more advance and efficient when use in industry.</a:t>
            </a:r>
            <a:endParaRPr sz="1500">
              <a:solidFill>
                <a:srgbClr val="FFFFFF"/>
              </a:solidFill>
              <a:highlight>
                <a:schemeClr val="lt1"/>
              </a:highlight>
            </a:endParaRPr>
          </a:p>
          <a:p>
            <a:pPr indent="0" lvl="0" marL="0" rtl="0" algn="l">
              <a:lnSpc>
                <a:spcPct val="100000"/>
              </a:lnSpc>
              <a:spcBef>
                <a:spcPts val="0"/>
              </a:spcBef>
              <a:spcAft>
                <a:spcPts val="0"/>
              </a:spcAft>
              <a:buNone/>
            </a:pPr>
            <a:r>
              <a:rPr lang="en-GB" sz="1500">
                <a:solidFill>
                  <a:srgbClr val="FFFFFF"/>
                </a:solidFill>
                <a:highlight>
                  <a:schemeClr val="lt1"/>
                </a:highlight>
              </a:rPr>
              <a:t>8. Legal: </a:t>
            </a:r>
            <a:endParaRPr sz="1500">
              <a:solidFill>
                <a:srgbClr val="FFFFFF"/>
              </a:solidFill>
              <a:highlight>
                <a:schemeClr val="lt1"/>
              </a:highlight>
            </a:endParaRPr>
          </a:p>
          <a:p>
            <a:pPr indent="457200" lvl="0" marL="0" rtl="0" algn="l">
              <a:lnSpc>
                <a:spcPct val="100000"/>
              </a:lnSpc>
              <a:spcBef>
                <a:spcPts val="0"/>
              </a:spcBef>
              <a:spcAft>
                <a:spcPts val="0"/>
              </a:spcAft>
              <a:buNone/>
            </a:pPr>
            <a:r>
              <a:rPr lang="en-GB" sz="1500">
                <a:solidFill>
                  <a:srgbClr val="FFFFFF"/>
                </a:solidFill>
                <a:highlight>
                  <a:schemeClr val="lt1"/>
                </a:highlight>
              </a:rPr>
              <a:t>According to the intellectual property rights, the system should only be used by Folio3</a:t>
            </a:r>
            <a:endParaRPr sz="1500">
              <a:solidFill>
                <a:srgbClr val="FFFFFF"/>
              </a:solidFill>
              <a:highlight>
                <a:schemeClr val="lt1"/>
              </a:highlight>
            </a:endParaRPr>
          </a:p>
          <a:p>
            <a:pPr indent="0" lvl="0" marL="101600" marR="101600" rtl="0" algn="l">
              <a:lnSpc>
                <a:spcPct val="100000"/>
              </a:lnSpc>
              <a:spcBef>
                <a:spcPts val="800"/>
              </a:spcBef>
              <a:spcAft>
                <a:spcPts val="0"/>
              </a:spcAft>
              <a:buNone/>
            </a:pPr>
            <a:r>
              <a:t/>
            </a:r>
            <a:endParaRPr sz="1500">
              <a:solidFill>
                <a:srgbClr val="FFFFFF"/>
              </a:solidFill>
              <a:highlight>
                <a:schemeClr val="lt1"/>
              </a:highlight>
            </a:endParaRPr>
          </a:p>
          <a:p>
            <a:pPr indent="0" lvl="0" marL="457200" rtl="0" algn="l">
              <a:spcBef>
                <a:spcPts val="800"/>
              </a:spcBef>
              <a:spcAft>
                <a:spcPts val="1600"/>
              </a:spcAft>
              <a:buNone/>
            </a:pPr>
            <a:r>
              <a:t/>
            </a:r>
            <a:endParaRPr sz="1500">
              <a:solidFill>
                <a:srgbClr val="FFFFFF"/>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