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64" r:id="rId5"/>
    <p:sldId id="273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CBF"/>
    <a:srgbClr val="8DA99C"/>
    <a:srgbClr val="3F534A"/>
    <a:srgbClr val="4C6459"/>
    <a:srgbClr val="638475"/>
    <a:srgbClr val="416529"/>
    <a:srgbClr val="FB3640"/>
    <a:srgbClr val="4D8D61"/>
    <a:srgbClr val="5DA774"/>
    <a:srgbClr val="488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DCE8-66E8-2E29-AD95-5CDF42530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8D69F-358F-4F1D-C7E7-3B6D21CEA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0F1DC-8399-0477-49F2-6D9D31AB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9CFD-AC13-0F51-21D2-BB00FA17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6A8A0-FDC7-204B-8E3F-EFCC4852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67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95DE-F39C-0FDF-D6A8-A7A6582D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5AF08-EE99-B519-28FD-402534C0D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90900-A8EA-4C71-8FF7-89C35C02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FADC0-924C-4655-9373-F2D13330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4B881-FAC0-309C-B6A6-FA22736E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87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BCFEF-E824-89C1-F48D-AABED2A69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BD18D-FB7D-FDC1-1306-818932CA1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70B7B-CCC0-17C3-DBEF-5744D19F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9411E-3422-F771-04D9-A1F4D336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7B98-EAEE-F19B-1A6F-587A7123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13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D27D-BB36-6D3F-3B82-1EA81149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032EB-C713-D142-D752-75122E392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B34F0-B0C7-0A4D-47DF-3ADB25EC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B934D-4127-DEF8-29EF-C87266B0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282EA-2878-ADCE-32F1-62C4974F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37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3EB1-314D-0329-9B23-DCDE4193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B9DF3-C47D-FBB2-F91E-DB1D0371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3312-03B8-FB09-D1EE-F9C784CB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54C9D-729C-E713-763A-2FA80E20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E7286-805C-6ADC-643F-A713056B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62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E772-D59F-F70D-ABE9-3E5E78AD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B053-489F-7390-FE37-FF075AF5E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0A5B9-C97B-F6F0-2BBA-1D1BC3AD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AEAB3-FEE9-8A7D-01F6-DFD940AC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D00E8-B3D8-C444-AC49-6071B7CE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A86B3-8B04-4531-8E66-9A4D2772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73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C22E-24A1-2AB2-03D3-38DAC3AB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63570-89BE-11EB-854B-B861ECC6E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358DA-CEB4-CCED-B05C-DABA6576F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B6D0F-98F9-0B09-F2E1-1BE0CCC0A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81B40-1055-7425-36B2-8073186AB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F4E19-69B0-5A3C-31E8-B512C074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B6C44-3432-75CB-680C-1C4FE8D2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3167B-DBDE-7310-0C6B-814AA961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06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F81C-9A92-E05F-BADF-DAACA610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9E3F8-9299-BCF4-B87E-4D6D6185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13D9A-70FD-45DA-8757-D3072733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76BC2-3424-40F6-9CA2-080346DF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01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0CD18-51FF-2061-E641-1DBCB05A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BCA08-8A2C-FD7F-FCFD-A13E7600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94970-D7DF-ECB3-F9D4-7C7C224A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57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45C3-760C-52C0-DD1C-A086AF51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46D5-A1DA-C431-CDBD-0F85469D9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0CD15-9DDF-0AC2-C2B0-979DA9E12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42447-C7F6-F1FC-A69D-56F198CD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D76D0-B9D0-CDEC-A3AE-EE19F840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5D0D8-23DA-6D71-ACEC-CDFCDA33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21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F5CD-C3DB-2B7C-B826-2C5A928F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DEB21-B3BC-A17E-FF26-6320EA821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7CB8E-6EA7-9FE5-DB47-3BDA019E2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F82A4-B11C-E473-0318-8DF1E205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F30E7-1028-7328-8F60-7AA6718F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CFCC4-43E9-D6DD-E75C-F135CB93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81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1B8BE-B7D0-9F73-E2AE-4316C05E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D9A69-2B8A-E996-B6C7-A3D41B57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C6DE8-A576-462B-3098-B3490D714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24F3D-33B8-42C8-8CAB-3BAD074C8871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404D7-5C2C-F854-4D36-DCCF2F8F5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62C5-EA20-267B-3F5E-D0B843ABB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14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9516F6-F9A6-8B37-25E1-77A8DB1F7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Graphic 4" descr="Periodic Graph with solid fill">
            <a:extLst>
              <a:ext uri="{FF2B5EF4-FFF2-40B4-BE49-F238E27FC236}">
                <a16:creationId xmlns:a16="http://schemas.microsoft.com/office/drawing/2014/main" id="{BACBB029-948D-F442-02CF-5C93DB658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5156" y="1956455"/>
            <a:ext cx="758465" cy="758465"/>
          </a:xfrm>
          <a:prstGeom prst="rect">
            <a:avLst/>
          </a:prstGeom>
        </p:spPr>
      </p:pic>
      <p:pic>
        <p:nvPicPr>
          <p:cNvPr id="7" name="Graphic 6" descr="Periodic Graph outline">
            <a:extLst>
              <a:ext uri="{FF2B5EF4-FFF2-40B4-BE49-F238E27FC236}">
                <a16:creationId xmlns:a16="http://schemas.microsoft.com/office/drawing/2014/main" id="{69D187F7-1929-A2C6-EDFA-8B15E0833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5075" y="492900"/>
            <a:ext cx="914400" cy="914400"/>
          </a:xfrm>
          <a:prstGeom prst="rect">
            <a:avLst/>
          </a:prstGeom>
        </p:spPr>
      </p:pic>
      <p:pic>
        <p:nvPicPr>
          <p:cNvPr id="9" name="Graphic 8" descr="Hockey Stick Curve Graph with solid fill">
            <a:extLst>
              <a:ext uri="{FF2B5EF4-FFF2-40B4-BE49-F238E27FC236}">
                <a16:creationId xmlns:a16="http://schemas.microsoft.com/office/drawing/2014/main" id="{D48A2FEC-9322-65F4-95A5-979280EBC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5700" y="1414425"/>
            <a:ext cx="914400" cy="914400"/>
          </a:xfrm>
          <a:prstGeom prst="rect">
            <a:avLst/>
          </a:prstGeom>
        </p:spPr>
      </p:pic>
      <p:pic>
        <p:nvPicPr>
          <p:cNvPr id="11" name="Graphic 10" descr="Transfer with solid fill">
            <a:extLst>
              <a:ext uri="{FF2B5EF4-FFF2-40B4-BE49-F238E27FC236}">
                <a16:creationId xmlns:a16="http://schemas.microsoft.com/office/drawing/2014/main" id="{F0B75ACF-4242-0752-CFDD-9049660FBE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69475" y="573825"/>
            <a:ext cx="914400" cy="9144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40C365C-1632-A809-E4F0-FA00C2F935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05537" y="1533525"/>
            <a:ext cx="1171575" cy="628650"/>
          </a:xfrm>
          <a:prstGeom prst="rect">
            <a:avLst/>
          </a:prstGeom>
        </p:spPr>
      </p:pic>
      <p:pic>
        <p:nvPicPr>
          <p:cNvPr id="12" name="Graphic 11" descr="Right pointing backhand index with solid fill">
            <a:extLst>
              <a:ext uri="{FF2B5EF4-FFF2-40B4-BE49-F238E27FC236}">
                <a16:creationId xmlns:a16="http://schemas.microsoft.com/office/drawing/2014/main" id="{45E48EA0-4917-882F-DB75-3BC13B4664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86700" y="809625"/>
            <a:ext cx="581025" cy="581025"/>
          </a:xfrm>
          <a:prstGeom prst="rect">
            <a:avLst/>
          </a:prstGeom>
        </p:spPr>
      </p:pic>
      <p:pic>
        <p:nvPicPr>
          <p:cNvPr id="14" name="Graphic 13" descr="Sort outline">
            <a:extLst>
              <a:ext uri="{FF2B5EF4-FFF2-40B4-BE49-F238E27FC236}">
                <a16:creationId xmlns:a16="http://schemas.microsoft.com/office/drawing/2014/main" id="{0B83112C-6550-DD5D-3E5F-728A3DB91F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00825" y="2666999"/>
            <a:ext cx="695325" cy="695325"/>
          </a:xfrm>
          <a:prstGeom prst="rect">
            <a:avLst/>
          </a:prstGeom>
        </p:spPr>
      </p:pic>
      <p:pic>
        <p:nvPicPr>
          <p:cNvPr id="16" name="Graphic 15" descr="Settings outline">
            <a:extLst>
              <a:ext uri="{FF2B5EF4-FFF2-40B4-BE49-F238E27FC236}">
                <a16:creationId xmlns:a16="http://schemas.microsoft.com/office/drawing/2014/main" id="{A877E39F-B2C0-0C2E-0E23-52FCA4BE2E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22575" y="2319300"/>
            <a:ext cx="821550" cy="821550"/>
          </a:xfrm>
          <a:prstGeom prst="rect">
            <a:avLst/>
          </a:prstGeom>
        </p:spPr>
      </p:pic>
      <p:pic>
        <p:nvPicPr>
          <p:cNvPr id="18" name="Graphic 17" descr="Settings with solid fill">
            <a:extLst>
              <a:ext uri="{FF2B5EF4-FFF2-40B4-BE49-F238E27FC236}">
                <a16:creationId xmlns:a16="http://schemas.microsoft.com/office/drawing/2014/main" id="{9BF23DA9-6212-8D5E-0DBE-089DE87CA6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43800" y="2457374"/>
            <a:ext cx="795375" cy="795375"/>
          </a:xfrm>
          <a:prstGeom prst="rect">
            <a:avLst/>
          </a:prstGeom>
        </p:spPr>
      </p:pic>
      <p:pic>
        <p:nvPicPr>
          <p:cNvPr id="20" name="Graphic 19" descr="Sort with solid fill">
            <a:extLst>
              <a:ext uri="{FF2B5EF4-FFF2-40B4-BE49-F238E27FC236}">
                <a16:creationId xmlns:a16="http://schemas.microsoft.com/office/drawing/2014/main" id="{745D7133-E8C6-E78F-C87D-BE50CB055D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84350" y="1319100"/>
            <a:ext cx="673950" cy="673950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C06A18C5-5D4C-9702-8A14-182CD1C7A69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829175" y="2781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8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700DC8-3E22-088E-B6F9-F1D5576B9CC1}"/>
              </a:ext>
            </a:extLst>
          </p:cNvPr>
          <p:cNvSpPr txBox="1"/>
          <p:nvPr/>
        </p:nvSpPr>
        <p:spPr>
          <a:xfrm>
            <a:off x="11133056" y="6598887"/>
            <a:ext cx="1011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3F534A"/>
                </a:solidFill>
              </a:rPr>
              <a:t>Sahar Latifi</a:t>
            </a:r>
            <a:endParaRPr lang="en-CA" sz="1200" dirty="0">
              <a:solidFill>
                <a:srgbClr val="3F534A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3F2029-9C1F-063A-56F2-AB8EC1F6E999}"/>
              </a:ext>
            </a:extLst>
          </p:cNvPr>
          <p:cNvSpPr/>
          <p:nvPr/>
        </p:nvSpPr>
        <p:spPr>
          <a:xfrm>
            <a:off x="68094" y="731162"/>
            <a:ext cx="9072000" cy="2982999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801C87-8644-C038-C653-9BCCB3C15F3C}"/>
              </a:ext>
            </a:extLst>
          </p:cNvPr>
          <p:cNvSpPr/>
          <p:nvPr/>
        </p:nvSpPr>
        <p:spPr>
          <a:xfrm>
            <a:off x="68094" y="3765897"/>
            <a:ext cx="9072000" cy="2880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1C136CE-5CB4-D15C-43DA-F36D605F2B20}"/>
              </a:ext>
            </a:extLst>
          </p:cNvPr>
          <p:cNvSpPr/>
          <p:nvPr/>
        </p:nvSpPr>
        <p:spPr>
          <a:xfrm>
            <a:off x="9209985" y="735291"/>
            <a:ext cx="2880000" cy="5910606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1FBFE-E72C-24D0-0512-28E251A0E378}"/>
              </a:ext>
            </a:extLst>
          </p:cNvPr>
          <p:cNvSpPr txBox="1"/>
          <p:nvPr/>
        </p:nvSpPr>
        <p:spPr>
          <a:xfrm>
            <a:off x="744716" y="431819"/>
            <a:ext cx="3344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Comprehensive Analysis of Canada's Immigration Trends</a:t>
            </a:r>
            <a:endParaRPr lang="en-CA" sz="12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DF2FB6-C5B4-C6D0-28EF-6977D385161E}"/>
              </a:ext>
            </a:extLst>
          </p:cNvPr>
          <p:cNvSpPr/>
          <p:nvPr/>
        </p:nvSpPr>
        <p:spPr>
          <a:xfrm>
            <a:off x="-2438" y="-6052"/>
            <a:ext cx="12194438" cy="686350"/>
          </a:xfrm>
          <a:prstGeom prst="rect">
            <a:avLst/>
          </a:prstGeom>
          <a:solidFill>
            <a:srgbClr val="63847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038911A-1EFC-46C6-BE70-F192A1D82874}"/>
              </a:ext>
            </a:extLst>
          </p:cNvPr>
          <p:cNvSpPr txBox="1">
            <a:spLocks/>
          </p:cNvSpPr>
          <p:nvPr/>
        </p:nvSpPr>
        <p:spPr>
          <a:xfrm>
            <a:off x="796990" y="77278"/>
            <a:ext cx="6161560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A Profile of Permanent Resident (PR) Immigrants</a:t>
            </a:r>
            <a:endParaRPr lang="en-CA" sz="20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CD0317-3C27-DA5D-83E9-7BE6D30BA710}"/>
              </a:ext>
            </a:extLst>
          </p:cNvPr>
          <p:cNvSpPr txBox="1">
            <a:spLocks/>
          </p:cNvSpPr>
          <p:nvPr/>
        </p:nvSpPr>
        <p:spPr>
          <a:xfrm>
            <a:off x="6996261" y="86705"/>
            <a:ext cx="1904214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2015 </a:t>
            </a:r>
            <a:r>
              <a:rPr lang="fa-IR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- </a:t>
            </a:r>
            <a:r>
              <a:rPr lang="en-US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2023</a:t>
            </a:r>
            <a:endParaRPr lang="en-CA" sz="28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E62CC5-BBFA-4DC8-3D73-FAB7B1AFCC79}"/>
              </a:ext>
            </a:extLst>
          </p:cNvPr>
          <p:cNvCxnSpPr>
            <a:cxnSpLocks/>
          </p:cNvCxnSpPr>
          <p:nvPr/>
        </p:nvCxnSpPr>
        <p:spPr>
          <a:xfrm>
            <a:off x="6864278" y="124413"/>
            <a:ext cx="0" cy="395925"/>
          </a:xfrm>
          <a:prstGeom prst="line">
            <a:avLst/>
          </a:prstGeom>
          <a:ln w="15875">
            <a:solidFill>
              <a:srgbClr val="C0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F20D93-3484-069C-A5C2-591C3F9335D0}"/>
              </a:ext>
            </a:extLst>
          </p:cNvPr>
          <p:cNvGrpSpPr/>
          <p:nvPr/>
        </p:nvGrpSpPr>
        <p:grpSpPr>
          <a:xfrm>
            <a:off x="303225" y="76984"/>
            <a:ext cx="537328" cy="527901"/>
            <a:chOff x="11133055" y="75414"/>
            <a:chExt cx="537328" cy="527901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082C892A-EA79-CACF-6313-430EBDA73202}"/>
                </a:ext>
              </a:extLst>
            </p:cNvPr>
            <p:cNvSpPr/>
            <p:nvPr/>
          </p:nvSpPr>
          <p:spPr>
            <a:xfrm>
              <a:off x="11133055" y="75414"/>
              <a:ext cx="537328" cy="527901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Content Placeholder 4" descr="Maple Leaf with solid fill">
              <a:extLst>
                <a:ext uri="{FF2B5EF4-FFF2-40B4-BE49-F238E27FC236}">
                  <a16:creationId xmlns:a16="http://schemas.microsoft.com/office/drawing/2014/main" id="{3B3DB852-8F3A-84B4-3798-CD6CEB66F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80187" y="122548"/>
              <a:ext cx="452487" cy="452487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7D2DD2B-C110-7E7B-8CEC-8A0733989029}"/>
              </a:ext>
            </a:extLst>
          </p:cNvPr>
          <p:cNvSpPr txBox="1"/>
          <p:nvPr/>
        </p:nvSpPr>
        <p:spPr>
          <a:xfrm>
            <a:off x="783991" y="433387"/>
            <a:ext cx="5720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Comprehensive Analysis of Canada's Immigration Trends - Immigration Landscape </a:t>
            </a:r>
            <a:endParaRPr lang="en-CA" sz="12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E2CC48-7B58-5A80-6089-DF09067FC63A}"/>
              </a:ext>
            </a:extLst>
          </p:cNvPr>
          <p:cNvSpPr/>
          <p:nvPr/>
        </p:nvSpPr>
        <p:spPr>
          <a:xfrm>
            <a:off x="0" y="-1"/>
            <a:ext cx="12182400" cy="6850800"/>
          </a:xfrm>
          <a:prstGeom prst="rect">
            <a:avLst/>
          </a:prstGeom>
          <a:noFill/>
          <a:ln>
            <a:solidFill>
              <a:srgbClr val="8DA99C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18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700DC8-3E22-088E-B6F9-F1D5576B9CC1}"/>
              </a:ext>
            </a:extLst>
          </p:cNvPr>
          <p:cNvSpPr txBox="1"/>
          <p:nvPr/>
        </p:nvSpPr>
        <p:spPr>
          <a:xfrm>
            <a:off x="10677526" y="6701165"/>
            <a:ext cx="15049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Design by: Sahar Latifi</a:t>
            </a:r>
            <a:endParaRPr lang="en-CA" sz="9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CA4275-2DE8-4482-64A8-9A4C71A2ECCA}"/>
              </a:ext>
            </a:extLst>
          </p:cNvPr>
          <p:cNvCxnSpPr>
            <a:cxnSpLocks/>
          </p:cNvCxnSpPr>
          <p:nvPr/>
        </p:nvCxnSpPr>
        <p:spPr>
          <a:xfrm>
            <a:off x="1387522" y="4293282"/>
            <a:ext cx="5805129" cy="0"/>
          </a:xfrm>
          <a:prstGeom prst="line">
            <a:avLst/>
          </a:prstGeom>
          <a:ln>
            <a:solidFill>
              <a:srgbClr val="BCC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uble Bracket 29">
            <a:extLst>
              <a:ext uri="{FF2B5EF4-FFF2-40B4-BE49-F238E27FC236}">
                <a16:creationId xmlns:a16="http://schemas.microsoft.com/office/drawing/2014/main" id="{45CE2E46-C4DA-6321-57E8-40C13764661D}"/>
              </a:ext>
            </a:extLst>
          </p:cNvPr>
          <p:cNvSpPr/>
          <p:nvPr/>
        </p:nvSpPr>
        <p:spPr>
          <a:xfrm>
            <a:off x="8889476" y="923827"/>
            <a:ext cx="3110847" cy="2611225"/>
          </a:xfrm>
          <a:prstGeom prst="bracketPair">
            <a:avLst/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lt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9C4DF3-8A22-6965-EB94-3B5CF83A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89" y="141699"/>
            <a:ext cx="5501681" cy="310790"/>
          </a:xfrm>
        </p:spPr>
        <p:txBody>
          <a:bodyPr>
            <a:noAutofit/>
          </a:bodyPr>
          <a:lstStyle/>
          <a:p>
            <a:r>
              <a:rPr lang="en-US" sz="32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A profile of permanent residents in Canada   </a:t>
            </a:r>
            <a:endParaRPr lang="en-CA" sz="32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1AFFA9A-3CCD-CFF3-8C9B-DDD1B08A78CC}"/>
              </a:ext>
            </a:extLst>
          </p:cNvPr>
          <p:cNvSpPr txBox="1">
            <a:spLocks/>
          </p:cNvSpPr>
          <p:nvPr/>
        </p:nvSpPr>
        <p:spPr>
          <a:xfrm>
            <a:off x="6698175" y="141699"/>
            <a:ext cx="1503144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2015 - 2023</a:t>
            </a:r>
            <a:endParaRPr lang="en-CA" sz="32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D4A88E-C733-0428-6EF0-51A869549C9D}"/>
              </a:ext>
            </a:extLst>
          </p:cNvPr>
          <p:cNvSpPr/>
          <p:nvPr/>
        </p:nvSpPr>
        <p:spPr>
          <a:xfrm>
            <a:off x="68094" y="731162"/>
            <a:ext cx="8708261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889C73-9BE2-5866-1FCF-49FECCE1CB2D}"/>
              </a:ext>
            </a:extLst>
          </p:cNvPr>
          <p:cNvSpPr/>
          <p:nvPr/>
        </p:nvSpPr>
        <p:spPr>
          <a:xfrm>
            <a:off x="68094" y="3709335"/>
            <a:ext cx="12054776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31F888-3C20-F0B8-21D2-DD35A209BD56}"/>
              </a:ext>
            </a:extLst>
          </p:cNvPr>
          <p:cNvSpPr txBox="1"/>
          <p:nvPr/>
        </p:nvSpPr>
        <p:spPr>
          <a:xfrm>
            <a:off x="11133056" y="6598887"/>
            <a:ext cx="1011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3F534A"/>
                </a:solidFill>
              </a:rPr>
              <a:t>Sahar Latifi</a:t>
            </a:r>
            <a:endParaRPr lang="en-CA" sz="1200" dirty="0">
              <a:solidFill>
                <a:srgbClr val="3F534A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75DEF8-700D-F27C-955A-F78D722D1ED1}"/>
              </a:ext>
            </a:extLst>
          </p:cNvPr>
          <p:cNvSpPr/>
          <p:nvPr/>
        </p:nvSpPr>
        <p:spPr>
          <a:xfrm>
            <a:off x="-13433" y="-7620"/>
            <a:ext cx="12207240" cy="686350"/>
          </a:xfrm>
          <a:prstGeom prst="rect">
            <a:avLst/>
          </a:prstGeom>
          <a:solidFill>
            <a:srgbClr val="63847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5CD2A0-7570-310F-1F1F-BEA63C8F6245}"/>
              </a:ext>
            </a:extLst>
          </p:cNvPr>
          <p:cNvSpPr txBox="1">
            <a:spLocks/>
          </p:cNvSpPr>
          <p:nvPr/>
        </p:nvSpPr>
        <p:spPr>
          <a:xfrm>
            <a:off x="776568" y="75710"/>
            <a:ext cx="6161560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A Profile of Permanent Resident (PR) Immigrants</a:t>
            </a:r>
            <a:endParaRPr lang="en-CA" sz="20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67E849-1914-28FD-4EDC-2F54ECCC443C}"/>
              </a:ext>
            </a:extLst>
          </p:cNvPr>
          <p:cNvSpPr txBox="1">
            <a:spLocks/>
          </p:cNvSpPr>
          <p:nvPr/>
        </p:nvSpPr>
        <p:spPr>
          <a:xfrm>
            <a:off x="6975839" y="85137"/>
            <a:ext cx="1904214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2015 </a:t>
            </a:r>
            <a:r>
              <a:rPr lang="fa-IR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- </a:t>
            </a:r>
            <a:r>
              <a:rPr lang="en-US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2023</a:t>
            </a:r>
            <a:endParaRPr lang="en-CA" sz="28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E934C9-2341-E6AC-46D7-E1BB67BC3A07}"/>
              </a:ext>
            </a:extLst>
          </p:cNvPr>
          <p:cNvCxnSpPr>
            <a:cxnSpLocks/>
          </p:cNvCxnSpPr>
          <p:nvPr/>
        </p:nvCxnSpPr>
        <p:spPr>
          <a:xfrm>
            <a:off x="6843856" y="122845"/>
            <a:ext cx="0" cy="395925"/>
          </a:xfrm>
          <a:prstGeom prst="line">
            <a:avLst/>
          </a:prstGeom>
          <a:ln w="15875">
            <a:solidFill>
              <a:srgbClr val="C0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A9BAC0-4722-427D-E372-7230EE789836}"/>
              </a:ext>
            </a:extLst>
          </p:cNvPr>
          <p:cNvGrpSpPr/>
          <p:nvPr/>
        </p:nvGrpSpPr>
        <p:grpSpPr>
          <a:xfrm>
            <a:off x="282803" y="75416"/>
            <a:ext cx="537328" cy="527901"/>
            <a:chOff x="11133055" y="75414"/>
            <a:chExt cx="537328" cy="527901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53D7B248-FD6F-1F9E-F7D9-F5810D8ED5E2}"/>
                </a:ext>
              </a:extLst>
            </p:cNvPr>
            <p:cNvSpPr/>
            <p:nvPr/>
          </p:nvSpPr>
          <p:spPr>
            <a:xfrm>
              <a:off x="11133055" y="75414"/>
              <a:ext cx="537328" cy="527901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6" name="Content Placeholder 4" descr="Maple Leaf with solid fill">
              <a:extLst>
                <a:ext uri="{FF2B5EF4-FFF2-40B4-BE49-F238E27FC236}">
                  <a16:creationId xmlns:a16="http://schemas.microsoft.com/office/drawing/2014/main" id="{13733AA5-C1B0-57FA-EB48-A0522AA72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80187" y="122548"/>
              <a:ext cx="452487" cy="45248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67B2833-1ECC-0574-4193-AA4E957A0C11}"/>
              </a:ext>
            </a:extLst>
          </p:cNvPr>
          <p:cNvSpPr txBox="1"/>
          <p:nvPr/>
        </p:nvSpPr>
        <p:spPr>
          <a:xfrm>
            <a:off x="791851" y="431819"/>
            <a:ext cx="591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Comprehensive Analysis of Canada's Immigration Trends - Country-Specific Immigration trends</a:t>
            </a:r>
            <a:endParaRPr lang="en-CA" sz="12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4C1380-004C-E0C4-3CAB-E64225090FC2}"/>
              </a:ext>
            </a:extLst>
          </p:cNvPr>
          <p:cNvSpPr/>
          <p:nvPr/>
        </p:nvSpPr>
        <p:spPr>
          <a:xfrm>
            <a:off x="0" y="-1"/>
            <a:ext cx="12182400" cy="6850800"/>
          </a:xfrm>
          <a:prstGeom prst="rect">
            <a:avLst/>
          </a:prstGeom>
          <a:noFill/>
          <a:ln>
            <a:solidFill>
              <a:srgbClr val="8DA99C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58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9497D70-70A0-E074-BDE3-C323A0FA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90" y="28575"/>
            <a:ext cx="4170045" cy="257175"/>
          </a:xfrm>
        </p:spPr>
        <p:txBody>
          <a:bodyPr>
            <a:normAutofit fontScale="90000"/>
          </a:bodyPr>
          <a:lstStyle/>
          <a:p>
            <a:r>
              <a:rPr lang="en-US" sz="24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Canada’s Immigration </a:t>
            </a:r>
            <a:r>
              <a:rPr lang="en-US" sz="24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  <a:cs typeface="Aparajita" panose="020B0502040204020203" pitchFamily="18" charset="0"/>
              </a:rPr>
              <a:t>Analysis</a:t>
            </a:r>
            <a:r>
              <a:rPr lang="en-US" sz="24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 |  2015 - 2023</a:t>
            </a:r>
            <a:endParaRPr lang="en-CA" sz="24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00DC8-3E22-088E-B6F9-F1D5576B9CC1}"/>
              </a:ext>
            </a:extLst>
          </p:cNvPr>
          <p:cNvSpPr txBox="1"/>
          <p:nvPr/>
        </p:nvSpPr>
        <p:spPr>
          <a:xfrm>
            <a:off x="10677526" y="6701165"/>
            <a:ext cx="15049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Design by: Saar Latifi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2461-38D5-8510-27AB-61528E877D9D}"/>
              </a:ext>
            </a:extLst>
          </p:cNvPr>
          <p:cNvSpPr txBox="1"/>
          <p:nvPr/>
        </p:nvSpPr>
        <p:spPr>
          <a:xfrm>
            <a:off x="6514928" y="4143011"/>
            <a:ext cx="1060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Gender</a:t>
            </a:r>
          </a:p>
          <a:p>
            <a:pPr algn="ctr"/>
            <a:r>
              <a:rPr lang="en-CA" sz="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Distribution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CA4275-2DE8-4482-64A8-9A4C71A2ECCA}"/>
              </a:ext>
            </a:extLst>
          </p:cNvPr>
          <p:cNvCxnSpPr>
            <a:cxnSpLocks/>
          </p:cNvCxnSpPr>
          <p:nvPr/>
        </p:nvCxnSpPr>
        <p:spPr>
          <a:xfrm>
            <a:off x="7429717" y="4284168"/>
            <a:ext cx="4429921" cy="0"/>
          </a:xfrm>
          <a:prstGeom prst="line">
            <a:avLst/>
          </a:prstGeom>
          <a:ln>
            <a:solidFill>
              <a:srgbClr val="FB3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B260886B-E99C-E35B-9B42-6D7999E874DE}"/>
              </a:ext>
            </a:extLst>
          </p:cNvPr>
          <p:cNvSpPr txBox="1">
            <a:spLocks/>
          </p:cNvSpPr>
          <p:nvPr/>
        </p:nvSpPr>
        <p:spPr>
          <a:xfrm>
            <a:off x="748289" y="141699"/>
            <a:ext cx="5501681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>
                <a:solidFill>
                  <a:schemeClr val="bg1"/>
                </a:solidFill>
                <a:latin typeface="Univers Condensed Light" panose="020B0306020202040204" pitchFamily="34" charset="0"/>
              </a:rPr>
              <a:t>A profile of permanent residents in Canada   </a:t>
            </a:r>
            <a:endParaRPr lang="en-CA" sz="32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E56F735-00F6-CAAD-3BE5-DD9092399FAA}"/>
              </a:ext>
            </a:extLst>
          </p:cNvPr>
          <p:cNvSpPr txBox="1">
            <a:spLocks/>
          </p:cNvSpPr>
          <p:nvPr/>
        </p:nvSpPr>
        <p:spPr>
          <a:xfrm>
            <a:off x="6698175" y="141699"/>
            <a:ext cx="1503144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2015 - 2023</a:t>
            </a:r>
            <a:endParaRPr lang="en-CA" sz="32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109196-C76C-12B3-8FE3-9C74F65A137A}"/>
              </a:ext>
            </a:extLst>
          </p:cNvPr>
          <p:cNvSpPr/>
          <p:nvPr/>
        </p:nvSpPr>
        <p:spPr>
          <a:xfrm>
            <a:off x="68093" y="731162"/>
            <a:ext cx="12019131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A93D88-C881-5E13-534F-0D2B7F2054C3}"/>
              </a:ext>
            </a:extLst>
          </p:cNvPr>
          <p:cNvSpPr/>
          <p:nvPr/>
        </p:nvSpPr>
        <p:spPr>
          <a:xfrm>
            <a:off x="69662" y="3721028"/>
            <a:ext cx="5976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E4CF8F-4537-32A1-C9FB-905B77598B88}"/>
              </a:ext>
            </a:extLst>
          </p:cNvPr>
          <p:cNvSpPr/>
          <p:nvPr/>
        </p:nvSpPr>
        <p:spPr>
          <a:xfrm>
            <a:off x="6113966" y="3721028"/>
            <a:ext cx="5976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AF0B12-5C35-E9B5-0CC5-799D14015B16}"/>
              </a:ext>
            </a:extLst>
          </p:cNvPr>
          <p:cNvSpPr txBox="1"/>
          <p:nvPr/>
        </p:nvSpPr>
        <p:spPr>
          <a:xfrm>
            <a:off x="11133056" y="6598887"/>
            <a:ext cx="1011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416529"/>
                </a:solidFill>
              </a:rPr>
              <a:t>Sahar Latifi</a:t>
            </a:r>
            <a:endParaRPr lang="en-CA" sz="1200" dirty="0">
              <a:solidFill>
                <a:srgbClr val="41652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12EDE7-0168-3E50-271B-65270F1E2C1E}"/>
              </a:ext>
            </a:extLst>
          </p:cNvPr>
          <p:cNvSpPr/>
          <p:nvPr/>
        </p:nvSpPr>
        <p:spPr>
          <a:xfrm>
            <a:off x="-13433" y="-7620"/>
            <a:ext cx="12207240" cy="686350"/>
          </a:xfrm>
          <a:prstGeom prst="rect">
            <a:avLst/>
          </a:prstGeom>
          <a:solidFill>
            <a:srgbClr val="63847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B0C05C-3C8D-639E-FB66-38DFA78F95AA}"/>
              </a:ext>
            </a:extLst>
          </p:cNvPr>
          <p:cNvSpPr txBox="1">
            <a:spLocks/>
          </p:cNvSpPr>
          <p:nvPr/>
        </p:nvSpPr>
        <p:spPr>
          <a:xfrm>
            <a:off x="606884" y="122845"/>
            <a:ext cx="5482829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>
                <a:solidFill>
                  <a:schemeClr val="bg1"/>
                </a:solidFill>
                <a:latin typeface="Univers Condensed Light" panose="020B0306020202040204" pitchFamily="34" charset="0"/>
              </a:rPr>
              <a:t>A Profile of Permanent Resident Immigrants</a:t>
            </a:r>
            <a:endParaRPr lang="en-CA" sz="20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pic>
        <p:nvPicPr>
          <p:cNvPr id="9" name="Content Placeholder 4" descr="Maple Leaf with solid fill">
            <a:extLst>
              <a:ext uri="{FF2B5EF4-FFF2-40B4-BE49-F238E27FC236}">
                <a16:creationId xmlns:a16="http://schemas.microsoft.com/office/drawing/2014/main" id="{F9694139-FFCE-6298-D902-059CD5A38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950" y="103695"/>
            <a:ext cx="452487" cy="45248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720BC7E-BF39-DC82-17C6-FDA85458C44D}"/>
              </a:ext>
            </a:extLst>
          </p:cNvPr>
          <p:cNvSpPr txBox="1">
            <a:spLocks/>
          </p:cNvSpPr>
          <p:nvPr/>
        </p:nvSpPr>
        <p:spPr>
          <a:xfrm>
            <a:off x="6042583" y="122845"/>
            <a:ext cx="1904214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2015 </a:t>
            </a:r>
            <a:r>
              <a:rPr lang="fa-IR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- </a:t>
            </a:r>
            <a:r>
              <a:rPr lang="en-US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2023</a:t>
            </a:r>
            <a:endParaRPr lang="en-CA" sz="28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50754F-5B77-2A90-7FEB-CC4B64971754}"/>
              </a:ext>
            </a:extLst>
          </p:cNvPr>
          <p:cNvCxnSpPr>
            <a:cxnSpLocks/>
          </p:cNvCxnSpPr>
          <p:nvPr/>
        </p:nvCxnSpPr>
        <p:spPr>
          <a:xfrm>
            <a:off x="6033149" y="122845"/>
            <a:ext cx="0" cy="395925"/>
          </a:xfrm>
          <a:prstGeom prst="line">
            <a:avLst/>
          </a:prstGeom>
          <a:ln w="15875">
            <a:solidFill>
              <a:srgbClr val="C0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64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9497D70-70A0-E074-BDE3-C323A0FA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90" y="28575"/>
            <a:ext cx="4170045" cy="257175"/>
          </a:xfrm>
        </p:spPr>
        <p:txBody>
          <a:bodyPr>
            <a:normAutofit fontScale="90000"/>
          </a:bodyPr>
          <a:lstStyle/>
          <a:p>
            <a:r>
              <a:rPr lang="en-US" sz="24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Canada’s Immigration </a:t>
            </a:r>
            <a:r>
              <a:rPr lang="en-US" sz="24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  <a:cs typeface="Aparajita" panose="020B0502040204020203" pitchFamily="18" charset="0"/>
              </a:rPr>
              <a:t>Analysis</a:t>
            </a:r>
            <a:r>
              <a:rPr lang="en-US" sz="24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 |  2015 - 2023</a:t>
            </a:r>
            <a:endParaRPr lang="en-CA" sz="24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00DC8-3E22-088E-B6F9-F1D5576B9CC1}"/>
              </a:ext>
            </a:extLst>
          </p:cNvPr>
          <p:cNvSpPr txBox="1"/>
          <p:nvPr/>
        </p:nvSpPr>
        <p:spPr>
          <a:xfrm>
            <a:off x="10677526" y="6701165"/>
            <a:ext cx="15049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Design by: Saar Latifi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2461-38D5-8510-27AB-61528E877D9D}"/>
              </a:ext>
            </a:extLst>
          </p:cNvPr>
          <p:cNvSpPr txBox="1"/>
          <p:nvPr/>
        </p:nvSpPr>
        <p:spPr>
          <a:xfrm>
            <a:off x="6514928" y="4143011"/>
            <a:ext cx="1060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Gender</a:t>
            </a:r>
          </a:p>
          <a:p>
            <a:pPr algn="ctr"/>
            <a:r>
              <a:rPr lang="en-CA" sz="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Distribution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CA4275-2DE8-4482-64A8-9A4C71A2ECCA}"/>
              </a:ext>
            </a:extLst>
          </p:cNvPr>
          <p:cNvCxnSpPr>
            <a:cxnSpLocks/>
          </p:cNvCxnSpPr>
          <p:nvPr/>
        </p:nvCxnSpPr>
        <p:spPr>
          <a:xfrm>
            <a:off x="7429717" y="4284168"/>
            <a:ext cx="4429921" cy="0"/>
          </a:xfrm>
          <a:prstGeom prst="line">
            <a:avLst/>
          </a:prstGeom>
          <a:ln>
            <a:solidFill>
              <a:srgbClr val="FB3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5893F5-F0DC-6DCA-9D4A-135ED58B887F}"/>
              </a:ext>
            </a:extLst>
          </p:cNvPr>
          <p:cNvSpPr/>
          <p:nvPr/>
        </p:nvSpPr>
        <p:spPr>
          <a:xfrm>
            <a:off x="-4006" y="-17047"/>
            <a:ext cx="12207240" cy="686350"/>
          </a:xfrm>
          <a:prstGeom prst="rect">
            <a:avLst/>
          </a:prstGeom>
          <a:solidFill>
            <a:srgbClr val="63847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60886B-E99C-E35B-9B42-6D7999E874DE}"/>
              </a:ext>
            </a:extLst>
          </p:cNvPr>
          <p:cNvSpPr txBox="1">
            <a:spLocks/>
          </p:cNvSpPr>
          <p:nvPr/>
        </p:nvSpPr>
        <p:spPr>
          <a:xfrm>
            <a:off x="748289" y="141699"/>
            <a:ext cx="5501681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A profile of permanent residents in Canada   </a:t>
            </a:r>
            <a:endParaRPr lang="en-CA" sz="32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pic>
        <p:nvPicPr>
          <p:cNvPr id="15" name="Content Placeholder 4" descr="Maple Leaf with solid fill">
            <a:extLst>
              <a:ext uri="{FF2B5EF4-FFF2-40B4-BE49-F238E27FC236}">
                <a16:creationId xmlns:a16="http://schemas.microsoft.com/office/drawing/2014/main" id="{D62DC1E5-CFA4-EFF3-E155-9752C3B09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939" y="65987"/>
            <a:ext cx="452487" cy="452487"/>
          </a:xfr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E56F735-00F6-CAAD-3BE5-DD9092399FAA}"/>
              </a:ext>
            </a:extLst>
          </p:cNvPr>
          <p:cNvSpPr txBox="1">
            <a:spLocks/>
          </p:cNvSpPr>
          <p:nvPr/>
        </p:nvSpPr>
        <p:spPr>
          <a:xfrm>
            <a:off x="6698175" y="141699"/>
            <a:ext cx="1503144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2015 - 2023</a:t>
            </a:r>
            <a:endParaRPr lang="en-CA" sz="32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9439B0-EA75-5DDF-6687-497A60EC7F90}"/>
              </a:ext>
            </a:extLst>
          </p:cNvPr>
          <p:cNvCxnSpPr/>
          <p:nvPr/>
        </p:nvCxnSpPr>
        <p:spPr>
          <a:xfrm>
            <a:off x="6381945" y="160256"/>
            <a:ext cx="0" cy="395925"/>
          </a:xfrm>
          <a:prstGeom prst="line">
            <a:avLst/>
          </a:prstGeom>
          <a:ln w="15875">
            <a:solidFill>
              <a:srgbClr val="C0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109196-C76C-12B3-8FE3-9C74F65A137A}"/>
              </a:ext>
            </a:extLst>
          </p:cNvPr>
          <p:cNvSpPr/>
          <p:nvPr/>
        </p:nvSpPr>
        <p:spPr>
          <a:xfrm>
            <a:off x="68094" y="731162"/>
            <a:ext cx="4500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975F47-0B5E-B092-2C74-A6E98BB346E4}"/>
              </a:ext>
            </a:extLst>
          </p:cNvPr>
          <p:cNvSpPr/>
          <p:nvPr/>
        </p:nvSpPr>
        <p:spPr>
          <a:xfrm>
            <a:off x="7579150" y="731162"/>
            <a:ext cx="4500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A93D88-C881-5E13-534F-0D2B7F2054C3}"/>
              </a:ext>
            </a:extLst>
          </p:cNvPr>
          <p:cNvSpPr/>
          <p:nvPr/>
        </p:nvSpPr>
        <p:spPr>
          <a:xfrm>
            <a:off x="69662" y="3721028"/>
            <a:ext cx="5976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E4CF8F-4537-32A1-C9FB-905B77598B88}"/>
              </a:ext>
            </a:extLst>
          </p:cNvPr>
          <p:cNvSpPr/>
          <p:nvPr/>
        </p:nvSpPr>
        <p:spPr>
          <a:xfrm>
            <a:off x="6113966" y="3721028"/>
            <a:ext cx="5976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AF0B12-5C35-E9B5-0CC5-799D14015B16}"/>
              </a:ext>
            </a:extLst>
          </p:cNvPr>
          <p:cNvSpPr txBox="1"/>
          <p:nvPr/>
        </p:nvSpPr>
        <p:spPr>
          <a:xfrm>
            <a:off x="11133056" y="6598887"/>
            <a:ext cx="1011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416529"/>
                </a:solidFill>
              </a:rPr>
              <a:t>Sahar Latifi</a:t>
            </a:r>
            <a:endParaRPr lang="en-CA" sz="1200" dirty="0">
              <a:solidFill>
                <a:srgbClr val="416529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0E9C9EC-0FB9-44B2-766C-2ECB1A018E1A}"/>
              </a:ext>
            </a:extLst>
          </p:cNvPr>
          <p:cNvSpPr/>
          <p:nvPr/>
        </p:nvSpPr>
        <p:spPr>
          <a:xfrm>
            <a:off x="4658537" y="1200150"/>
            <a:ext cx="2853594" cy="2465012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CABA1AE-03B1-0187-44B2-D81B741C40CB}"/>
              </a:ext>
            </a:extLst>
          </p:cNvPr>
          <p:cNvSpPr/>
          <p:nvPr/>
        </p:nvSpPr>
        <p:spPr>
          <a:xfrm>
            <a:off x="4667656" y="731162"/>
            <a:ext cx="2828925" cy="411838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18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700DC8-3E22-088E-B6F9-F1D5576B9CC1}"/>
              </a:ext>
            </a:extLst>
          </p:cNvPr>
          <p:cNvSpPr txBox="1"/>
          <p:nvPr/>
        </p:nvSpPr>
        <p:spPr>
          <a:xfrm>
            <a:off x="10677526" y="6701165"/>
            <a:ext cx="15049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Design by: Saar Latifi</a:t>
            </a:r>
            <a:endParaRPr lang="en-CA" sz="9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CA4275-2DE8-4482-64A8-9A4C71A2ECCA}"/>
              </a:ext>
            </a:extLst>
          </p:cNvPr>
          <p:cNvCxnSpPr>
            <a:cxnSpLocks/>
          </p:cNvCxnSpPr>
          <p:nvPr/>
        </p:nvCxnSpPr>
        <p:spPr>
          <a:xfrm>
            <a:off x="7429717" y="4284168"/>
            <a:ext cx="4429921" cy="0"/>
          </a:xfrm>
          <a:prstGeom prst="line">
            <a:avLst/>
          </a:prstGeom>
          <a:ln>
            <a:solidFill>
              <a:srgbClr val="BCC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109196-C76C-12B3-8FE3-9C74F65A137A}"/>
              </a:ext>
            </a:extLst>
          </p:cNvPr>
          <p:cNvSpPr/>
          <p:nvPr/>
        </p:nvSpPr>
        <p:spPr>
          <a:xfrm>
            <a:off x="68094" y="731160"/>
            <a:ext cx="4320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975F47-0B5E-B092-2C74-A6E98BB346E4}"/>
              </a:ext>
            </a:extLst>
          </p:cNvPr>
          <p:cNvSpPr/>
          <p:nvPr/>
        </p:nvSpPr>
        <p:spPr>
          <a:xfrm>
            <a:off x="7746966" y="731160"/>
            <a:ext cx="4320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A93D88-C881-5E13-534F-0D2B7F2054C3}"/>
              </a:ext>
            </a:extLst>
          </p:cNvPr>
          <p:cNvSpPr/>
          <p:nvPr/>
        </p:nvSpPr>
        <p:spPr>
          <a:xfrm>
            <a:off x="69662" y="3721028"/>
            <a:ext cx="5976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E4CF8F-4537-32A1-C9FB-905B77598B88}"/>
              </a:ext>
            </a:extLst>
          </p:cNvPr>
          <p:cNvSpPr/>
          <p:nvPr/>
        </p:nvSpPr>
        <p:spPr>
          <a:xfrm>
            <a:off x="6113966" y="3721028"/>
            <a:ext cx="5976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AF0B12-5C35-E9B5-0CC5-799D14015B16}"/>
              </a:ext>
            </a:extLst>
          </p:cNvPr>
          <p:cNvSpPr txBox="1"/>
          <p:nvPr/>
        </p:nvSpPr>
        <p:spPr>
          <a:xfrm>
            <a:off x="11133056" y="6598887"/>
            <a:ext cx="1011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3F534A"/>
                </a:solidFill>
              </a:rPr>
              <a:t>Sahar Latifi</a:t>
            </a:r>
            <a:endParaRPr lang="en-CA" sz="1200" dirty="0">
              <a:solidFill>
                <a:srgbClr val="3F534A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9BAEF-7C54-1B81-9F7F-AA5058B4468D}"/>
              </a:ext>
            </a:extLst>
          </p:cNvPr>
          <p:cNvSpPr/>
          <p:nvPr/>
        </p:nvSpPr>
        <p:spPr>
          <a:xfrm>
            <a:off x="-4006" y="-7620"/>
            <a:ext cx="12207240" cy="686350"/>
          </a:xfrm>
          <a:prstGeom prst="rect">
            <a:avLst/>
          </a:prstGeom>
          <a:solidFill>
            <a:srgbClr val="63847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95D05B-6A40-44FC-6727-227758765EDB}"/>
              </a:ext>
            </a:extLst>
          </p:cNvPr>
          <p:cNvSpPr/>
          <p:nvPr/>
        </p:nvSpPr>
        <p:spPr>
          <a:xfrm>
            <a:off x="-13433" y="-7620"/>
            <a:ext cx="12207240" cy="686350"/>
          </a:xfrm>
          <a:prstGeom prst="rect">
            <a:avLst/>
          </a:prstGeom>
          <a:solidFill>
            <a:srgbClr val="63847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CFCFF6-0BA7-7AF8-ABAD-B17CA05563CC}"/>
              </a:ext>
            </a:extLst>
          </p:cNvPr>
          <p:cNvSpPr txBox="1">
            <a:spLocks/>
          </p:cNvSpPr>
          <p:nvPr/>
        </p:nvSpPr>
        <p:spPr>
          <a:xfrm>
            <a:off x="795422" y="75710"/>
            <a:ext cx="6161560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A Profile of Permanent Resident (PR) Immigrants</a:t>
            </a:r>
            <a:endParaRPr lang="en-CA" sz="20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8123C2-AF1C-8F36-4A3D-A44DD9ED39DD}"/>
              </a:ext>
            </a:extLst>
          </p:cNvPr>
          <p:cNvSpPr txBox="1">
            <a:spLocks/>
          </p:cNvSpPr>
          <p:nvPr/>
        </p:nvSpPr>
        <p:spPr>
          <a:xfrm>
            <a:off x="6994693" y="85137"/>
            <a:ext cx="1904214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2015 </a:t>
            </a:r>
            <a:r>
              <a:rPr lang="fa-IR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- </a:t>
            </a:r>
            <a:r>
              <a:rPr lang="en-US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2023</a:t>
            </a:r>
            <a:endParaRPr lang="en-CA" sz="28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045FD1-0C44-5B5C-CEFF-A4F1CEE8F832}"/>
              </a:ext>
            </a:extLst>
          </p:cNvPr>
          <p:cNvCxnSpPr>
            <a:cxnSpLocks/>
          </p:cNvCxnSpPr>
          <p:nvPr/>
        </p:nvCxnSpPr>
        <p:spPr>
          <a:xfrm>
            <a:off x="6862710" y="122845"/>
            <a:ext cx="0" cy="395925"/>
          </a:xfrm>
          <a:prstGeom prst="line">
            <a:avLst/>
          </a:prstGeom>
          <a:ln w="15875">
            <a:solidFill>
              <a:srgbClr val="C0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EB6AAF1-2488-3919-1569-0F87676C7F0E}"/>
              </a:ext>
            </a:extLst>
          </p:cNvPr>
          <p:cNvGrpSpPr/>
          <p:nvPr/>
        </p:nvGrpSpPr>
        <p:grpSpPr>
          <a:xfrm>
            <a:off x="301657" y="75416"/>
            <a:ext cx="537328" cy="527901"/>
            <a:chOff x="11133055" y="75414"/>
            <a:chExt cx="537328" cy="527901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C5A459E-FE7C-8E97-C216-7CA05DA96ACA}"/>
                </a:ext>
              </a:extLst>
            </p:cNvPr>
            <p:cNvSpPr/>
            <p:nvPr/>
          </p:nvSpPr>
          <p:spPr>
            <a:xfrm>
              <a:off x="11133055" y="75414"/>
              <a:ext cx="537328" cy="527901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3" name="Content Placeholder 4" descr="Maple Leaf with solid fill">
              <a:extLst>
                <a:ext uri="{FF2B5EF4-FFF2-40B4-BE49-F238E27FC236}">
                  <a16:creationId xmlns:a16="http://schemas.microsoft.com/office/drawing/2014/main" id="{57D80753-9DA0-B6AA-016E-89C36F063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80187" y="122548"/>
              <a:ext cx="452487" cy="45248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0C3E224-79E1-DD6F-FF79-64C8B8CD17B9}"/>
              </a:ext>
            </a:extLst>
          </p:cNvPr>
          <p:cNvSpPr txBox="1"/>
          <p:nvPr/>
        </p:nvSpPr>
        <p:spPr>
          <a:xfrm>
            <a:off x="801277" y="431819"/>
            <a:ext cx="5948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Comprehensive Analysis of Canada's Immigration Trends - Provincial Immigration Trends</a:t>
            </a:r>
            <a:endParaRPr lang="en-CA" sz="12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390BA954-24A1-28A6-8B68-D920E5118C3B}"/>
              </a:ext>
            </a:extLst>
          </p:cNvPr>
          <p:cNvSpPr/>
          <p:nvPr/>
        </p:nvSpPr>
        <p:spPr>
          <a:xfrm>
            <a:off x="4430598" y="829559"/>
            <a:ext cx="3280528" cy="2733773"/>
          </a:xfrm>
          <a:prstGeom prst="bracketPair">
            <a:avLst/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205DC-2E70-1056-507D-DC846BCFCFB8}"/>
              </a:ext>
            </a:extLst>
          </p:cNvPr>
          <p:cNvSpPr/>
          <p:nvPr/>
        </p:nvSpPr>
        <p:spPr>
          <a:xfrm>
            <a:off x="0" y="-1"/>
            <a:ext cx="12182400" cy="6850800"/>
          </a:xfrm>
          <a:prstGeom prst="rect">
            <a:avLst/>
          </a:prstGeom>
          <a:noFill/>
          <a:ln>
            <a:solidFill>
              <a:srgbClr val="8DA99C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38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7061</TotalTime>
  <Words>162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 Semibold</vt:lpstr>
      <vt:lpstr>Univers Condensed Light</vt:lpstr>
      <vt:lpstr>Office Theme</vt:lpstr>
      <vt:lpstr>PowerPoint Presentation</vt:lpstr>
      <vt:lpstr>PowerPoint Presentation</vt:lpstr>
      <vt:lpstr>A profile of permanent residents in Canada   </vt:lpstr>
      <vt:lpstr>Canada’s Immigration Analysis  |  2015 - 2023</vt:lpstr>
      <vt:lpstr>Canada’s Immigration Analysis  |  2015 - 2023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Latifi</dc:creator>
  <cp:lastModifiedBy>Sahar Latifi</cp:lastModifiedBy>
  <cp:revision>55</cp:revision>
  <dcterms:created xsi:type="dcterms:W3CDTF">2023-06-12T17:23:36Z</dcterms:created>
  <dcterms:modified xsi:type="dcterms:W3CDTF">2023-08-02T22:39:30Z</dcterms:modified>
</cp:coreProperties>
</file>