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6" r:id="rId4"/>
    <p:sldId id="278" r:id="rId5"/>
    <p:sldId id="279" r:id="rId6"/>
    <p:sldId id="281" r:id="rId7"/>
    <p:sldId id="282" r:id="rId8"/>
    <p:sldId id="283" r:id="rId9"/>
    <p:sldId id="284" r:id="rId10"/>
    <p:sldId id="280" r:id="rId11"/>
    <p:sldId id="286" r:id="rId12"/>
    <p:sldId id="285" r:id="rId13"/>
    <p:sldId id="287" r:id="rId14"/>
    <p:sldId id="288" r:id="rId15"/>
    <p:sldId id="264" r:id="rId16"/>
    <p:sldId id="273" r:id="rId17"/>
    <p:sldId id="27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DBD0"/>
    <a:srgbClr val="B2B2B2"/>
    <a:srgbClr val="6DC1D9"/>
    <a:srgbClr val="2C3940"/>
    <a:srgbClr val="5D7885"/>
    <a:srgbClr val="FFC000"/>
    <a:srgbClr val="919EA1"/>
    <a:srgbClr val="87A5AB"/>
    <a:srgbClr val="5E9FA6"/>
    <a:srgbClr val="6E7B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96" autoAdjust="0"/>
  </p:normalViewPr>
  <p:slideViewPr>
    <p:cSldViewPr snapToGrid="0">
      <p:cViewPr varScale="1">
        <p:scale>
          <a:sx n="79" d="100"/>
          <a:sy n="79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6DCE8-66E8-2E29-AD95-5CDF42530B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98D69F-358F-4F1D-C7E7-3B6D21CEA6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0F1DC-8399-0477-49F2-6D9D31AB8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24F3D-33B8-42C8-8CAB-3BAD074C8871}" type="datetimeFigureOut">
              <a:rPr lang="en-CA" smtClean="0"/>
              <a:t>2023-12-12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49CFD-AC13-0F51-21D2-BB00FA172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6A8A0-FDC7-204B-8E3F-EFCC4852D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6689-5433-4AA1-A818-406F51F13C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367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495DE-F39C-0FDF-D6A8-A7A6582D6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85AF08-EE99-B519-28FD-402534C0D8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90900-A8EA-4C71-8FF7-89C35C027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24F3D-33B8-42C8-8CAB-3BAD074C8871}" type="datetimeFigureOut">
              <a:rPr lang="en-CA" smtClean="0"/>
              <a:t>2023-12-12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FADC0-924C-4655-9373-F2D13330C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4B881-FAC0-309C-B6A6-FA22736E6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6689-5433-4AA1-A818-406F51F13C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2877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7BCFEF-E824-89C1-F48D-AABED2A697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BD18D-FB7D-FDC1-1306-818932CA1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70B7B-CCC0-17C3-DBEF-5744D19F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24F3D-33B8-42C8-8CAB-3BAD074C8871}" type="datetimeFigureOut">
              <a:rPr lang="en-CA" smtClean="0"/>
              <a:t>2023-12-12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9411E-3422-F771-04D9-A1F4D3366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E7B98-EAEE-F19B-1A6F-587A7123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6689-5433-4AA1-A818-406F51F13C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8135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2D27D-BB36-6D3F-3B82-1EA81149F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032EB-C713-D142-D752-75122E392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B34F0-B0C7-0A4D-47DF-3ADB25ECD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24F3D-33B8-42C8-8CAB-3BAD074C8871}" type="datetimeFigureOut">
              <a:rPr lang="en-CA" smtClean="0"/>
              <a:t>2023-12-12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B934D-4127-DEF8-29EF-C87266B04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282EA-2878-ADCE-32F1-62C4974FC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6689-5433-4AA1-A818-406F51F13C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4373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33EB1-314D-0329-9B23-DCDE41939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B9DF3-C47D-FBB2-F91E-DB1D03716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13312-03B8-FB09-D1EE-F9C784CBA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24F3D-33B8-42C8-8CAB-3BAD074C8871}" type="datetimeFigureOut">
              <a:rPr lang="en-CA" smtClean="0"/>
              <a:t>2023-12-12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54C9D-729C-E713-763A-2FA80E202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E7286-805C-6ADC-643F-A713056BD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6689-5433-4AA1-A818-406F51F13C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3621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DE772-D59F-F70D-ABE9-3E5E78AD9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1B053-489F-7390-FE37-FF075AF5E9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80A5B9-C97B-F6F0-2BBA-1D1BC3AD5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AEAB3-FEE9-8A7D-01F6-DFD940AC1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24F3D-33B8-42C8-8CAB-3BAD074C8871}" type="datetimeFigureOut">
              <a:rPr lang="en-CA" smtClean="0"/>
              <a:t>2023-12-12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DD00E8-B3D8-C444-AC49-6071B7CE0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A86B3-8B04-4531-8E66-9A4D2772B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6689-5433-4AA1-A818-406F51F13C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0739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2C22E-24A1-2AB2-03D3-38DAC3AB3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63570-89BE-11EB-854B-B861ECC6E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358DA-CEB4-CCED-B05C-DABA6576F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4B6D0F-98F9-0B09-F2E1-1BE0CCC0AD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181B40-1055-7425-36B2-8073186AB6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0F4E19-69B0-5A3C-31E8-B512C074B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24F3D-33B8-42C8-8CAB-3BAD074C8871}" type="datetimeFigureOut">
              <a:rPr lang="en-CA" smtClean="0"/>
              <a:t>2023-12-12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BB6C44-3432-75CB-680C-1C4FE8D2D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B3167B-DBDE-7310-0C6B-814AA961D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6689-5433-4AA1-A818-406F51F13C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8066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9F81C-9A92-E05F-BADF-DAACA610A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79E3F8-9299-BCF4-B87E-4D6D61855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24F3D-33B8-42C8-8CAB-3BAD074C8871}" type="datetimeFigureOut">
              <a:rPr lang="en-CA" smtClean="0"/>
              <a:t>2023-12-12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813D9A-70FD-45DA-8757-D30727331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E76BC2-3424-40F6-9CA2-080346DF7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6689-5433-4AA1-A818-406F51F13C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7017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50CD18-51FF-2061-E641-1DBCB05A3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24F3D-33B8-42C8-8CAB-3BAD074C8871}" type="datetimeFigureOut">
              <a:rPr lang="en-CA" smtClean="0"/>
              <a:t>2023-12-12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0BCA08-8A2C-FD7F-FCFD-A13E76005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94970-D7DF-ECB3-F9D4-7C7C224AE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6689-5433-4AA1-A818-406F51F13C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3575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A45C3-760C-52C0-DD1C-A086AF51C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246D5-A1DA-C431-CDBD-0F85469D9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20CD15-9DDF-0AC2-C2B0-979DA9E12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042447-C7F6-F1FC-A69D-56F198CD3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24F3D-33B8-42C8-8CAB-3BAD074C8871}" type="datetimeFigureOut">
              <a:rPr lang="en-CA" smtClean="0"/>
              <a:t>2023-12-12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D76D0-B9D0-CDEC-A3AE-EE19F840C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5D0D8-23DA-6D71-ACEC-CDFCDA333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6689-5433-4AA1-A818-406F51F13C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9214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3F5CD-C3DB-2B7C-B826-2C5A928FF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7DEB21-B3BC-A17E-FF26-6320EA8213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87CB8E-6EA7-9FE5-DB47-3BDA019E2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F82A4-B11C-E473-0318-8DF1E2053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24F3D-33B8-42C8-8CAB-3BAD074C8871}" type="datetimeFigureOut">
              <a:rPr lang="en-CA" smtClean="0"/>
              <a:t>2023-12-12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1F30E7-1028-7328-8F60-7AA6718F8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CCFCC4-43E9-D6DD-E75C-F135CB93E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6689-5433-4AA1-A818-406F51F13C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6813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71B8BE-B7D0-9F73-E2AE-4316C05EC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D9A69-2B8A-E996-B6C7-A3D41B571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C6DE8-A576-462B-3098-B3490D714C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24F3D-33B8-42C8-8CAB-3BAD074C8871}" type="datetimeFigureOut">
              <a:rPr lang="en-CA" smtClean="0"/>
              <a:t>2023-12-12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404D7-5C2C-F854-4D36-DCCF2F8F5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62C5-EA20-267B-3F5E-D0B843ABB8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B6689-5433-4AA1-A818-406F51F13C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5145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svg"/><Relationship Id="rId39" Type="http://schemas.openxmlformats.org/officeDocument/2006/relationships/image" Target="../media/image38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34" Type="http://schemas.openxmlformats.org/officeDocument/2006/relationships/image" Target="../media/image33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svg"/><Relationship Id="rId37" Type="http://schemas.openxmlformats.org/officeDocument/2006/relationships/image" Target="../media/image36.png"/><Relationship Id="rId40" Type="http://schemas.openxmlformats.org/officeDocument/2006/relationships/image" Target="../media/image39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svg"/><Relationship Id="rId36" Type="http://schemas.openxmlformats.org/officeDocument/2006/relationships/image" Target="../media/image35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svg"/><Relationship Id="rId35" Type="http://schemas.openxmlformats.org/officeDocument/2006/relationships/image" Target="../media/image3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Periodic Graph with solid fill">
            <a:extLst>
              <a:ext uri="{FF2B5EF4-FFF2-40B4-BE49-F238E27FC236}">
                <a16:creationId xmlns:a16="http://schemas.microsoft.com/office/drawing/2014/main" id="{BACBB029-948D-F442-02CF-5C93DB658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5156" y="1956455"/>
            <a:ext cx="758465" cy="758465"/>
          </a:xfrm>
          <a:prstGeom prst="rect">
            <a:avLst/>
          </a:prstGeom>
        </p:spPr>
      </p:pic>
      <p:pic>
        <p:nvPicPr>
          <p:cNvPr id="7" name="Graphic 6" descr="Periodic Graph outline">
            <a:extLst>
              <a:ext uri="{FF2B5EF4-FFF2-40B4-BE49-F238E27FC236}">
                <a16:creationId xmlns:a16="http://schemas.microsoft.com/office/drawing/2014/main" id="{69D187F7-1929-A2C6-EDFA-8B15E08333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55075" y="492900"/>
            <a:ext cx="914400" cy="914400"/>
          </a:xfrm>
          <a:prstGeom prst="rect">
            <a:avLst/>
          </a:prstGeom>
        </p:spPr>
      </p:pic>
      <p:pic>
        <p:nvPicPr>
          <p:cNvPr id="9" name="Graphic 8" descr="Hockey Stick Curve Graph with solid fill">
            <a:extLst>
              <a:ext uri="{FF2B5EF4-FFF2-40B4-BE49-F238E27FC236}">
                <a16:creationId xmlns:a16="http://schemas.microsoft.com/office/drawing/2014/main" id="{D48A2FEC-9322-65F4-95A5-979280EBC7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95700" y="1414425"/>
            <a:ext cx="914400" cy="914400"/>
          </a:xfrm>
          <a:prstGeom prst="rect">
            <a:avLst/>
          </a:prstGeom>
        </p:spPr>
      </p:pic>
      <p:pic>
        <p:nvPicPr>
          <p:cNvPr id="11" name="Graphic 10" descr="Transfer with solid fill">
            <a:extLst>
              <a:ext uri="{FF2B5EF4-FFF2-40B4-BE49-F238E27FC236}">
                <a16:creationId xmlns:a16="http://schemas.microsoft.com/office/drawing/2014/main" id="{F0B75ACF-4242-0752-CFDD-9049660FBE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69475" y="573825"/>
            <a:ext cx="914400" cy="9144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C40C365C-1632-A809-E4F0-FA00C2F935A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05537" y="1533525"/>
            <a:ext cx="1171575" cy="628650"/>
          </a:xfrm>
          <a:prstGeom prst="rect">
            <a:avLst/>
          </a:prstGeom>
        </p:spPr>
      </p:pic>
      <p:pic>
        <p:nvPicPr>
          <p:cNvPr id="12" name="Graphic 11" descr="Right pointing backhand index with solid fill">
            <a:extLst>
              <a:ext uri="{FF2B5EF4-FFF2-40B4-BE49-F238E27FC236}">
                <a16:creationId xmlns:a16="http://schemas.microsoft.com/office/drawing/2014/main" id="{45E48EA0-4917-882F-DB75-3BC13B46646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86700" y="809625"/>
            <a:ext cx="581025" cy="581025"/>
          </a:xfrm>
          <a:prstGeom prst="rect">
            <a:avLst/>
          </a:prstGeom>
        </p:spPr>
      </p:pic>
      <p:pic>
        <p:nvPicPr>
          <p:cNvPr id="14" name="Graphic 13" descr="Sort outline">
            <a:extLst>
              <a:ext uri="{FF2B5EF4-FFF2-40B4-BE49-F238E27FC236}">
                <a16:creationId xmlns:a16="http://schemas.microsoft.com/office/drawing/2014/main" id="{0B83112C-6550-DD5D-3E5F-728A3DB91FA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600825" y="2666999"/>
            <a:ext cx="695325" cy="695325"/>
          </a:xfrm>
          <a:prstGeom prst="rect">
            <a:avLst/>
          </a:prstGeom>
        </p:spPr>
      </p:pic>
      <p:pic>
        <p:nvPicPr>
          <p:cNvPr id="16" name="Graphic 15" descr="Settings outline">
            <a:extLst>
              <a:ext uri="{FF2B5EF4-FFF2-40B4-BE49-F238E27FC236}">
                <a16:creationId xmlns:a16="http://schemas.microsoft.com/office/drawing/2014/main" id="{A877E39F-B2C0-0C2E-0E23-52FCA4BE2E7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322575" y="2319300"/>
            <a:ext cx="821550" cy="821550"/>
          </a:xfrm>
          <a:prstGeom prst="rect">
            <a:avLst/>
          </a:prstGeom>
        </p:spPr>
      </p:pic>
      <p:pic>
        <p:nvPicPr>
          <p:cNvPr id="18" name="Graphic 17" descr="Settings with solid fill">
            <a:extLst>
              <a:ext uri="{FF2B5EF4-FFF2-40B4-BE49-F238E27FC236}">
                <a16:creationId xmlns:a16="http://schemas.microsoft.com/office/drawing/2014/main" id="{9BF23DA9-6212-8D5E-0DBE-089DE87CA65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843800" y="2457374"/>
            <a:ext cx="795375" cy="795375"/>
          </a:xfrm>
          <a:prstGeom prst="rect">
            <a:avLst/>
          </a:prstGeom>
        </p:spPr>
      </p:pic>
      <p:pic>
        <p:nvPicPr>
          <p:cNvPr id="20" name="Graphic 19" descr="Sort with solid fill">
            <a:extLst>
              <a:ext uri="{FF2B5EF4-FFF2-40B4-BE49-F238E27FC236}">
                <a16:creationId xmlns:a16="http://schemas.microsoft.com/office/drawing/2014/main" id="{745D7133-E8C6-E78F-C87D-BE50CB055D5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584350" y="1319100"/>
            <a:ext cx="673950" cy="673950"/>
          </a:xfrm>
          <a:prstGeom prst="rect">
            <a:avLst/>
          </a:prstGeom>
        </p:spPr>
      </p:pic>
      <p:pic>
        <p:nvPicPr>
          <p:cNvPr id="22" name="Graphic 21" descr="Checkmark with solid fill">
            <a:extLst>
              <a:ext uri="{FF2B5EF4-FFF2-40B4-BE49-F238E27FC236}">
                <a16:creationId xmlns:a16="http://schemas.microsoft.com/office/drawing/2014/main" id="{C06A18C5-5D4C-9702-8A14-182CD1C7A69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829175" y="2781300"/>
            <a:ext cx="914400" cy="914400"/>
          </a:xfrm>
          <a:prstGeom prst="rect">
            <a:avLst/>
          </a:prstGeom>
        </p:spPr>
      </p:pic>
      <p:pic>
        <p:nvPicPr>
          <p:cNvPr id="4" name="Picture 3" descr="A blue arrow on a black background&#10;&#10;Description automatically generated">
            <a:extLst>
              <a:ext uri="{FF2B5EF4-FFF2-40B4-BE49-F238E27FC236}">
                <a16:creationId xmlns:a16="http://schemas.microsoft.com/office/drawing/2014/main" id="{70C51078-C460-EFD7-B1B0-06556EBDA15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259" y="5507475"/>
            <a:ext cx="1150142" cy="1150142"/>
          </a:xfrm>
          <a:prstGeom prst="rect">
            <a:avLst/>
          </a:prstGeom>
        </p:spPr>
      </p:pic>
      <p:pic>
        <p:nvPicPr>
          <p:cNvPr id="10" name="Graphic 9" descr="Caret Left with solid fill">
            <a:extLst>
              <a:ext uri="{FF2B5EF4-FFF2-40B4-BE49-F238E27FC236}">
                <a16:creationId xmlns:a16="http://schemas.microsoft.com/office/drawing/2014/main" id="{71B987CA-1B39-3ACC-4DFB-F72DD04F1C3F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967409" y="4263887"/>
            <a:ext cx="914400" cy="914400"/>
          </a:xfrm>
          <a:prstGeom prst="rect">
            <a:avLst/>
          </a:prstGeom>
        </p:spPr>
      </p:pic>
      <p:pic>
        <p:nvPicPr>
          <p:cNvPr id="15" name="Graphic 14" descr="Caret Left outline">
            <a:extLst>
              <a:ext uri="{FF2B5EF4-FFF2-40B4-BE49-F238E27FC236}">
                <a16:creationId xmlns:a16="http://schemas.microsoft.com/office/drawing/2014/main" id="{67F74105-A7A1-BCCF-DFBC-40676F73C3D0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5212330" y="3807600"/>
            <a:ext cx="914400" cy="914400"/>
          </a:xfrm>
          <a:prstGeom prst="rect">
            <a:avLst/>
          </a:prstGeom>
        </p:spPr>
      </p:pic>
      <p:pic>
        <p:nvPicPr>
          <p:cNvPr id="19" name="Graphic 18" descr="Caret Right with solid fill">
            <a:extLst>
              <a:ext uri="{FF2B5EF4-FFF2-40B4-BE49-F238E27FC236}">
                <a16:creationId xmlns:a16="http://schemas.microsoft.com/office/drawing/2014/main" id="{ED7F6CD7-4EF0-6DFA-0EEF-D05B49313C81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764366" y="4216017"/>
            <a:ext cx="914400" cy="914400"/>
          </a:xfrm>
          <a:prstGeom prst="rect">
            <a:avLst/>
          </a:prstGeom>
        </p:spPr>
      </p:pic>
      <p:pic>
        <p:nvPicPr>
          <p:cNvPr id="23" name="Graphic 22" descr="Caret Right outline">
            <a:extLst>
              <a:ext uri="{FF2B5EF4-FFF2-40B4-BE49-F238E27FC236}">
                <a16:creationId xmlns:a16="http://schemas.microsoft.com/office/drawing/2014/main" id="{C0BA6448-13E4-0D47-7A9F-730A560C3B9F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8424496" y="4038026"/>
            <a:ext cx="914400" cy="914400"/>
          </a:xfrm>
          <a:prstGeom prst="rect">
            <a:avLst/>
          </a:prstGeom>
        </p:spPr>
      </p:pic>
      <p:pic>
        <p:nvPicPr>
          <p:cNvPr id="25" name="Graphic 24" descr="Chevron arrows outline">
            <a:extLst>
              <a:ext uri="{FF2B5EF4-FFF2-40B4-BE49-F238E27FC236}">
                <a16:creationId xmlns:a16="http://schemas.microsoft.com/office/drawing/2014/main" id="{C6D2AC79-3293-1DC8-B8E9-01CAC27880C9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6696000" y="5281330"/>
            <a:ext cx="914400" cy="914400"/>
          </a:xfrm>
          <a:prstGeom prst="rect">
            <a:avLst/>
          </a:prstGeom>
        </p:spPr>
      </p:pic>
      <p:pic>
        <p:nvPicPr>
          <p:cNvPr id="27" name="Graphic 26" descr="Chevron arrows outline">
            <a:extLst>
              <a:ext uri="{FF2B5EF4-FFF2-40B4-BE49-F238E27FC236}">
                <a16:creationId xmlns:a16="http://schemas.microsoft.com/office/drawing/2014/main" id="{7E16BA33-4637-D98B-1D95-7FBD0B5A7F2B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5325313" y="5331939"/>
            <a:ext cx="914400" cy="914400"/>
          </a:xfrm>
          <a:prstGeom prst="rect">
            <a:avLst/>
          </a:prstGeom>
        </p:spPr>
      </p:pic>
      <p:pic>
        <p:nvPicPr>
          <p:cNvPr id="29" name="Graphic 28" descr="Circle with left arrow with solid fill">
            <a:extLst>
              <a:ext uri="{FF2B5EF4-FFF2-40B4-BE49-F238E27FC236}">
                <a16:creationId xmlns:a16="http://schemas.microsoft.com/office/drawing/2014/main" id="{A992721C-11D9-92F5-43C4-B91C80B8FB3D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3457670" y="5094313"/>
            <a:ext cx="914400" cy="914400"/>
          </a:xfrm>
          <a:prstGeom prst="rect">
            <a:avLst/>
          </a:prstGeom>
        </p:spPr>
      </p:pic>
      <p:pic>
        <p:nvPicPr>
          <p:cNvPr id="31" name="Graphic 30" descr="Circle with left arrow outline">
            <a:extLst>
              <a:ext uri="{FF2B5EF4-FFF2-40B4-BE49-F238E27FC236}">
                <a16:creationId xmlns:a16="http://schemas.microsoft.com/office/drawing/2014/main" id="{39939FF4-F8B2-BC8D-8DD0-ACC40671EB5D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3548035" y="431003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486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7E40E17-1A06-9EAC-B43F-F947E0A824DD}"/>
              </a:ext>
            </a:extLst>
          </p:cNvPr>
          <p:cNvSpPr/>
          <p:nvPr/>
        </p:nvSpPr>
        <p:spPr>
          <a:xfrm>
            <a:off x="157017" y="87553"/>
            <a:ext cx="11810570" cy="486383"/>
          </a:xfrm>
          <a:prstGeom prst="roundRect">
            <a:avLst>
              <a:gd name="adj" fmla="val 2906"/>
            </a:avLst>
          </a:prstGeom>
          <a:solidFill>
            <a:srgbClr val="262626"/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8889C73-9BE2-5866-1FCF-49FECCE1CB2D}"/>
              </a:ext>
            </a:extLst>
          </p:cNvPr>
          <p:cNvSpPr/>
          <p:nvPr/>
        </p:nvSpPr>
        <p:spPr>
          <a:xfrm>
            <a:off x="2110153" y="658831"/>
            <a:ext cx="7869980" cy="6043420"/>
          </a:xfrm>
          <a:prstGeom prst="roundRect">
            <a:avLst>
              <a:gd name="adj" fmla="val 2906"/>
            </a:avLst>
          </a:prstGeom>
          <a:solidFill>
            <a:srgbClr val="262626"/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E934C9-2341-E6AC-46D7-E1BB67BC3A07}"/>
              </a:ext>
            </a:extLst>
          </p:cNvPr>
          <p:cNvCxnSpPr>
            <a:cxnSpLocks/>
          </p:cNvCxnSpPr>
          <p:nvPr/>
        </p:nvCxnSpPr>
        <p:spPr>
          <a:xfrm>
            <a:off x="4006543" y="115414"/>
            <a:ext cx="0" cy="395925"/>
          </a:xfrm>
          <a:prstGeom prst="line">
            <a:avLst/>
          </a:prstGeom>
          <a:ln w="15875">
            <a:solidFill>
              <a:srgbClr val="CFCBBB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D4C1380-004C-E0C4-3CAB-E64225090FC2}"/>
              </a:ext>
            </a:extLst>
          </p:cNvPr>
          <p:cNvSpPr/>
          <p:nvPr/>
        </p:nvSpPr>
        <p:spPr>
          <a:xfrm>
            <a:off x="0" y="-1"/>
            <a:ext cx="12182400" cy="6850800"/>
          </a:xfrm>
          <a:prstGeom prst="rect">
            <a:avLst/>
          </a:prstGeom>
          <a:noFill/>
          <a:ln>
            <a:solidFill>
              <a:srgbClr val="2F2F36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D0B9F6F-9E17-0906-72F9-74567D42C9AE}"/>
              </a:ext>
            </a:extLst>
          </p:cNvPr>
          <p:cNvSpPr/>
          <p:nvPr/>
        </p:nvSpPr>
        <p:spPr>
          <a:xfrm>
            <a:off x="157017" y="748958"/>
            <a:ext cx="1885791" cy="5875899"/>
          </a:xfrm>
          <a:prstGeom prst="roundRect">
            <a:avLst>
              <a:gd name="adj" fmla="val 2906"/>
            </a:avLst>
          </a:prstGeom>
          <a:solidFill>
            <a:srgbClr val="262626"/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F4597B9-FE53-467B-CF60-D9699782D194}"/>
              </a:ext>
            </a:extLst>
          </p:cNvPr>
          <p:cNvSpPr txBox="1"/>
          <p:nvPr/>
        </p:nvSpPr>
        <p:spPr>
          <a:xfrm>
            <a:off x="251210" y="120582"/>
            <a:ext cx="3798276" cy="369332"/>
          </a:xfrm>
          <a:prstGeom prst="rect">
            <a:avLst/>
          </a:prstGeom>
          <a:noFill/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dirty="0">
                <a:solidFill>
                  <a:srgbClr val="FFC000"/>
                </a:solidFill>
              </a:rPr>
              <a:t>Vancouver Crime Analysis </a:t>
            </a:r>
            <a:r>
              <a:rPr lang="en-CA" dirty="0">
                <a:solidFill>
                  <a:schemeClr val="bg1">
                    <a:lumMod val="85000"/>
                  </a:schemeClr>
                </a:solidFill>
              </a:rPr>
              <a:t>– </a:t>
            </a:r>
            <a:r>
              <a:rPr lang="en-CA" dirty="0">
                <a:solidFill>
                  <a:srgbClr val="DEDBD0"/>
                </a:solidFill>
              </a:rPr>
              <a:t>Overview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C2DCB1-2AFB-A11D-8E68-E23E61D7C336}"/>
              </a:ext>
            </a:extLst>
          </p:cNvPr>
          <p:cNvSpPr txBox="1"/>
          <p:nvPr/>
        </p:nvSpPr>
        <p:spPr>
          <a:xfrm>
            <a:off x="4069594" y="116732"/>
            <a:ext cx="2009670" cy="388002"/>
          </a:xfrm>
          <a:prstGeom prst="rect">
            <a:avLst/>
          </a:prstGeom>
          <a:noFill/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CA" dirty="0">
                <a:solidFill>
                  <a:srgbClr val="FFC000"/>
                </a:solidFill>
              </a:rPr>
              <a:t>2003-2023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AB8B2DC-5C70-9D00-F50B-094D0E208B08}"/>
              </a:ext>
            </a:extLst>
          </p:cNvPr>
          <p:cNvSpPr/>
          <p:nvPr/>
        </p:nvSpPr>
        <p:spPr>
          <a:xfrm>
            <a:off x="10081187" y="748958"/>
            <a:ext cx="1886400" cy="5875200"/>
          </a:xfrm>
          <a:prstGeom prst="roundRect">
            <a:avLst>
              <a:gd name="adj" fmla="val 2906"/>
            </a:avLst>
          </a:prstGeom>
          <a:solidFill>
            <a:srgbClr val="262626"/>
          </a:solidFill>
          <a:ln w="12700"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62071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3095679-2F64-2723-C4C9-A0137DC43E14}"/>
              </a:ext>
            </a:extLst>
          </p:cNvPr>
          <p:cNvSpPr/>
          <p:nvPr/>
        </p:nvSpPr>
        <p:spPr>
          <a:xfrm>
            <a:off x="1" y="0"/>
            <a:ext cx="12192000" cy="6858001"/>
          </a:xfrm>
          <a:prstGeom prst="roundRect">
            <a:avLst>
              <a:gd name="adj" fmla="val 269"/>
            </a:avLst>
          </a:prstGeom>
          <a:solidFill>
            <a:srgbClr val="35322D"/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AB8B2DC-5C70-9D00-F50B-094D0E208B08}"/>
              </a:ext>
            </a:extLst>
          </p:cNvPr>
          <p:cNvSpPr/>
          <p:nvPr/>
        </p:nvSpPr>
        <p:spPr>
          <a:xfrm>
            <a:off x="170822" y="231112"/>
            <a:ext cx="11796765" cy="6393045"/>
          </a:xfrm>
          <a:prstGeom prst="roundRect">
            <a:avLst>
              <a:gd name="adj" fmla="val 1177"/>
            </a:avLst>
          </a:prstGeom>
          <a:solidFill>
            <a:srgbClr val="262626"/>
          </a:solidFill>
          <a:ln w="12700">
            <a:noFill/>
          </a:ln>
          <a:effectLst>
            <a:glow rad="215900">
              <a:srgbClr val="E2E0D6">
                <a:alpha val="40000"/>
              </a:srgbClr>
            </a:glow>
            <a:outerShdw blurRad="50800" dist="38100" algn="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35E4A9D-C695-941D-43F9-4CD5E1CBACDB}"/>
              </a:ext>
            </a:extLst>
          </p:cNvPr>
          <p:cNvCxnSpPr>
            <a:cxnSpLocks/>
          </p:cNvCxnSpPr>
          <p:nvPr/>
        </p:nvCxnSpPr>
        <p:spPr>
          <a:xfrm>
            <a:off x="3966349" y="296284"/>
            <a:ext cx="0" cy="324000"/>
          </a:xfrm>
          <a:prstGeom prst="line">
            <a:avLst/>
          </a:prstGeom>
          <a:ln w="22225">
            <a:solidFill>
              <a:srgbClr val="4D4D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23AB9CF-02F8-8415-1EC0-B625FCC8CF4F}"/>
              </a:ext>
            </a:extLst>
          </p:cNvPr>
          <p:cNvSpPr txBox="1"/>
          <p:nvPr/>
        </p:nvSpPr>
        <p:spPr>
          <a:xfrm>
            <a:off x="295038" y="240519"/>
            <a:ext cx="3777323" cy="369332"/>
          </a:xfrm>
          <a:prstGeom prst="rect">
            <a:avLst/>
          </a:prstGeom>
          <a:noFill/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dirty="0">
                <a:solidFill>
                  <a:srgbClr val="FFC000"/>
                </a:solidFill>
              </a:rPr>
              <a:t>Vancouver Crime Analysis </a:t>
            </a:r>
            <a:r>
              <a:rPr lang="en-CA" dirty="0">
                <a:solidFill>
                  <a:schemeClr val="bg1">
                    <a:lumMod val="85000"/>
                  </a:schemeClr>
                </a:solidFill>
              </a:rPr>
              <a:t>– </a:t>
            </a:r>
            <a:r>
              <a:rPr lang="en-CA" dirty="0">
                <a:solidFill>
                  <a:srgbClr val="DEDBD0"/>
                </a:solidFill>
              </a:rPr>
              <a:t>Overview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9E359B-3C26-283B-D0D3-4D96AB96D5FA}"/>
              </a:ext>
            </a:extLst>
          </p:cNvPr>
          <p:cNvSpPr txBox="1"/>
          <p:nvPr/>
        </p:nvSpPr>
        <p:spPr>
          <a:xfrm>
            <a:off x="4000750" y="228547"/>
            <a:ext cx="2009670" cy="388002"/>
          </a:xfrm>
          <a:prstGeom prst="rect">
            <a:avLst/>
          </a:prstGeom>
          <a:ln w="222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CA" sz="1600" dirty="0">
                <a:solidFill>
                  <a:srgbClr val="FFC000"/>
                </a:solidFill>
              </a:rPr>
              <a:t>2003-2023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64CF75E-3111-7D84-8704-70C1E4F8A266}"/>
              </a:ext>
            </a:extLst>
          </p:cNvPr>
          <p:cNvSpPr/>
          <p:nvPr/>
        </p:nvSpPr>
        <p:spPr>
          <a:xfrm>
            <a:off x="227355" y="691327"/>
            <a:ext cx="1885791" cy="5556737"/>
          </a:xfrm>
          <a:prstGeom prst="roundRect">
            <a:avLst>
              <a:gd name="adj" fmla="val 2906"/>
            </a:avLst>
          </a:prstGeom>
          <a:solidFill>
            <a:srgbClr val="262626"/>
          </a:solidFill>
          <a:ln w="12700">
            <a:solidFill>
              <a:srgbClr val="2F2F36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0AC4CEB-0CD0-7DE3-E923-B53EB7D247DB}"/>
              </a:ext>
            </a:extLst>
          </p:cNvPr>
          <p:cNvSpPr/>
          <p:nvPr/>
        </p:nvSpPr>
        <p:spPr>
          <a:xfrm>
            <a:off x="10026172" y="691327"/>
            <a:ext cx="1885791" cy="5558400"/>
          </a:xfrm>
          <a:prstGeom prst="roundRect">
            <a:avLst>
              <a:gd name="adj" fmla="val 2906"/>
            </a:avLst>
          </a:prstGeom>
          <a:solidFill>
            <a:srgbClr val="262626"/>
          </a:solidFill>
          <a:ln w="12700">
            <a:solidFill>
              <a:srgbClr val="2F2F36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711FE4-23CD-D82A-7683-BA7D5ED1F14A}"/>
              </a:ext>
            </a:extLst>
          </p:cNvPr>
          <p:cNvSpPr/>
          <p:nvPr/>
        </p:nvSpPr>
        <p:spPr>
          <a:xfrm>
            <a:off x="2166581" y="691327"/>
            <a:ext cx="7743216" cy="5862549"/>
          </a:xfrm>
          <a:prstGeom prst="roundRect">
            <a:avLst>
              <a:gd name="adj" fmla="val 2906"/>
            </a:avLst>
          </a:prstGeom>
          <a:solidFill>
            <a:srgbClr val="262626"/>
          </a:solidFill>
          <a:ln w="12700">
            <a:solidFill>
              <a:srgbClr val="2F2F36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2784DC9-7A0E-BD21-3740-31D2C4EBE6A8}"/>
              </a:ext>
            </a:extLst>
          </p:cNvPr>
          <p:cNvSpPr/>
          <p:nvPr/>
        </p:nvSpPr>
        <p:spPr>
          <a:xfrm>
            <a:off x="1" y="110532"/>
            <a:ext cx="12108264" cy="6601767"/>
          </a:xfrm>
          <a:prstGeom prst="roundRect">
            <a:avLst>
              <a:gd name="adj" fmla="val 2906"/>
            </a:avLst>
          </a:prstGeom>
          <a:noFill/>
          <a:ln w="12700">
            <a:noFill/>
          </a:ln>
          <a:effectLst>
            <a:glow rad="228600">
              <a:srgbClr val="FF0000">
                <a:alpha val="40000"/>
              </a:srgbClr>
            </a:glow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0855A7F-1B92-2D47-E5BC-E8C1D9AF2019}"/>
              </a:ext>
            </a:extLst>
          </p:cNvPr>
          <p:cNvCxnSpPr>
            <a:cxnSpLocks/>
          </p:cNvCxnSpPr>
          <p:nvPr/>
        </p:nvCxnSpPr>
        <p:spPr>
          <a:xfrm>
            <a:off x="227355" y="651754"/>
            <a:ext cx="11664000" cy="0"/>
          </a:xfrm>
          <a:prstGeom prst="line">
            <a:avLst/>
          </a:prstGeom>
          <a:ln w="22225">
            <a:solidFill>
              <a:srgbClr val="4D4D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3ED43D2-A1EE-4652-4B7B-4A4E37955DB8}"/>
              </a:ext>
            </a:extLst>
          </p:cNvPr>
          <p:cNvSpPr/>
          <p:nvPr/>
        </p:nvSpPr>
        <p:spPr>
          <a:xfrm>
            <a:off x="2262802" y="2421651"/>
            <a:ext cx="3798277" cy="2753463"/>
          </a:xfrm>
          <a:prstGeom prst="roundRect">
            <a:avLst>
              <a:gd name="adj" fmla="val 2906"/>
            </a:avLst>
          </a:prstGeom>
          <a:solidFill>
            <a:srgbClr val="262626"/>
          </a:solidFill>
          <a:ln w="12700">
            <a:solidFill>
              <a:srgbClr val="2F2F36"/>
            </a:solidFill>
          </a:ln>
          <a:effectLst>
            <a:outerShdw blurRad="50800" dist="38100" dir="18900000" algn="bl" rotWithShape="0">
              <a:srgbClr val="7D7D7D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24E2F56-E21A-A413-C72A-46C46D21D404}"/>
              </a:ext>
            </a:extLst>
          </p:cNvPr>
          <p:cNvSpPr/>
          <p:nvPr/>
        </p:nvSpPr>
        <p:spPr>
          <a:xfrm>
            <a:off x="6169689" y="2421654"/>
            <a:ext cx="3657600" cy="2628000"/>
          </a:xfrm>
          <a:prstGeom prst="roundRect">
            <a:avLst>
              <a:gd name="adj" fmla="val 2906"/>
            </a:avLst>
          </a:prstGeom>
          <a:solidFill>
            <a:srgbClr val="262626"/>
          </a:solidFill>
          <a:ln w="12700">
            <a:solidFill>
              <a:srgbClr val="2F2F36"/>
            </a:solidFill>
          </a:ln>
          <a:effectLst>
            <a:outerShdw blurRad="50800" dist="38100" dir="13500000" algn="br" rotWithShape="0">
              <a:srgbClr val="7D7D7D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0D4A6F-7D49-E04D-03BE-0B00DE127F9F}"/>
              </a:ext>
            </a:extLst>
          </p:cNvPr>
          <p:cNvSpPr/>
          <p:nvPr/>
        </p:nvSpPr>
        <p:spPr>
          <a:xfrm>
            <a:off x="301558" y="2626467"/>
            <a:ext cx="1750979" cy="3560323"/>
          </a:xfrm>
          <a:prstGeom prst="rect">
            <a:avLst/>
          </a:prstGeom>
          <a:noFill/>
          <a:ln w="9525">
            <a:solidFill>
              <a:srgbClr val="4D4D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5930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3095679-2F64-2723-C4C9-A0137DC43E14}"/>
              </a:ext>
            </a:extLst>
          </p:cNvPr>
          <p:cNvSpPr/>
          <p:nvPr/>
        </p:nvSpPr>
        <p:spPr>
          <a:xfrm>
            <a:off x="9728" y="-1"/>
            <a:ext cx="12192000" cy="6858001"/>
          </a:xfrm>
          <a:prstGeom prst="roundRect">
            <a:avLst>
              <a:gd name="adj" fmla="val 269"/>
            </a:avLst>
          </a:prstGeom>
          <a:solidFill>
            <a:srgbClr val="35322D"/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AB8B2DC-5C70-9D00-F50B-094D0E208B08}"/>
              </a:ext>
            </a:extLst>
          </p:cNvPr>
          <p:cNvSpPr/>
          <p:nvPr/>
        </p:nvSpPr>
        <p:spPr>
          <a:xfrm>
            <a:off x="190281" y="240839"/>
            <a:ext cx="11796765" cy="6393045"/>
          </a:xfrm>
          <a:prstGeom prst="roundRect">
            <a:avLst>
              <a:gd name="adj" fmla="val 1177"/>
            </a:avLst>
          </a:prstGeom>
          <a:solidFill>
            <a:srgbClr val="262626"/>
          </a:solidFill>
          <a:ln w="12700">
            <a:noFill/>
          </a:ln>
          <a:effectLst>
            <a:glow rad="215900">
              <a:srgbClr val="E2E0D6">
                <a:alpha val="40000"/>
              </a:srgbClr>
            </a:glow>
            <a:outerShdw blurRad="50800" dist="38100" algn="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3AB9CF-02F8-8415-1EC0-B625FCC8CF4F}"/>
              </a:ext>
            </a:extLst>
          </p:cNvPr>
          <p:cNvSpPr txBox="1"/>
          <p:nvPr/>
        </p:nvSpPr>
        <p:spPr>
          <a:xfrm>
            <a:off x="402046" y="240519"/>
            <a:ext cx="7146622" cy="369332"/>
          </a:xfrm>
          <a:prstGeom prst="rect">
            <a:avLst/>
          </a:prstGeom>
          <a:ln w="222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>
              <a:defRPr sz="1600">
                <a:solidFill>
                  <a:srgbClr val="FFC00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b="0" i="0" dirty="0">
                <a:effectLst/>
                <a:latin typeface="Söhne"/>
              </a:rPr>
              <a:t>Vancouver’s </a:t>
            </a:r>
            <a:r>
              <a:rPr lang="en-US" b="0" i="0" dirty="0" err="1">
                <a:effectLst/>
                <a:latin typeface="Söhne"/>
              </a:rPr>
              <a:t>CrimeSpace</a:t>
            </a:r>
            <a:r>
              <a:rPr lang="en-US" b="0" i="0" dirty="0">
                <a:effectLst/>
                <a:latin typeface="Söhne"/>
              </a:rPr>
              <a:t>: Historical Trends in Crime Rates, 2003 to 2022</a:t>
            </a:r>
            <a:endParaRPr lang="en-CA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64CF75E-3111-7D84-8704-70C1E4F8A266}"/>
              </a:ext>
            </a:extLst>
          </p:cNvPr>
          <p:cNvSpPr/>
          <p:nvPr/>
        </p:nvSpPr>
        <p:spPr>
          <a:xfrm>
            <a:off x="295451" y="691327"/>
            <a:ext cx="1885791" cy="5816477"/>
          </a:xfrm>
          <a:prstGeom prst="roundRect">
            <a:avLst>
              <a:gd name="adj" fmla="val 2906"/>
            </a:avLst>
          </a:prstGeom>
          <a:solidFill>
            <a:srgbClr val="262626"/>
          </a:solidFill>
          <a:ln w="12700">
            <a:solidFill>
              <a:srgbClr val="2F2F36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0AC4CEB-0CD0-7DE3-E923-B53EB7D247DB}"/>
              </a:ext>
            </a:extLst>
          </p:cNvPr>
          <p:cNvSpPr/>
          <p:nvPr/>
        </p:nvSpPr>
        <p:spPr>
          <a:xfrm>
            <a:off x="10026172" y="691327"/>
            <a:ext cx="1885791" cy="5817600"/>
          </a:xfrm>
          <a:prstGeom prst="roundRect">
            <a:avLst>
              <a:gd name="adj" fmla="val 2906"/>
            </a:avLst>
          </a:prstGeom>
          <a:solidFill>
            <a:srgbClr val="262626"/>
          </a:solidFill>
          <a:ln w="12700">
            <a:solidFill>
              <a:srgbClr val="2F2F36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711FE4-23CD-D82A-7683-BA7D5ED1F14A}"/>
              </a:ext>
            </a:extLst>
          </p:cNvPr>
          <p:cNvSpPr/>
          <p:nvPr/>
        </p:nvSpPr>
        <p:spPr>
          <a:xfrm>
            <a:off x="2224951" y="681598"/>
            <a:ext cx="7743216" cy="5862549"/>
          </a:xfrm>
          <a:prstGeom prst="roundRect">
            <a:avLst>
              <a:gd name="adj" fmla="val 2906"/>
            </a:avLst>
          </a:prstGeom>
          <a:solidFill>
            <a:srgbClr val="262626"/>
          </a:solidFill>
          <a:ln w="12700">
            <a:solidFill>
              <a:srgbClr val="2F2F36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2784DC9-7A0E-BD21-3740-31D2C4EBE6A8}"/>
              </a:ext>
            </a:extLst>
          </p:cNvPr>
          <p:cNvSpPr/>
          <p:nvPr/>
        </p:nvSpPr>
        <p:spPr>
          <a:xfrm>
            <a:off x="107009" y="110532"/>
            <a:ext cx="12108264" cy="6601767"/>
          </a:xfrm>
          <a:prstGeom prst="roundRect">
            <a:avLst>
              <a:gd name="adj" fmla="val 2906"/>
            </a:avLst>
          </a:prstGeom>
          <a:noFill/>
          <a:ln w="12700">
            <a:noFill/>
          </a:ln>
          <a:effectLst>
            <a:glow rad="228600">
              <a:srgbClr val="FF0000">
                <a:alpha val="40000"/>
              </a:srgbClr>
            </a:glow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0855A7F-1B92-2D47-E5BC-E8C1D9AF2019}"/>
              </a:ext>
            </a:extLst>
          </p:cNvPr>
          <p:cNvCxnSpPr>
            <a:cxnSpLocks/>
          </p:cNvCxnSpPr>
          <p:nvPr/>
        </p:nvCxnSpPr>
        <p:spPr>
          <a:xfrm>
            <a:off x="285723" y="603114"/>
            <a:ext cx="11664000" cy="0"/>
          </a:xfrm>
          <a:prstGeom prst="line">
            <a:avLst/>
          </a:prstGeom>
          <a:ln w="22225">
            <a:solidFill>
              <a:srgbClr val="4D4D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3ED43D2-A1EE-4652-4B7B-4A4E37955DB8}"/>
              </a:ext>
            </a:extLst>
          </p:cNvPr>
          <p:cNvSpPr/>
          <p:nvPr/>
        </p:nvSpPr>
        <p:spPr>
          <a:xfrm>
            <a:off x="2311441" y="2392468"/>
            <a:ext cx="3762000" cy="2808000"/>
          </a:xfrm>
          <a:prstGeom prst="roundRect">
            <a:avLst>
              <a:gd name="adj" fmla="val 2906"/>
            </a:avLst>
          </a:prstGeom>
          <a:solidFill>
            <a:srgbClr val="262626"/>
          </a:solidFill>
          <a:ln w="12700">
            <a:solidFill>
              <a:srgbClr val="2F2F36"/>
            </a:solidFill>
          </a:ln>
          <a:effectLst>
            <a:outerShdw blurRad="50800" dist="38100" dir="13500000" algn="br" rotWithShape="0">
              <a:srgbClr val="51514D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24E2F56-E21A-A413-C72A-46C46D21D404}"/>
              </a:ext>
            </a:extLst>
          </p:cNvPr>
          <p:cNvSpPr/>
          <p:nvPr/>
        </p:nvSpPr>
        <p:spPr>
          <a:xfrm>
            <a:off x="6121049" y="2382742"/>
            <a:ext cx="3762000" cy="2808000"/>
          </a:xfrm>
          <a:prstGeom prst="roundRect">
            <a:avLst>
              <a:gd name="adj" fmla="val 2906"/>
            </a:avLst>
          </a:prstGeom>
          <a:solidFill>
            <a:srgbClr val="262626"/>
          </a:solidFill>
          <a:ln w="12700">
            <a:solidFill>
              <a:srgbClr val="2F2F36"/>
            </a:solidFill>
          </a:ln>
          <a:effectLst>
            <a:outerShdw blurRad="50800" dist="38100" dir="18900000" algn="bl" rotWithShape="0">
              <a:srgbClr val="51514D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0D4A6F-7D49-E04D-03BE-0B00DE127F9F}"/>
              </a:ext>
            </a:extLst>
          </p:cNvPr>
          <p:cNvSpPr/>
          <p:nvPr/>
        </p:nvSpPr>
        <p:spPr>
          <a:xfrm>
            <a:off x="369654" y="3064221"/>
            <a:ext cx="1750979" cy="3365769"/>
          </a:xfrm>
          <a:prstGeom prst="rect">
            <a:avLst/>
          </a:prstGeom>
          <a:noFill/>
          <a:ln w="9525">
            <a:solidFill>
              <a:srgbClr val="4D4D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9152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3095679-2F64-2723-C4C9-A0137DC43E14}"/>
              </a:ext>
            </a:extLst>
          </p:cNvPr>
          <p:cNvSpPr/>
          <p:nvPr/>
        </p:nvSpPr>
        <p:spPr>
          <a:xfrm>
            <a:off x="9728" y="-1"/>
            <a:ext cx="12192000" cy="6858001"/>
          </a:xfrm>
          <a:prstGeom prst="roundRect">
            <a:avLst>
              <a:gd name="adj" fmla="val 269"/>
            </a:avLst>
          </a:prstGeom>
          <a:solidFill>
            <a:srgbClr val="35322D"/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AB8B2DC-5C70-9D00-F50B-094D0E208B08}"/>
              </a:ext>
            </a:extLst>
          </p:cNvPr>
          <p:cNvSpPr/>
          <p:nvPr/>
        </p:nvSpPr>
        <p:spPr>
          <a:xfrm>
            <a:off x="190281" y="240839"/>
            <a:ext cx="11796765" cy="6393045"/>
          </a:xfrm>
          <a:prstGeom prst="roundRect">
            <a:avLst>
              <a:gd name="adj" fmla="val 1177"/>
            </a:avLst>
          </a:prstGeom>
          <a:solidFill>
            <a:srgbClr val="262626"/>
          </a:solidFill>
          <a:ln w="12700">
            <a:noFill/>
          </a:ln>
          <a:effectLst>
            <a:glow rad="215900">
              <a:srgbClr val="E2E0D6">
                <a:alpha val="40000"/>
              </a:srgbClr>
            </a:glow>
            <a:outerShdw blurRad="50800" dist="38100" algn="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3AB9CF-02F8-8415-1EC0-B625FCC8CF4F}"/>
              </a:ext>
            </a:extLst>
          </p:cNvPr>
          <p:cNvSpPr txBox="1"/>
          <p:nvPr/>
        </p:nvSpPr>
        <p:spPr>
          <a:xfrm>
            <a:off x="402046" y="240519"/>
            <a:ext cx="7146622" cy="369332"/>
          </a:xfrm>
          <a:prstGeom prst="rect">
            <a:avLst/>
          </a:prstGeom>
          <a:ln w="222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>
              <a:defRPr sz="1600">
                <a:solidFill>
                  <a:srgbClr val="FFC00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latin typeface="Söhne"/>
              </a:rPr>
              <a:t>Vancouver's Crime Breakdown: Patterns &amp; Trends from 2003 to 2023 </a:t>
            </a:r>
            <a:endParaRPr lang="en-CA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64CF75E-3111-7D84-8704-70C1E4F8A266}"/>
              </a:ext>
            </a:extLst>
          </p:cNvPr>
          <p:cNvSpPr/>
          <p:nvPr/>
        </p:nvSpPr>
        <p:spPr>
          <a:xfrm>
            <a:off x="295451" y="691327"/>
            <a:ext cx="1885791" cy="5855388"/>
          </a:xfrm>
          <a:prstGeom prst="roundRect">
            <a:avLst>
              <a:gd name="adj" fmla="val 2906"/>
            </a:avLst>
          </a:prstGeom>
          <a:solidFill>
            <a:srgbClr val="262626"/>
          </a:solidFill>
          <a:ln w="12700">
            <a:solidFill>
              <a:srgbClr val="2F2F36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711FE4-23CD-D82A-7683-BA7D5ED1F14A}"/>
              </a:ext>
            </a:extLst>
          </p:cNvPr>
          <p:cNvSpPr/>
          <p:nvPr/>
        </p:nvSpPr>
        <p:spPr>
          <a:xfrm>
            <a:off x="2224950" y="681598"/>
            <a:ext cx="9684000" cy="5862549"/>
          </a:xfrm>
          <a:prstGeom prst="roundRect">
            <a:avLst>
              <a:gd name="adj" fmla="val 2906"/>
            </a:avLst>
          </a:prstGeom>
          <a:solidFill>
            <a:srgbClr val="262626"/>
          </a:solidFill>
          <a:ln w="12700">
            <a:solidFill>
              <a:srgbClr val="2F2F36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2784DC9-7A0E-BD21-3740-31D2C4EBE6A8}"/>
              </a:ext>
            </a:extLst>
          </p:cNvPr>
          <p:cNvSpPr/>
          <p:nvPr/>
        </p:nvSpPr>
        <p:spPr>
          <a:xfrm>
            <a:off x="107009" y="110532"/>
            <a:ext cx="12108264" cy="6601767"/>
          </a:xfrm>
          <a:prstGeom prst="roundRect">
            <a:avLst>
              <a:gd name="adj" fmla="val 2906"/>
            </a:avLst>
          </a:prstGeom>
          <a:noFill/>
          <a:ln w="12700">
            <a:noFill/>
          </a:ln>
          <a:effectLst>
            <a:glow rad="228600">
              <a:srgbClr val="FF0000">
                <a:alpha val="40000"/>
              </a:srgbClr>
            </a:glow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0855A7F-1B92-2D47-E5BC-E8C1D9AF2019}"/>
              </a:ext>
            </a:extLst>
          </p:cNvPr>
          <p:cNvCxnSpPr>
            <a:cxnSpLocks/>
          </p:cNvCxnSpPr>
          <p:nvPr/>
        </p:nvCxnSpPr>
        <p:spPr>
          <a:xfrm>
            <a:off x="285723" y="603114"/>
            <a:ext cx="11664000" cy="0"/>
          </a:xfrm>
          <a:prstGeom prst="line">
            <a:avLst/>
          </a:prstGeom>
          <a:ln w="22225">
            <a:solidFill>
              <a:srgbClr val="4D4D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3ED43D2-A1EE-4652-4B7B-4A4E37955DB8}"/>
              </a:ext>
            </a:extLst>
          </p:cNvPr>
          <p:cNvSpPr/>
          <p:nvPr/>
        </p:nvSpPr>
        <p:spPr>
          <a:xfrm>
            <a:off x="2301714" y="4163438"/>
            <a:ext cx="5256000" cy="2272445"/>
          </a:xfrm>
          <a:prstGeom prst="roundRect">
            <a:avLst>
              <a:gd name="adj" fmla="val 2906"/>
            </a:avLst>
          </a:prstGeom>
          <a:solidFill>
            <a:srgbClr val="262626"/>
          </a:solidFill>
          <a:ln w="12700">
            <a:solidFill>
              <a:srgbClr val="2F2F36"/>
            </a:solidFill>
          </a:ln>
          <a:effectLst>
            <a:outerShdw blurRad="50800" dist="38100" dir="13500000" algn="br" rotWithShape="0">
              <a:srgbClr val="51514D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24E2F56-E21A-A413-C72A-46C46D21D404}"/>
              </a:ext>
            </a:extLst>
          </p:cNvPr>
          <p:cNvSpPr/>
          <p:nvPr/>
        </p:nvSpPr>
        <p:spPr>
          <a:xfrm>
            <a:off x="7587572" y="4163438"/>
            <a:ext cx="4212000" cy="2301629"/>
          </a:xfrm>
          <a:prstGeom prst="roundRect">
            <a:avLst>
              <a:gd name="adj" fmla="val 2906"/>
            </a:avLst>
          </a:prstGeom>
          <a:solidFill>
            <a:srgbClr val="262626"/>
          </a:solidFill>
          <a:ln w="12700">
            <a:solidFill>
              <a:srgbClr val="2F2F36"/>
            </a:solidFill>
          </a:ln>
          <a:effectLst>
            <a:outerShdw blurRad="50800" dist="38100" dir="18900000" algn="bl" rotWithShape="0">
              <a:srgbClr val="51514D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0D4A6F-7D49-E04D-03BE-0B00DE127F9F}"/>
              </a:ext>
            </a:extLst>
          </p:cNvPr>
          <p:cNvSpPr/>
          <p:nvPr/>
        </p:nvSpPr>
        <p:spPr>
          <a:xfrm>
            <a:off x="369654" y="3103125"/>
            <a:ext cx="1750979" cy="3365769"/>
          </a:xfrm>
          <a:prstGeom prst="rect">
            <a:avLst/>
          </a:prstGeom>
          <a:noFill/>
          <a:ln w="9525">
            <a:solidFill>
              <a:srgbClr val="4D4D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E2E5CA3-3E1B-8E40-787C-38B02EC181F5}"/>
              </a:ext>
            </a:extLst>
          </p:cNvPr>
          <p:cNvSpPr/>
          <p:nvPr/>
        </p:nvSpPr>
        <p:spPr>
          <a:xfrm>
            <a:off x="2291985" y="686875"/>
            <a:ext cx="5256000" cy="1462939"/>
          </a:xfrm>
          <a:prstGeom prst="roundRect">
            <a:avLst>
              <a:gd name="adj" fmla="val 2906"/>
            </a:avLst>
          </a:prstGeom>
          <a:solidFill>
            <a:srgbClr val="262626"/>
          </a:solidFill>
          <a:ln w="12700">
            <a:solidFill>
              <a:srgbClr val="2F2F36"/>
            </a:solidFill>
          </a:ln>
          <a:effectLst>
            <a:outerShdw blurRad="50800" dist="38100" dir="13500000" algn="br" rotWithShape="0">
              <a:srgbClr val="51514D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4DE503D-EA0C-23AB-223E-6F6FAB15134D}"/>
              </a:ext>
            </a:extLst>
          </p:cNvPr>
          <p:cNvSpPr/>
          <p:nvPr/>
        </p:nvSpPr>
        <p:spPr>
          <a:xfrm>
            <a:off x="7587572" y="686875"/>
            <a:ext cx="4212000" cy="1462938"/>
          </a:xfrm>
          <a:prstGeom prst="roundRect">
            <a:avLst>
              <a:gd name="adj" fmla="val 2906"/>
            </a:avLst>
          </a:prstGeom>
          <a:solidFill>
            <a:srgbClr val="262626"/>
          </a:solidFill>
          <a:ln w="12700">
            <a:solidFill>
              <a:srgbClr val="2F2F36"/>
            </a:solidFill>
          </a:ln>
          <a:effectLst>
            <a:outerShdw blurRad="50800" dist="38100" dir="18900000" algn="bl" rotWithShape="0">
              <a:srgbClr val="51514D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63382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3095679-2F64-2723-C4C9-A0137DC43E14}"/>
              </a:ext>
            </a:extLst>
          </p:cNvPr>
          <p:cNvSpPr/>
          <p:nvPr/>
        </p:nvSpPr>
        <p:spPr>
          <a:xfrm>
            <a:off x="0" y="0"/>
            <a:ext cx="12192000" cy="6858001"/>
          </a:xfrm>
          <a:prstGeom prst="roundRect">
            <a:avLst>
              <a:gd name="adj" fmla="val 269"/>
            </a:avLst>
          </a:prstGeom>
          <a:solidFill>
            <a:srgbClr val="35322D"/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AB8B2DC-5C70-9D00-F50B-094D0E208B08}"/>
              </a:ext>
            </a:extLst>
          </p:cNvPr>
          <p:cNvSpPr/>
          <p:nvPr/>
        </p:nvSpPr>
        <p:spPr>
          <a:xfrm>
            <a:off x="170825" y="240839"/>
            <a:ext cx="11796765" cy="6393045"/>
          </a:xfrm>
          <a:prstGeom prst="roundRect">
            <a:avLst>
              <a:gd name="adj" fmla="val 1177"/>
            </a:avLst>
          </a:prstGeom>
          <a:solidFill>
            <a:srgbClr val="262626"/>
          </a:solidFill>
          <a:ln w="12700">
            <a:noFill/>
          </a:ln>
          <a:effectLst>
            <a:glow rad="215900">
              <a:srgbClr val="E2E0D6">
                <a:alpha val="40000"/>
              </a:srgbClr>
            </a:glow>
            <a:outerShdw blurRad="50800" dist="38100" algn="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3AB9CF-02F8-8415-1EC0-B625FCC8CF4F}"/>
              </a:ext>
            </a:extLst>
          </p:cNvPr>
          <p:cNvSpPr txBox="1"/>
          <p:nvPr/>
        </p:nvSpPr>
        <p:spPr>
          <a:xfrm>
            <a:off x="402046" y="240519"/>
            <a:ext cx="7146622" cy="369332"/>
          </a:xfrm>
          <a:prstGeom prst="rect">
            <a:avLst/>
          </a:prstGeom>
          <a:ln w="222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>
              <a:defRPr sz="1600">
                <a:solidFill>
                  <a:srgbClr val="FFC00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latin typeface="Söhne"/>
              </a:rPr>
              <a:t>Vancouver's Crime Breakdown: Patterns &amp; Trends from 2003 to 2023 </a:t>
            </a:r>
            <a:endParaRPr lang="en-CA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64CF75E-3111-7D84-8704-70C1E4F8A266}"/>
              </a:ext>
            </a:extLst>
          </p:cNvPr>
          <p:cNvSpPr/>
          <p:nvPr/>
        </p:nvSpPr>
        <p:spPr>
          <a:xfrm>
            <a:off x="256539" y="652415"/>
            <a:ext cx="1885791" cy="5894300"/>
          </a:xfrm>
          <a:prstGeom prst="roundRect">
            <a:avLst>
              <a:gd name="adj" fmla="val 2906"/>
            </a:avLst>
          </a:prstGeom>
          <a:solidFill>
            <a:srgbClr val="262626"/>
          </a:solidFill>
          <a:ln w="12700">
            <a:solidFill>
              <a:srgbClr val="2F2F36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711FE4-23CD-D82A-7683-BA7D5ED1F14A}"/>
              </a:ext>
            </a:extLst>
          </p:cNvPr>
          <p:cNvSpPr/>
          <p:nvPr/>
        </p:nvSpPr>
        <p:spPr>
          <a:xfrm>
            <a:off x="2195765" y="613503"/>
            <a:ext cx="9684000" cy="5893200"/>
          </a:xfrm>
          <a:prstGeom prst="roundRect">
            <a:avLst>
              <a:gd name="adj" fmla="val 2906"/>
            </a:avLst>
          </a:prstGeom>
          <a:solidFill>
            <a:srgbClr val="262626"/>
          </a:solidFill>
          <a:ln w="12700">
            <a:solidFill>
              <a:srgbClr val="2F2F36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2784DC9-7A0E-BD21-3740-31D2C4EBE6A8}"/>
              </a:ext>
            </a:extLst>
          </p:cNvPr>
          <p:cNvSpPr/>
          <p:nvPr/>
        </p:nvSpPr>
        <p:spPr>
          <a:xfrm>
            <a:off x="107009" y="110532"/>
            <a:ext cx="12108264" cy="6601767"/>
          </a:xfrm>
          <a:prstGeom prst="roundRect">
            <a:avLst>
              <a:gd name="adj" fmla="val 2906"/>
            </a:avLst>
          </a:prstGeom>
          <a:noFill/>
          <a:ln w="12700">
            <a:noFill/>
          </a:ln>
          <a:effectLst>
            <a:glow rad="228600">
              <a:srgbClr val="FF0000">
                <a:alpha val="40000"/>
              </a:srgbClr>
            </a:glow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0855A7F-1B92-2D47-E5BC-E8C1D9AF2019}"/>
              </a:ext>
            </a:extLst>
          </p:cNvPr>
          <p:cNvCxnSpPr>
            <a:cxnSpLocks/>
          </p:cNvCxnSpPr>
          <p:nvPr/>
        </p:nvCxnSpPr>
        <p:spPr>
          <a:xfrm>
            <a:off x="285723" y="603114"/>
            <a:ext cx="11664000" cy="0"/>
          </a:xfrm>
          <a:prstGeom prst="line">
            <a:avLst/>
          </a:prstGeom>
          <a:ln w="22225">
            <a:solidFill>
              <a:srgbClr val="4D4D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3ED43D2-A1EE-4652-4B7B-4A4E37955DB8}"/>
              </a:ext>
            </a:extLst>
          </p:cNvPr>
          <p:cNvSpPr/>
          <p:nvPr/>
        </p:nvSpPr>
        <p:spPr>
          <a:xfrm>
            <a:off x="2253072" y="4367721"/>
            <a:ext cx="4788000" cy="2116802"/>
          </a:xfrm>
          <a:prstGeom prst="roundRect">
            <a:avLst>
              <a:gd name="adj" fmla="val 2906"/>
            </a:avLst>
          </a:prstGeom>
          <a:solidFill>
            <a:srgbClr val="262626"/>
          </a:solidFill>
          <a:ln w="12700">
            <a:solidFill>
              <a:srgbClr val="2F2F36"/>
            </a:solidFill>
          </a:ln>
          <a:effectLst>
            <a:outerShdw blurRad="50800" dist="38100" dir="13500000" algn="br" rotWithShape="0">
              <a:srgbClr val="51514D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24E2F56-E21A-A413-C72A-46C46D21D404}"/>
              </a:ext>
            </a:extLst>
          </p:cNvPr>
          <p:cNvSpPr/>
          <p:nvPr/>
        </p:nvSpPr>
        <p:spPr>
          <a:xfrm>
            <a:off x="7101191" y="4348265"/>
            <a:ext cx="4676400" cy="2136258"/>
          </a:xfrm>
          <a:prstGeom prst="roundRect">
            <a:avLst>
              <a:gd name="adj" fmla="val 2906"/>
            </a:avLst>
          </a:prstGeom>
          <a:solidFill>
            <a:srgbClr val="262626"/>
          </a:solidFill>
          <a:ln w="12700">
            <a:solidFill>
              <a:srgbClr val="2F2F36"/>
            </a:solidFill>
          </a:ln>
          <a:effectLst>
            <a:outerShdw blurRad="50800" dist="38100" dir="18900000" algn="bl" rotWithShape="0">
              <a:srgbClr val="51514D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0D4A6F-7D49-E04D-03BE-0B00DE127F9F}"/>
              </a:ext>
            </a:extLst>
          </p:cNvPr>
          <p:cNvSpPr/>
          <p:nvPr/>
        </p:nvSpPr>
        <p:spPr>
          <a:xfrm>
            <a:off x="330742" y="3118754"/>
            <a:ext cx="1750979" cy="3365769"/>
          </a:xfrm>
          <a:prstGeom prst="rect">
            <a:avLst/>
          </a:prstGeom>
          <a:noFill/>
          <a:ln w="9525">
            <a:solidFill>
              <a:srgbClr val="4D4D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E2E5CA3-3E1B-8E40-787C-38B02EC181F5}"/>
              </a:ext>
            </a:extLst>
          </p:cNvPr>
          <p:cNvSpPr/>
          <p:nvPr/>
        </p:nvSpPr>
        <p:spPr>
          <a:xfrm>
            <a:off x="2272527" y="686875"/>
            <a:ext cx="9514800" cy="1725583"/>
          </a:xfrm>
          <a:prstGeom prst="roundRect">
            <a:avLst>
              <a:gd name="adj" fmla="val 2906"/>
            </a:avLst>
          </a:prstGeom>
          <a:solidFill>
            <a:srgbClr val="262626"/>
          </a:solidFill>
          <a:ln w="12700">
            <a:solidFill>
              <a:srgbClr val="2F2F3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93758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9497D70-70A0-E074-BDE3-C323A0FA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90" y="28575"/>
            <a:ext cx="4170045" cy="257175"/>
          </a:xfrm>
        </p:spPr>
        <p:txBody>
          <a:bodyPr>
            <a:normAutofit fontScale="90000"/>
          </a:bodyPr>
          <a:lstStyle/>
          <a:p>
            <a:r>
              <a:rPr lang="en-US" sz="2400" b="1" cap="all" baseline="-250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Canada’s Immigration </a:t>
            </a:r>
            <a:r>
              <a:rPr lang="en-US" sz="2400" b="1" cap="all" baseline="-25000" dirty="0">
                <a:solidFill>
                  <a:schemeClr val="bg1"/>
                </a:solidFill>
                <a:latin typeface="Univers Condensed Light" panose="020B0306020202040204" pitchFamily="34" charset="0"/>
                <a:cs typeface="Aparajita" panose="020B0502040204020203" pitchFamily="18" charset="0"/>
              </a:rPr>
              <a:t>Analysis</a:t>
            </a:r>
            <a:r>
              <a:rPr lang="en-US" sz="2400" b="1" cap="all" baseline="-250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  |  2015 - 2023</a:t>
            </a:r>
            <a:endParaRPr lang="en-CA" sz="2400" b="1" cap="all" baseline="-25000" dirty="0">
              <a:solidFill>
                <a:schemeClr val="bg1"/>
              </a:solidFill>
              <a:latin typeface="Univers Condensed Light" panose="020B0306020202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00DC8-3E22-088E-B6F9-F1D5576B9CC1}"/>
              </a:ext>
            </a:extLst>
          </p:cNvPr>
          <p:cNvSpPr txBox="1"/>
          <p:nvPr/>
        </p:nvSpPr>
        <p:spPr>
          <a:xfrm>
            <a:off x="10677526" y="6701165"/>
            <a:ext cx="15049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Design by: Saar Latifi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692461-38D5-8510-27AB-61528E877D9D}"/>
              </a:ext>
            </a:extLst>
          </p:cNvPr>
          <p:cNvSpPr txBox="1"/>
          <p:nvPr/>
        </p:nvSpPr>
        <p:spPr>
          <a:xfrm>
            <a:off x="6514928" y="4143011"/>
            <a:ext cx="1060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Gender</a:t>
            </a:r>
          </a:p>
          <a:p>
            <a:pPr algn="ctr"/>
            <a:r>
              <a:rPr lang="en-CA" sz="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Distribution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CA4275-2DE8-4482-64A8-9A4C71A2ECCA}"/>
              </a:ext>
            </a:extLst>
          </p:cNvPr>
          <p:cNvCxnSpPr>
            <a:cxnSpLocks/>
          </p:cNvCxnSpPr>
          <p:nvPr/>
        </p:nvCxnSpPr>
        <p:spPr>
          <a:xfrm>
            <a:off x="7429717" y="4284168"/>
            <a:ext cx="4429921" cy="0"/>
          </a:xfrm>
          <a:prstGeom prst="line">
            <a:avLst/>
          </a:prstGeom>
          <a:ln>
            <a:solidFill>
              <a:srgbClr val="FB36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B260886B-E99C-E35B-9B42-6D7999E874DE}"/>
              </a:ext>
            </a:extLst>
          </p:cNvPr>
          <p:cNvSpPr txBox="1">
            <a:spLocks/>
          </p:cNvSpPr>
          <p:nvPr/>
        </p:nvSpPr>
        <p:spPr>
          <a:xfrm>
            <a:off x="748289" y="141699"/>
            <a:ext cx="5501681" cy="3107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all" baseline="-25000">
                <a:solidFill>
                  <a:schemeClr val="bg1"/>
                </a:solidFill>
                <a:latin typeface="Univers Condensed Light" panose="020B0306020202040204" pitchFamily="34" charset="0"/>
              </a:rPr>
              <a:t>A profile of permanent residents in Canada   </a:t>
            </a:r>
            <a:endParaRPr lang="en-CA" sz="3200" b="1" cap="all" baseline="-25000" dirty="0">
              <a:solidFill>
                <a:schemeClr val="bg1"/>
              </a:solidFill>
              <a:latin typeface="Univers Condensed Light" panose="020B0306020202040204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E56F735-00F6-CAAD-3BE5-DD9092399FAA}"/>
              </a:ext>
            </a:extLst>
          </p:cNvPr>
          <p:cNvSpPr txBox="1">
            <a:spLocks/>
          </p:cNvSpPr>
          <p:nvPr/>
        </p:nvSpPr>
        <p:spPr>
          <a:xfrm>
            <a:off x="6698175" y="141699"/>
            <a:ext cx="1503144" cy="3107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all" baseline="-250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2015 - 2023</a:t>
            </a:r>
            <a:endParaRPr lang="en-CA" sz="3200" b="1" cap="all" baseline="-25000" dirty="0">
              <a:solidFill>
                <a:schemeClr val="bg1"/>
              </a:solidFill>
              <a:latin typeface="Univers Condensed Light" panose="020B0306020202040204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2109196-C76C-12B3-8FE3-9C74F65A137A}"/>
              </a:ext>
            </a:extLst>
          </p:cNvPr>
          <p:cNvSpPr/>
          <p:nvPr/>
        </p:nvSpPr>
        <p:spPr>
          <a:xfrm>
            <a:off x="68093" y="731162"/>
            <a:ext cx="12019131" cy="2934000"/>
          </a:xfrm>
          <a:prstGeom prst="roundRect">
            <a:avLst>
              <a:gd name="adj" fmla="val 2906"/>
            </a:avLst>
          </a:prstGeom>
          <a:noFill/>
          <a:ln w="12700">
            <a:solidFill>
              <a:srgbClr val="8DA99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2A93D88-C881-5E13-534F-0D2B7F2054C3}"/>
              </a:ext>
            </a:extLst>
          </p:cNvPr>
          <p:cNvSpPr/>
          <p:nvPr/>
        </p:nvSpPr>
        <p:spPr>
          <a:xfrm>
            <a:off x="69662" y="3721028"/>
            <a:ext cx="5976000" cy="2934000"/>
          </a:xfrm>
          <a:prstGeom prst="roundRect">
            <a:avLst>
              <a:gd name="adj" fmla="val 2906"/>
            </a:avLst>
          </a:prstGeom>
          <a:noFill/>
          <a:ln w="12700">
            <a:solidFill>
              <a:srgbClr val="8DA99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FE4CF8F-4537-32A1-C9FB-905B77598B88}"/>
              </a:ext>
            </a:extLst>
          </p:cNvPr>
          <p:cNvSpPr/>
          <p:nvPr/>
        </p:nvSpPr>
        <p:spPr>
          <a:xfrm>
            <a:off x="6113966" y="3721028"/>
            <a:ext cx="5976000" cy="2934000"/>
          </a:xfrm>
          <a:prstGeom prst="roundRect">
            <a:avLst>
              <a:gd name="adj" fmla="val 2906"/>
            </a:avLst>
          </a:prstGeom>
          <a:noFill/>
          <a:ln w="12700">
            <a:solidFill>
              <a:srgbClr val="8DA99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AF0B12-5C35-E9B5-0CC5-799D14015B16}"/>
              </a:ext>
            </a:extLst>
          </p:cNvPr>
          <p:cNvSpPr txBox="1"/>
          <p:nvPr/>
        </p:nvSpPr>
        <p:spPr>
          <a:xfrm>
            <a:off x="11133056" y="6598887"/>
            <a:ext cx="1011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416529"/>
                </a:solidFill>
              </a:rPr>
              <a:t>Sahar Latifi</a:t>
            </a:r>
            <a:endParaRPr lang="en-CA" sz="1200" dirty="0">
              <a:solidFill>
                <a:srgbClr val="416529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12EDE7-0168-3E50-271B-65270F1E2C1E}"/>
              </a:ext>
            </a:extLst>
          </p:cNvPr>
          <p:cNvSpPr/>
          <p:nvPr/>
        </p:nvSpPr>
        <p:spPr>
          <a:xfrm>
            <a:off x="-13433" y="-7620"/>
            <a:ext cx="12207240" cy="686350"/>
          </a:xfrm>
          <a:prstGeom prst="rect">
            <a:avLst/>
          </a:prstGeom>
          <a:solidFill>
            <a:srgbClr val="638475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3B0C05C-3C8D-639E-FB66-38DFA78F95AA}"/>
              </a:ext>
            </a:extLst>
          </p:cNvPr>
          <p:cNvSpPr txBox="1">
            <a:spLocks/>
          </p:cNvSpPr>
          <p:nvPr/>
        </p:nvSpPr>
        <p:spPr>
          <a:xfrm>
            <a:off x="606884" y="122845"/>
            <a:ext cx="5482829" cy="3107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all" baseline="-25000">
                <a:solidFill>
                  <a:schemeClr val="bg1"/>
                </a:solidFill>
                <a:latin typeface="Univers Condensed Light" panose="020B0306020202040204" pitchFamily="34" charset="0"/>
              </a:rPr>
              <a:t>A Profile of Permanent Resident Immigrants</a:t>
            </a:r>
            <a:endParaRPr lang="en-CA" sz="2000" b="1" cap="all" baseline="-25000" dirty="0">
              <a:solidFill>
                <a:schemeClr val="bg1"/>
              </a:solidFill>
              <a:latin typeface="Univers Condensed Light" panose="020B0306020202040204" pitchFamily="34" charset="0"/>
            </a:endParaRPr>
          </a:p>
        </p:txBody>
      </p:sp>
      <p:pic>
        <p:nvPicPr>
          <p:cNvPr id="9" name="Content Placeholder 4" descr="Maple Leaf with solid fill">
            <a:extLst>
              <a:ext uri="{FF2B5EF4-FFF2-40B4-BE49-F238E27FC236}">
                <a16:creationId xmlns:a16="http://schemas.microsoft.com/office/drawing/2014/main" id="{F9694139-FFCE-6298-D902-059CD5A38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950" y="103695"/>
            <a:ext cx="452487" cy="45248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720BC7E-BF39-DC82-17C6-FDA85458C44D}"/>
              </a:ext>
            </a:extLst>
          </p:cNvPr>
          <p:cNvSpPr txBox="1">
            <a:spLocks/>
          </p:cNvSpPr>
          <p:nvPr/>
        </p:nvSpPr>
        <p:spPr>
          <a:xfrm>
            <a:off x="6042583" y="122845"/>
            <a:ext cx="1904214" cy="3107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cap="all" baseline="-250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 2015 </a:t>
            </a:r>
            <a:r>
              <a:rPr lang="fa-IR" sz="2800" b="1" cap="all" baseline="-250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- </a:t>
            </a:r>
            <a:r>
              <a:rPr lang="en-US" sz="2800" b="1" cap="all" baseline="-250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 2023</a:t>
            </a:r>
            <a:endParaRPr lang="en-CA" sz="2800" b="1" cap="all" baseline="-25000" dirty="0">
              <a:solidFill>
                <a:schemeClr val="bg1"/>
              </a:solidFill>
              <a:latin typeface="Univers Condensed Light" panose="020B030602020204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E50754F-5B77-2A90-7FEB-CC4B64971754}"/>
              </a:ext>
            </a:extLst>
          </p:cNvPr>
          <p:cNvCxnSpPr>
            <a:cxnSpLocks/>
          </p:cNvCxnSpPr>
          <p:nvPr/>
        </p:nvCxnSpPr>
        <p:spPr>
          <a:xfrm>
            <a:off x="6033149" y="122845"/>
            <a:ext cx="0" cy="395925"/>
          </a:xfrm>
          <a:prstGeom prst="line">
            <a:avLst/>
          </a:prstGeom>
          <a:ln w="15875">
            <a:solidFill>
              <a:srgbClr val="C0C0C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A6C412B0-BA4D-6869-6049-574F7EB4AA7C}"/>
              </a:ext>
            </a:extLst>
          </p:cNvPr>
          <p:cNvSpPr/>
          <p:nvPr/>
        </p:nvSpPr>
        <p:spPr>
          <a:xfrm>
            <a:off x="1322962" y="1488332"/>
            <a:ext cx="4863830" cy="1254868"/>
          </a:xfrm>
          <a:prstGeom prst="rect">
            <a:avLst/>
          </a:prstGeom>
          <a:solidFill>
            <a:srgbClr val="2C39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4640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9497D70-70A0-E074-BDE3-C323A0FA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90" y="28575"/>
            <a:ext cx="4170045" cy="257175"/>
          </a:xfrm>
        </p:spPr>
        <p:txBody>
          <a:bodyPr>
            <a:normAutofit fontScale="90000"/>
          </a:bodyPr>
          <a:lstStyle/>
          <a:p>
            <a:r>
              <a:rPr lang="en-US" sz="2400" b="1" cap="all" baseline="-250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Canada’s Immigration </a:t>
            </a:r>
            <a:r>
              <a:rPr lang="en-US" sz="2400" b="1" cap="all" baseline="-25000" dirty="0">
                <a:solidFill>
                  <a:schemeClr val="bg1"/>
                </a:solidFill>
                <a:latin typeface="Univers Condensed Light" panose="020B0306020202040204" pitchFamily="34" charset="0"/>
                <a:cs typeface="Aparajita" panose="020B0502040204020203" pitchFamily="18" charset="0"/>
              </a:rPr>
              <a:t>Analysis</a:t>
            </a:r>
            <a:r>
              <a:rPr lang="en-US" sz="2400" b="1" cap="all" baseline="-250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  |  2015 - 2023</a:t>
            </a:r>
            <a:endParaRPr lang="en-CA" sz="2400" b="1" cap="all" baseline="-25000" dirty="0">
              <a:solidFill>
                <a:schemeClr val="bg1"/>
              </a:solidFill>
              <a:latin typeface="Univers Condensed Light" panose="020B0306020202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00DC8-3E22-088E-B6F9-F1D5576B9CC1}"/>
              </a:ext>
            </a:extLst>
          </p:cNvPr>
          <p:cNvSpPr txBox="1"/>
          <p:nvPr/>
        </p:nvSpPr>
        <p:spPr>
          <a:xfrm>
            <a:off x="10677526" y="6701165"/>
            <a:ext cx="15049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Design by: Saar Latifi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692461-38D5-8510-27AB-61528E877D9D}"/>
              </a:ext>
            </a:extLst>
          </p:cNvPr>
          <p:cNvSpPr txBox="1"/>
          <p:nvPr/>
        </p:nvSpPr>
        <p:spPr>
          <a:xfrm>
            <a:off x="6514928" y="4143011"/>
            <a:ext cx="1060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Gender</a:t>
            </a:r>
          </a:p>
          <a:p>
            <a:pPr algn="ctr"/>
            <a:r>
              <a:rPr lang="en-CA" sz="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Distribution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CA4275-2DE8-4482-64A8-9A4C71A2ECCA}"/>
              </a:ext>
            </a:extLst>
          </p:cNvPr>
          <p:cNvCxnSpPr>
            <a:cxnSpLocks/>
          </p:cNvCxnSpPr>
          <p:nvPr/>
        </p:nvCxnSpPr>
        <p:spPr>
          <a:xfrm>
            <a:off x="7429717" y="4284168"/>
            <a:ext cx="4429921" cy="0"/>
          </a:xfrm>
          <a:prstGeom prst="line">
            <a:avLst/>
          </a:prstGeom>
          <a:ln>
            <a:solidFill>
              <a:srgbClr val="FB36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B5893F5-F0DC-6DCA-9D4A-135ED58B887F}"/>
              </a:ext>
            </a:extLst>
          </p:cNvPr>
          <p:cNvSpPr/>
          <p:nvPr/>
        </p:nvSpPr>
        <p:spPr>
          <a:xfrm>
            <a:off x="-4006" y="-17047"/>
            <a:ext cx="12207240" cy="686350"/>
          </a:xfrm>
          <a:prstGeom prst="rect">
            <a:avLst/>
          </a:prstGeom>
          <a:solidFill>
            <a:srgbClr val="638475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260886B-E99C-E35B-9B42-6D7999E874DE}"/>
              </a:ext>
            </a:extLst>
          </p:cNvPr>
          <p:cNvSpPr txBox="1">
            <a:spLocks/>
          </p:cNvSpPr>
          <p:nvPr/>
        </p:nvSpPr>
        <p:spPr>
          <a:xfrm>
            <a:off x="748289" y="141699"/>
            <a:ext cx="5501681" cy="3107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all" baseline="-250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A profile of permanent residents in Canada   </a:t>
            </a:r>
            <a:endParaRPr lang="en-CA" sz="3200" b="1" cap="all" baseline="-25000" dirty="0">
              <a:solidFill>
                <a:schemeClr val="bg1"/>
              </a:solidFill>
              <a:latin typeface="Univers Condensed Light" panose="020B0306020202040204" pitchFamily="34" charset="0"/>
            </a:endParaRPr>
          </a:p>
        </p:txBody>
      </p:sp>
      <p:pic>
        <p:nvPicPr>
          <p:cNvPr id="15" name="Content Placeholder 4" descr="Maple Leaf with solid fill">
            <a:extLst>
              <a:ext uri="{FF2B5EF4-FFF2-40B4-BE49-F238E27FC236}">
                <a16:creationId xmlns:a16="http://schemas.microsoft.com/office/drawing/2014/main" id="{D62DC1E5-CFA4-EFF3-E155-9752C3B09A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9939" y="65987"/>
            <a:ext cx="452487" cy="452487"/>
          </a:xfr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8E56F735-00F6-CAAD-3BE5-DD9092399FAA}"/>
              </a:ext>
            </a:extLst>
          </p:cNvPr>
          <p:cNvSpPr txBox="1">
            <a:spLocks/>
          </p:cNvSpPr>
          <p:nvPr/>
        </p:nvSpPr>
        <p:spPr>
          <a:xfrm>
            <a:off x="6698175" y="141699"/>
            <a:ext cx="1503144" cy="3107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all" baseline="-250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2015 - 2023</a:t>
            </a:r>
            <a:endParaRPr lang="en-CA" sz="3200" b="1" cap="all" baseline="-25000" dirty="0">
              <a:solidFill>
                <a:schemeClr val="bg1"/>
              </a:solidFill>
              <a:latin typeface="Univers Condensed Light" panose="020B0306020202040204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9439B0-EA75-5DDF-6687-497A60EC7F90}"/>
              </a:ext>
            </a:extLst>
          </p:cNvPr>
          <p:cNvCxnSpPr/>
          <p:nvPr/>
        </p:nvCxnSpPr>
        <p:spPr>
          <a:xfrm>
            <a:off x="6381945" y="160256"/>
            <a:ext cx="0" cy="395925"/>
          </a:xfrm>
          <a:prstGeom prst="line">
            <a:avLst/>
          </a:prstGeom>
          <a:ln w="15875">
            <a:solidFill>
              <a:srgbClr val="C0C0C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2109196-C76C-12B3-8FE3-9C74F65A137A}"/>
              </a:ext>
            </a:extLst>
          </p:cNvPr>
          <p:cNvSpPr/>
          <p:nvPr/>
        </p:nvSpPr>
        <p:spPr>
          <a:xfrm>
            <a:off x="68094" y="731162"/>
            <a:ext cx="4500000" cy="2934000"/>
          </a:xfrm>
          <a:prstGeom prst="roundRect">
            <a:avLst>
              <a:gd name="adj" fmla="val 2906"/>
            </a:avLst>
          </a:prstGeom>
          <a:noFill/>
          <a:ln w="12700">
            <a:solidFill>
              <a:srgbClr val="8DA99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6975F47-0B5E-B092-2C74-A6E98BB346E4}"/>
              </a:ext>
            </a:extLst>
          </p:cNvPr>
          <p:cNvSpPr/>
          <p:nvPr/>
        </p:nvSpPr>
        <p:spPr>
          <a:xfrm>
            <a:off x="7579150" y="731162"/>
            <a:ext cx="4500000" cy="2934000"/>
          </a:xfrm>
          <a:prstGeom prst="roundRect">
            <a:avLst>
              <a:gd name="adj" fmla="val 2906"/>
            </a:avLst>
          </a:prstGeom>
          <a:noFill/>
          <a:ln w="12700">
            <a:solidFill>
              <a:srgbClr val="8DA99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2A93D88-C881-5E13-534F-0D2B7F2054C3}"/>
              </a:ext>
            </a:extLst>
          </p:cNvPr>
          <p:cNvSpPr/>
          <p:nvPr/>
        </p:nvSpPr>
        <p:spPr>
          <a:xfrm>
            <a:off x="69662" y="3721028"/>
            <a:ext cx="5976000" cy="2934000"/>
          </a:xfrm>
          <a:prstGeom prst="roundRect">
            <a:avLst>
              <a:gd name="adj" fmla="val 2906"/>
            </a:avLst>
          </a:prstGeom>
          <a:noFill/>
          <a:ln w="12700">
            <a:solidFill>
              <a:srgbClr val="8DA99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FE4CF8F-4537-32A1-C9FB-905B77598B88}"/>
              </a:ext>
            </a:extLst>
          </p:cNvPr>
          <p:cNvSpPr/>
          <p:nvPr/>
        </p:nvSpPr>
        <p:spPr>
          <a:xfrm>
            <a:off x="6113966" y="3721028"/>
            <a:ext cx="5976000" cy="2934000"/>
          </a:xfrm>
          <a:prstGeom prst="roundRect">
            <a:avLst>
              <a:gd name="adj" fmla="val 2906"/>
            </a:avLst>
          </a:prstGeom>
          <a:noFill/>
          <a:ln w="12700">
            <a:solidFill>
              <a:srgbClr val="8DA99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AF0B12-5C35-E9B5-0CC5-799D14015B16}"/>
              </a:ext>
            </a:extLst>
          </p:cNvPr>
          <p:cNvSpPr txBox="1"/>
          <p:nvPr/>
        </p:nvSpPr>
        <p:spPr>
          <a:xfrm>
            <a:off x="11133056" y="6598887"/>
            <a:ext cx="1011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416529"/>
                </a:solidFill>
              </a:rPr>
              <a:t>Sahar Latifi</a:t>
            </a:r>
            <a:endParaRPr lang="en-CA" sz="1200" dirty="0">
              <a:solidFill>
                <a:srgbClr val="416529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0E9C9EC-0FB9-44B2-766C-2ECB1A018E1A}"/>
              </a:ext>
            </a:extLst>
          </p:cNvPr>
          <p:cNvSpPr/>
          <p:nvPr/>
        </p:nvSpPr>
        <p:spPr>
          <a:xfrm>
            <a:off x="4658537" y="1200150"/>
            <a:ext cx="2853594" cy="2465012"/>
          </a:xfrm>
          <a:prstGeom prst="roundRect">
            <a:avLst>
              <a:gd name="adj" fmla="val 2906"/>
            </a:avLst>
          </a:prstGeom>
          <a:noFill/>
          <a:ln w="12700">
            <a:solidFill>
              <a:srgbClr val="8DA99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CABA1AE-03B1-0187-44B2-D81B741C40CB}"/>
              </a:ext>
            </a:extLst>
          </p:cNvPr>
          <p:cNvSpPr/>
          <p:nvPr/>
        </p:nvSpPr>
        <p:spPr>
          <a:xfrm>
            <a:off x="4667656" y="731162"/>
            <a:ext cx="2828925" cy="411838"/>
          </a:xfrm>
          <a:prstGeom prst="roundRect">
            <a:avLst>
              <a:gd name="adj" fmla="val 2906"/>
            </a:avLst>
          </a:prstGeom>
          <a:noFill/>
          <a:ln w="12700">
            <a:solidFill>
              <a:srgbClr val="8DA99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4181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4700DC8-3E22-088E-B6F9-F1D5576B9CC1}"/>
              </a:ext>
            </a:extLst>
          </p:cNvPr>
          <p:cNvSpPr txBox="1"/>
          <p:nvPr/>
        </p:nvSpPr>
        <p:spPr>
          <a:xfrm>
            <a:off x="10677526" y="6701165"/>
            <a:ext cx="15049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Design by: Saar Latifi</a:t>
            </a:r>
            <a:endParaRPr lang="en-CA" sz="9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CA4275-2DE8-4482-64A8-9A4C71A2ECCA}"/>
              </a:ext>
            </a:extLst>
          </p:cNvPr>
          <p:cNvCxnSpPr>
            <a:cxnSpLocks/>
          </p:cNvCxnSpPr>
          <p:nvPr/>
        </p:nvCxnSpPr>
        <p:spPr>
          <a:xfrm>
            <a:off x="7429717" y="4284168"/>
            <a:ext cx="4429921" cy="0"/>
          </a:xfrm>
          <a:prstGeom prst="line">
            <a:avLst/>
          </a:prstGeom>
          <a:ln>
            <a:solidFill>
              <a:srgbClr val="BCCC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2109196-C76C-12B3-8FE3-9C74F65A137A}"/>
              </a:ext>
            </a:extLst>
          </p:cNvPr>
          <p:cNvSpPr/>
          <p:nvPr/>
        </p:nvSpPr>
        <p:spPr>
          <a:xfrm>
            <a:off x="68094" y="731160"/>
            <a:ext cx="4320000" cy="2934000"/>
          </a:xfrm>
          <a:prstGeom prst="roundRect">
            <a:avLst>
              <a:gd name="adj" fmla="val 2906"/>
            </a:avLst>
          </a:prstGeom>
          <a:noFill/>
          <a:ln w="12700">
            <a:solidFill>
              <a:srgbClr val="8DA99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6975F47-0B5E-B092-2C74-A6E98BB346E4}"/>
              </a:ext>
            </a:extLst>
          </p:cNvPr>
          <p:cNvSpPr/>
          <p:nvPr/>
        </p:nvSpPr>
        <p:spPr>
          <a:xfrm>
            <a:off x="7746966" y="731160"/>
            <a:ext cx="4320000" cy="2934000"/>
          </a:xfrm>
          <a:prstGeom prst="roundRect">
            <a:avLst>
              <a:gd name="adj" fmla="val 2906"/>
            </a:avLst>
          </a:prstGeom>
          <a:noFill/>
          <a:ln w="12700">
            <a:solidFill>
              <a:srgbClr val="8DA99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2A93D88-C881-5E13-534F-0D2B7F2054C3}"/>
              </a:ext>
            </a:extLst>
          </p:cNvPr>
          <p:cNvSpPr/>
          <p:nvPr/>
        </p:nvSpPr>
        <p:spPr>
          <a:xfrm>
            <a:off x="69662" y="3721028"/>
            <a:ext cx="5976000" cy="2934000"/>
          </a:xfrm>
          <a:prstGeom prst="roundRect">
            <a:avLst>
              <a:gd name="adj" fmla="val 2906"/>
            </a:avLst>
          </a:prstGeom>
          <a:noFill/>
          <a:ln w="12700">
            <a:solidFill>
              <a:srgbClr val="8DA99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FE4CF8F-4537-32A1-C9FB-905B77598B88}"/>
              </a:ext>
            </a:extLst>
          </p:cNvPr>
          <p:cNvSpPr/>
          <p:nvPr/>
        </p:nvSpPr>
        <p:spPr>
          <a:xfrm>
            <a:off x="6113966" y="3721028"/>
            <a:ext cx="5976000" cy="2934000"/>
          </a:xfrm>
          <a:prstGeom prst="roundRect">
            <a:avLst>
              <a:gd name="adj" fmla="val 2906"/>
            </a:avLst>
          </a:prstGeom>
          <a:noFill/>
          <a:ln w="12700">
            <a:solidFill>
              <a:srgbClr val="8DA99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AF0B12-5C35-E9B5-0CC5-799D14015B16}"/>
              </a:ext>
            </a:extLst>
          </p:cNvPr>
          <p:cNvSpPr txBox="1"/>
          <p:nvPr/>
        </p:nvSpPr>
        <p:spPr>
          <a:xfrm>
            <a:off x="11133056" y="6598887"/>
            <a:ext cx="1011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3F534A"/>
                </a:solidFill>
              </a:rPr>
              <a:t>Sahar Latifi</a:t>
            </a:r>
            <a:endParaRPr lang="en-CA" sz="1200" dirty="0">
              <a:solidFill>
                <a:srgbClr val="3F534A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79BAEF-7C54-1B81-9F7F-AA5058B4468D}"/>
              </a:ext>
            </a:extLst>
          </p:cNvPr>
          <p:cNvSpPr/>
          <p:nvPr/>
        </p:nvSpPr>
        <p:spPr>
          <a:xfrm>
            <a:off x="-4006" y="-7620"/>
            <a:ext cx="12207240" cy="686350"/>
          </a:xfrm>
          <a:prstGeom prst="rect">
            <a:avLst/>
          </a:prstGeom>
          <a:solidFill>
            <a:srgbClr val="638475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95D05B-6A40-44FC-6727-227758765EDB}"/>
              </a:ext>
            </a:extLst>
          </p:cNvPr>
          <p:cNvSpPr/>
          <p:nvPr/>
        </p:nvSpPr>
        <p:spPr>
          <a:xfrm>
            <a:off x="-13433" y="-7620"/>
            <a:ext cx="12207240" cy="686350"/>
          </a:xfrm>
          <a:prstGeom prst="rect">
            <a:avLst/>
          </a:prstGeom>
          <a:solidFill>
            <a:srgbClr val="638475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8CFCFF6-0BA7-7AF8-ABAD-B17CA05563CC}"/>
              </a:ext>
            </a:extLst>
          </p:cNvPr>
          <p:cNvSpPr txBox="1">
            <a:spLocks/>
          </p:cNvSpPr>
          <p:nvPr/>
        </p:nvSpPr>
        <p:spPr>
          <a:xfrm>
            <a:off x="795422" y="75710"/>
            <a:ext cx="6161560" cy="3107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all" baseline="-250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A Profile of Permanent Resident (PR) Immigrants</a:t>
            </a:r>
            <a:endParaRPr lang="en-CA" sz="2000" b="1" cap="all" baseline="-25000" dirty="0">
              <a:solidFill>
                <a:schemeClr val="bg1"/>
              </a:solidFill>
              <a:latin typeface="Univers Condensed Light" panose="020B030602020204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F8123C2-AF1C-8F36-4A3D-A44DD9ED39DD}"/>
              </a:ext>
            </a:extLst>
          </p:cNvPr>
          <p:cNvSpPr txBox="1">
            <a:spLocks/>
          </p:cNvSpPr>
          <p:nvPr/>
        </p:nvSpPr>
        <p:spPr>
          <a:xfrm>
            <a:off x="6994693" y="85137"/>
            <a:ext cx="1904214" cy="3107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cap="all" baseline="-250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 2015 </a:t>
            </a:r>
            <a:r>
              <a:rPr lang="fa-IR" sz="2800" b="1" cap="all" baseline="-250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- </a:t>
            </a:r>
            <a:r>
              <a:rPr lang="en-US" sz="2800" b="1" cap="all" baseline="-250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 2023</a:t>
            </a:r>
            <a:endParaRPr lang="en-CA" sz="2800" b="1" cap="all" baseline="-25000" dirty="0">
              <a:solidFill>
                <a:schemeClr val="bg1"/>
              </a:solidFill>
              <a:latin typeface="Univers Condensed Light" panose="020B030602020204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A045FD1-0C44-5B5C-CEFF-A4F1CEE8F832}"/>
              </a:ext>
            </a:extLst>
          </p:cNvPr>
          <p:cNvCxnSpPr>
            <a:cxnSpLocks/>
          </p:cNvCxnSpPr>
          <p:nvPr/>
        </p:nvCxnSpPr>
        <p:spPr>
          <a:xfrm>
            <a:off x="6862710" y="122845"/>
            <a:ext cx="0" cy="395925"/>
          </a:xfrm>
          <a:prstGeom prst="line">
            <a:avLst/>
          </a:prstGeom>
          <a:ln w="15875">
            <a:solidFill>
              <a:srgbClr val="C0C0C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EB6AAF1-2488-3919-1569-0F87676C7F0E}"/>
              </a:ext>
            </a:extLst>
          </p:cNvPr>
          <p:cNvGrpSpPr/>
          <p:nvPr/>
        </p:nvGrpSpPr>
        <p:grpSpPr>
          <a:xfrm>
            <a:off x="301657" y="75416"/>
            <a:ext cx="537328" cy="527901"/>
            <a:chOff x="11133055" y="75414"/>
            <a:chExt cx="537328" cy="527901"/>
          </a:xfrm>
        </p:grpSpPr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1C5A459E-FE7C-8E97-C216-7CA05DA96ACA}"/>
                </a:ext>
              </a:extLst>
            </p:cNvPr>
            <p:cNvSpPr/>
            <p:nvPr/>
          </p:nvSpPr>
          <p:spPr>
            <a:xfrm>
              <a:off x="11133055" y="75414"/>
              <a:ext cx="537328" cy="527901"/>
            </a:xfrm>
            <a:prstGeom prst="flowChartConnector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3" name="Content Placeholder 4" descr="Maple Leaf with solid fill">
              <a:extLst>
                <a:ext uri="{FF2B5EF4-FFF2-40B4-BE49-F238E27FC236}">
                  <a16:creationId xmlns:a16="http://schemas.microsoft.com/office/drawing/2014/main" id="{57D80753-9DA0-B6AA-016E-89C36F063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180187" y="122548"/>
              <a:ext cx="452487" cy="452487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0C3E224-79E1-DD6F-FF79-64C8B8CD17B9}"/>
              </a:ext>
            </a:extLst>
          </p:cNvPr>
          <p:cNvSpPr txBox="1"/>
          <p:nvPr/>
        </p:nvSpPr>
        <p:spPr>
          <a:xfrm>
            <a:off x="801277" y="431819"/>
            <a:ext cx="5948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Comprehensive Analysis of Canada's Immigration Trends - Provincial Immigration Trends</a:t>
            </a:r>
            <a:endParaRPr lang="en-CA" sz="1200" dirty="0">
              <a:solidFill>
                <a:schemeClr val="bg1"/>
              </a:solidFill>
              <a:latin typeface="Univers Condensed Light" panose="020B0306020202040204" pitchFamily="34" charset="0"/>
            </a:endParaRPr>
          </a:p>
        </p:txBody>
      </p:sp>
      <p:sp>
        <p:nvSpPr>
          <p:cNvPr id="16" name="Double Bracket 15">
            <a:extLst>
              <a:ext uri="{FF2B5EF4-FFF2-40B4-BE49-F238E27FC236}">
                <a16:creationId xmlns:a16="http://schemas.microsoft.com/office/drawing/2014/main" id="{390BA954-24A1-28A6-8B68-D920E5118C3B}"/>
              </a:ext>
            </a:extLst>
          </p:cNvPr>
          <p:cNvSpPr/>
          <p:nvPr/>
        </p:nvSpPr>
        <p:spPr>
          <a:xfrm>
            <a:off x="4430598" y="829559"/>
            <a:ext cx="3280528" cy="2733773"/>
          </a:xfrm>
          <a:prstGeom prst="bracketPair">
            <a:avLst/>
          </a:prstGeom>
          <a:noFill/>
          <a:ln w="12700">
            <a:solidFill>
              <a:srgbClr val="8DA99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l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B205DC-2E70-1056-507D-DC846BCFCFB8}"/>
              </a:ext>
            </a:extLst>
          </p:cNvPr>
          <p:cNvSpPr/>
          <p:nvPr/>
        </p:nvSpPr>
        <p:spPr>
          <a:xfrm>
            <a:off x="0" y="-1"/>
            <a:ext cx="12182400" cy="6850800"/>
          </a:xfrm>
          <a:prstGeom prst="rect">
            <a:avLst/>
          </a:prstGeom>
          <a:noFill/>
          <a:ln>
            <a:solidFill>
              <a:srgbClr val="8DA99C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5383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A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4700DC8-3E22-088E-B6F9-F1D5576B9CC1}"/>
              </a:ext>
            </a:extLst>
          </p:cNvPr>
          <p:cNvSpPr txBox="1"/>
          <p:nvPr/>
        </p:nvSpPr>
        <p:spPr>
          <a:xfrm>
            <a:off x="11133056" y="6598887"/>
            <a:ext cx="1011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3F534A"/>
                </a:solidFill>
              </a:rPr>
              <a:t>Sahar Latifi</a:t>
            </a:r>
            <a:endParaRPr lang="en-CA" sz="1200" dirty="0">
              <a:solidFill>
                <a:srgbClr val="3F534A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F801C87-8644-C038-C653-9BCCB3C15F3C}"/>
              </a:ext>
            </a:extLst>
          </p:cNvPr>
          <p:cNvSpPr/>
          <p:nvPr/>
        </p:nvSpPr>
        <p:spPr>
          <a:xfrm>
            <a:off x="68094" y="3765897"/>
            <a:ext cx="9072000" cy="2880000"/>
          </a:xfrm>
          <a:prstGeom prst="roundRect">
            <a:avLst>
              <a:gd name="adj" fmla="val 2906"/>
            </a:avLst>
          </a:prstGeom>
          <a:noFill/>
          <a:ln w="12700">
            <a:solidFill>
              <a:srgbClr val="8DA99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1C136CE-5CB4-D15C-43DA-F36D605F2B20}"/>
              </a:ext>
            </a:extLst>
          </p:cNvPr>
          <p:cNvSpPr/>
          <p:nvPr/>
        </p:nvSpPr>
        <p:spPr>
          <a:xfrm>
            <a:off x="9209985" y="735291"/>
            <a:ext cx="2880000" cy="5910606"/>
          </a:xfrm>
          <a:prstGeom prst="roundRect">
            <a:avLst>
              <a:gd name="adj" fmla="val 2906"/>
            </a:avLst>
          </a:prstGeom>
          <a:noFill/>
          <a:ln w="12700">
            <a:solidFill>
              <a:srgbClr val="8DA99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11FBFE-E72C-24D0-0512-28E251A0E378}"/>
              </a:ext>
            </a:extLst>
          </p:cNvPr>
          <p:cNvSpPr txBox="1"/>
          <p:nvPr/>
        </p:nvSpPr>
        <p:spPr>
          <a:xfrm>
            <a:off x="744716" y="431819"/>
            <a:ext cx="3344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Comprehensive Analysis of Canada's Immigration Trends</a:t>
            </a:r>
            <a:endParaRPr lang="en-CA" sz="1200" dirty="0">
              <a:solidFill>
                <a:schemeClr val="bg1"/>
              </a:solidFill>
              <a:latin typeface="Univers Condensed Light" panose="020B030602020204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DF2FB6-C5B4-C6D0-28EF-6977D385161E}"/>
              </a:ext>
            </a:extLst>
          </p:cNvPr>
          <p:cNvSpPr/>
          <p:nvPr/>
        </p:nvSpPr>
        <p:spPr>
          <a:xfrm>
            <a:off x="-2438" y="-6052"/>
            <a:ext cx="12194438" cy="686350"/>
          </a:xfrm>
          <a:prstGeom prst="rect">
            <a:avLst/>
          </a:prstGeom>
          <a:solidFill>
            <a:srgbClr val="638475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4038911A-1EFC-46C6-BE70-F192A1D82874}"/>
              </a:ext>
            </a:extLst>
          </p:cNvPr>
          <p:cNvSpPr txBox="1">
            <a:spLocks/>
          </p:cNvSpPr>
          <p:nvPr/>
        </p:nvSpPr>
        <p:spPr>
          <a:xfrm>
            <a:off x="796990" y="77278"/>
            <a:ext cx="6161560" cy="3107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all" baseline="-250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A Profile of Permanent Resident (PR) Immigrants</a:t>
            </a:r>
            <a:endParaRPr lang="en-CA" sz="2000" b="1" cap="all" baseline="-25000" dirty="0">
              <a:solidFill>
                <a:schemeClr val="bg1"/>
              </a:solidFill>
              <a:latin typeface="Univers Condensed Light" panose="020B0306020202040204" pitchFamily="34" charset="0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FCD0317-3C27-DA5D-83E9-7BE6D30BA710}"/>
              </a:ext>
            </a:extLst>
          </p:cNvPr>
          <p:cNvSpPr txBox="1">
            <a:spLocks/>
          </p:cNvSpPr>
          <p:nvPr/>
        </p:nvSpPr>
        <p:spPr>
          <a:xfrm>
            <a:off x="6996261" y="86705"/>
            <a:ext cx="1904214" cy="3107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cap="all" baseline="-250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 2015 </a:t>
            </a:r>
            <a:r>
              <a:rPr lang="fa-IR" sz="2800" b="1" cap="all" baseline="-250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- </a:t>
            </a:r>
            <a:r>
              <a:rPr lang="en-US" sz="2800" b="1" cap="all" baseline="-250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 2023</a:t>
            </a:r>
            <a:endParaRPr lang="en-CA" sz="2800" b="1" cap="all" baseline="-25000" dirty="0">
              <a:solidFill>
                <a:schemeClr val="bg1"/>
              </a:solidFill>
              <a:latin typeface="Univers Condensed Light" panose="020B0306020202040204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FE62CC5-BBFA-4DC8-3D73-FAB7B1AFCC79}"/>
              </a:ext>
            </a:extLst>
          </p:cNvPr>
          <p:cNvCxnSpPr>
            <a:cxnSpLocks/>
          </p:cNvCxnSpPr>
          <p:nvPr/>
        </p:nvCxnSpPr>
        <p:spPr>
          <a:xfrm>
            <a:off x="6864278" y="124413"/>
            <a:ext cx="0" cy="395925"/>
          </a:xfrm>
          <a:prstGeom prst="line">
            <a:avLst/>
          </a:prstGeom>
          <a:ln w="15875">
            <a:solidFill>
              <a:srgbClr val="C0C0C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0F20D93-3484-069C-A5C2-591C3F9335D0}"/>
              </a:ext>
            </a:extLst>
          </p:cNvPr>
          <p:cNvGrpSpPr/>
          <p:nvPr/>
        </p:nvGrpSpPr>
        <p:grpSpPr>
          <a:xfrm>
            <a:off x="303225" y="76984"/>
            <a:ext cx="537328" cy="527901"/>
            <a:chOff x="11133055" y="75414"/>
            <a:chExt cx="537328" cy="527901"/>
          </a:xfrm>
        </p:grpSpPr>
        <p:sp>
          <p:nvSpPr>
            <p:cNvPr id="24" name="Flowchart: Connector 23">
              <a:extLst>
                <a:ext uri="{FF2B5EF4-FFF2-40B4-BE49-F238E27FC236}">
                  <a16:creationId xmlns:a16="http://schemas.microsoft.com/office/drawing/2014/main" id="{082C892A-EA79-CACF-6313-430EBDA73202}"/>
                </a:ext>
              </a:extLst>
            </p:cNvPr>
            <p:cNvSpPr/>
            <p:nvPr/>
          </p:nvSpPr>
          <p:spPr>
            <a:xfrm>
              <a:off x="11133055" y="75414"/>
              <a:ext cx="537328" cy="527901"/>
            </a:xfrm>
            <a:prstGeom prst="flowChartConnector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5" name="Content Placeholder 4" descr="Maple Leaf with solid fill">
              <a:extLst>
                <a:ext uri="{FF2B5EF4-FFF2-40B4-BE49-F238E27FC236}">
                  <a16:creationId xmlns:a16="http://schemas.microsoft.com/office/drawing/2014/main" id="{3B3DB852-8F3A-84B4-3798-CD6CEB66F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180187" y="122548"/>
              <a:ext cx="452487" cy="452487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7D2DD2B-C110-7E7B-8CEC-8A0733989029}"/>
              </a:ext>
            </a:extLst>
          </p:cNvPr>
          <p:cNvSpPr txBox="1"/>
          <p:nvPr/>
        </p:nvSpPr>
        <p:spPr>
          <a:xfrm>
            <a:off x="783991" y="433387"/>
            <a:ext cx="5720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Comprehensive Analysis of Canada's Immigration Trends - Immigration Landscape </a:t>
            </a:r>
            <a:endParaRPr lang="en-CA" sz="1200" dirty="0">
              <a:solidFill>
                <a:schemeClr val="bg1"/>
              </a:solidFill>
              <a:latin typeface="Univers Condensed Light" panose="020B030602020204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E2CC48-7B58-5A80-6089-DF09067FC63A}"/>
              </a:ext>
            </a:extLst>
          </p:cNvPr>
          <p:cNvSpPr/>
          <p:nvPr/>
        </p:nvSpPr>
        <p:spPr>
          <a:xfrm>
            <a:off x="0" y="-1"/>
            <a:ext cx="12182400" cy="6850800"/>
          </a:xfrm>
          <a:prstGeom prst="rect">
            <a:avLst/>
          </a:prstGeom>
          <a:noFill/>
          <a:ln>
            <a:solidFill>
              <a:srgbClr val="8DA99C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3186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A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4700DC8-3E22-088E-B6F9-F1D5576B9CC1}"/>
              </a:ext>
            </a:extLst>
          </p:cNvPr>
          <p:cNvSpPr txBox="1"/>
          <p:nvPr/>
        </p:nvSpPr>
        <p:spPr>
          <a:xfrm>
            <a:off x="10677526" y="6701165"/>
            <a:ext cx="15049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Design by: Sahar Latifi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F9C4DF3-8A22-6965-EB94-3B5CF83A0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289" y="141699"/>
            <a:ext cx="5501681" cy="310790"/>
          </a:xfrm>
        </p:spPr>
        <p:txBody>
          <a:bodyPr>
            <a:noAutofit/>
          </a:bodyPr>
          <a:lstStyle/>
          <a:p>
            <a:r>
              <a:rPr lang="en-US" sz="3200" b="1" cap="all" baseline="-250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A profile of permanent residents in Canada   </a:t>
            </a:r>
            <a:endParaRPr lang="en-CA" sz="3200" b="1" cap="all" baseline="-25000" dirty="0">
              <a:solidFill>
                <a:schemeClr val="bg1"/>
              </a:solidFill>
              <a:latin typeface="Univers Condensed Light" panose="020B0306020202040204" pitchFamily="34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1AFFA9A-3CCD-CFF3-8C9B-DDD1B08A78CC}"/>
              </a:ext>
            </a:extLst>
          </p:cNvPr>
          <p:cNvSpPr txBox="1">
            <a:spLocks/>
          </p:cNvSpPr>
          <p:nvPr/>
        </p:nvSpPr>
        <p:spPr>
          <a:xfrm>
            <a:off x="6698175" y="141699"/>
            <a:ext cx="1503144" cy="3107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all" baseline="-250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2015 - 2023</a:t>
            </a:r>
            <a:endParaRPr lang="en-CA" sz="3200" b="1" cap="all" baseline="-25000" dirty="0">
              <a:solidFill>
                <a:schemeClr val="bg1"/>
              </a:solidFill>
              <a:latin typeface="Univers Condensed Light" panose="020B0306020202040204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8889C73-9BE2-5866-1FCF-49FECCE1CB2D}"/>
              </a:ext>
            </a:extLst>
          </p:cNvPr>
          <p:cNvSpPr/>
          <p:nvPr/>
        </p:nvSpPr>
        <p:spPr>
          <a:xfrm>
            <a:off x="1924049" y="889935"/>
            <a:ext cx="4924425" cy="2664000"/>
          </a:xfrm>
          <a:prstGeom prst="roundRect">
            <a:avLst>
              <a:gd name="adj" fmla="val 2906"/>
            </a:avLst>
          </a:prstGeom>
          <a:solidFill>
            <a:srgbClr val="2F2F39"/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31F888-3C20-F0B8-21D2-DD35A209BD56}"/>
              </a:ext>
            </a:extLst>
          </p:cNvPr>
          <p:cNvSpPr txBox="1"/>
          <p:nvPr/>
        </p:nvSpPr>
        <p:spPr>
          <a:xfrm>
            <a:off x="11133056" y="6598887"/>
            <a:ext cx="1011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3F534A"/>
                </a:solidFill>
              </a:rPr>
              <a:t>Sahar Latifi</a:t>
            </a:r>
            <a:endParaRPr lang="en-CA" sz="1200" dirty="0">
              <a:solidFill>
                <a:srgbClr val="3F534A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75DEF8-700D-F27C-955A-F78D722D1ED1}"/>
              </a:ext>
            </a:extLst>
          </p:cNvPr>
          <p:cNvSpPr/>
          <p:nvPr/>
        </p:nvSpPr>
        <p:spPr>
          <a:xfrm>
            <a:off x="-13433" y="-7620"/>
            <a:ext cx="12207240" cy="686350"/>
          </a:xfrm>
          <a:prstGeom prst="rect">
            <a:avLst/>
          </a:prstGeom>
          <a:solidFill>
            <a:srgbClr val="2F2F39"/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lt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45CD2A0-7570-310F-1F1F-BEA63C8F6245}"/>
              </a:ext>
            </a:extLst>
          </p:cNvPr>
          <p:cNvSpPr txBox="1">
            <a:spLocks/>
          </p:cNvSpPr>
          <p:nvPr/>
        </p:nvSpPr>
        <p:spPr>
          <a:xfrm>
            <a:off x="2091018" y="0"/>
            <a:ext cx="6161560" cy="3107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all" baseline="-250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A Profile of Permanent Resident (PR) Immigrants</a:t>
            </a:r>
            <a:endParaRPr lang="en-CA" sz="2000" b="1" cap="all" baseline="-25000" dirty="0">
              <a:solidFill>
                <a:schemeClr val="bg1"/>
              </a:solidFill>
              <a:latin typeface="Univers Condensed Light" panose="020B030602020204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E67E849-1914-28FD-4EDC-2F54ECCC443C}"/>
              </a:ext>
            </a:extLst>
          </p:cNvPr>
          <p:cNvSpPr txBox="1">
            <a:spLocks/>
          </p:cNvSpPr>
          <p:nvPr/>
        </p:nvSpPr>
        <p:spPr>
          <a:xfrm>
            <a:off x="8128364" y="0"/>
            <a:ext cx="1904214" cy="3107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cap="all" baseline="-250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 2015 </a:t>
            </a:r>
            <a:r>
              <a:rPr lang="fa-IR" sz="2800" b="1" cap="all" baseline="-250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- </a:t>
            </a:r>
            <a:r>
              <a:rPr lang="en-US" sz="2800" b="1" cap="all" baseline="-250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 2023</a:t>
            </a:r>
            <a:endParaRPr lang="en-CA" sz="2800" b="1" cap="all" baseline="-25000" dirty="0">
              <a:solidFill>
                <a:schemeClr val="bg1"/>
              </a:solidFill>
              <a:latin typeface="Univers Condensed Light" panose="020B030602020204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E934C9-2341-E6AC-46D7-E1BB67BC3A07}"/>
              </a:ext>
            </a:extLst>
          </p:cNvPr>
          <p:cNvCxnSpPr>
            <a:cxnSpLocks/>
          </p:cNvCxnSpPr>
          <p:nvPr/>
        </p:nvCxnSpPr>
        <p:spPr>
          <a:xfrm>
            <a:off x="8015431" y="75220"/>
            <a:ext cx="0" cy="395925"/>
          </a:xfrm>
          <a:prstGeom prst="line">
            <a:avLst/>
          </a:prstGeom>
          <a:ln w="15875">
            <a:solidFill>
              <a:srgbClr val="C0C0C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7A9BAC0-4722-427D-E372-7230EE789836}"/>
              </a:ext>
            </a:extLst>
          </p:cNvPr>
          <p:cNvGrpSpPr/>
          <p:nvPr/>
        </p:nvGrpSpPr>
        <p:grpSpPr>
          <a:xfrm>
            <a:off x="1768703" y="0"/>
            <a:ext cx="537328" cy="527901"/>
            <a:chOff x="11133055" y="75414"/>
            <a:chExt cx="537328" cy="527901"/>
          </a:xfrm>
        </p:grpSpPr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53D7B248-FD6F-1F9E-F7D9-F5810D8ED5E2}"/>
                </a:ext>
              </a:extLst>
            </p:cNvPr>
            <p:cNvSpPr/>
            <p:nvPr/>
          </p:nvSpPr>
          <p:spPr>
            <a:xfrm>
              <a:off x="11133055" y="75414"/>
              <a:ext cx="537328" cy="527901"/>
            </a:xfrm>
            <a:prstGeom prst="flowChartConnector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6" name="Content Placeholder 4" descr="Maple Leaf with solid fill">
              <a:extLst>
                <a:ext uri="{FF2B5EF4-FFF2-40B4-BE49-F238E27FC236}">
                  <a16:creationId xmlns:a16="http://schemas.microsoft.com/office/drawing/2014/main" id="{13733AA5-C1B0-57FA-EB48-A0522AA72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180187" y="122548"/>
              <a:ext cx="452487" cy="452487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C67B2833-1ECC-0574-4193-AA4E957A0C11}"/>
              </a:ext>
            </a:extLst>
          </p:cNvPr>
          <p:cNvSpPr txBox="1"/>
          <p:nvPr/>
        </p:nvSpPr>
        <p:spPr>
          <a:xfrm>
            <a:off x="2115826" y="403244"/>
            <a:ext cx="5910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Comprehensive Analysis of Canada's Immigration Trends - Country-Specific Immigration trends</a:t>
            </a:r>
            <a:endParaRPr lang="en-CA" sz="1200" dirty="0">
              <a:solidFill>
                <a:schemeClr val="bg1"/>
              </a:solidFill>
              <a:latin typeface="Univers Condensed Light" panose="020B030602020204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4C1380-004C-E0C4-3CAB-E64225090FC2}"/>
              </a:ext>
            </a:extLst>
          </p:cNvPr>
          <p:cNvSpPr/>
          <p:nvPr/>
        </p:nvSpPr>
        <p:spPr>
          <a:xfrm>
            <a:off x="0" y="-1"/>
            <a:ext cx="12182400" cy="6850800"/>
          </a:xfrm>
          <a:prstGeom prst="rect">
            <a:avLst/>
          </a:prstGeom>
          <a:noFill/>
          <a:ln>
            <a:solidFill>
              <a:srgbClr val="2F2F36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D0B9F6F-9E17-0906-72F9-74567D42C9AE}"/>
              </a:ext>
            </a:extLst>
          </p:cNvPr>
          <p:cNvSpPr/>
          <p:nvPr/>
        </p:nvSpPr>
        <p:spPr>
          <a:xfrm>
            <a:off x="0" y="0"/>
            <a:ext cx="1638300" cy="6857999"/>
          </a:xfrm>
          <a:prstGeom prst="roundRect">
            <a:avLst>
              <a:gd name="adj" fmla="val 2906"/>
            </a:avLst>
          </a:prstGeom>
          <a:solidFill>
            <a:srgbClr val="2F2F39"/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65D3BBA-7168-8552-0A8F-4E2A7DD79DC2}"/>
              </a:ext>
            </a:extLst>
          </p:cNvPr>
          <p:cNvSpPr/>
          <p:nvPr/>
        </p:nvSpPr>
        <p:spPr>
          <a:xfrm>
            <a:off x="7077074" y="870885"/>
            <a:ext cx="4924425" cy="2664000"/>
          </a:xfrm>
          <a:prstGeom prst="roundRect">
            <a:avLst>
              <a:gd name="adj" fmla="val 2906"/>
            </a:avLst>
          </a:prstGeom>
          <a:solidFill>
            <a:srgbClr val="2F2F39"/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4BCFC20-D192-9402-6EB8-69E804B70990}"/>
              </a:ext>
            </a:extLst>
          </p:cNvPr>
          <p:cNvSpPr/>
          <p:nvPr/>
        </p:nvSpPr>
        <p:spPr>
          <a:xfrm>
            <a:off x="1933574" y="3785535"/>
            <a:ext cx="4924425" cy="2664000"/>
          </a:xfrm>
          <a:prstGeom prst="roundRect">
            <a:avLst>
              <a:gd name="adj" fmla="val 2906"/>
            </a:avLst>
          </a:prstGeom>
          <a:solidFill>
            <a:srgbClr val="2F2F39"/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A400F99-716E-4315-0FC8-9C4AE22590D3}"/>
              </a:ext>
            </a:extLst>
          </p:cNvPr>
          <p:cNvSpPr/>
          <p:nvPr/>
        </p:nvSpPr>
        <p:spPr>
          <a:xfrm>
            <a:off x="7086599" y="3766485"/>
            <a:ext cx="4924425" cy="2664000"/>
          </a:xfrm>
          <a:prstGeom prst="roundRect">
            <a:avLst>
              <a:gd name="adj" fmla="val 2906"/>
            </a:avLst>
          </a:prstGeom>
          <a:solidFill>
            <a:srgbClr val="2F2F39"/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12584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F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7E40E17-1A06-9EAC-B43F-F947E0A824DD}"/>
              </a:ext>
            </a:extLst>
          </p:cNvPr>
          <p:cNvSpPr/>
          <p:nvPr/>
        </p:nvSpPr>
        <p:spPr>
          <a:xfrm>
            <a:off x="127576" y="0"/>
            <a:ext cx="11824279" cy="601737"/>
          </a:xfrm>
          <a:prstGeom prst="roundRect">
            <a:avLst>
              <a:gd name="adj" fmla="val 2906"/>
            </a:avLst>
          </a:prstGeom>
          <a:solidFill>
            <a:srgbClr val="2F2F39"/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00DC8-3E22-088E-B6F9-F1D5576B9CC1}"/>
              </a:ext>
            </a:extLst>
          </p:cNvPr>
          <p:cNvSpPr txBox="1"/>
          <p:nvPr/>
        </p:nvSpPr>
        <p:spPr>
          <a:xfrm>
            <a:off x="10677526" y="6701165"/>
            <a:ext cx="15049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Design by: Sahar Latifi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8889C73-9BE2-5866-1FCF-49FECCE1CB2D}"/>
              </a:ext>
            </a:extLst>
          </p:cNvPr>
          <p:cNvSpPr/>
          <p:nvPr/>
        </p:nvSpPr>
        <p:spPr>
          <a:xfrm>
            <a:off x="2169269" y="889936"/>
            <a:ext cx="7743216" cy="2174278"/>
          </a:xfrm>
          <a:prstGeom prst="roundRect">
            <a:avLst>
              <a:gd name="adj" fmla="val 2906"/>
            </a:avLst>
          </a:prstGeom>
          <a:solidFill>
            <a:srgbClr val="262B30"/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31F888-3C20-F0B8-21D2-DD35A209BD56}"/>
              </a:ext>
            </a:extLst>
          </p:cNvPr>
          <p:cNvSpPr txBox="1"/>
          <p:nvPr/>
        </p:nvSpPr>
        <p:spPr>
          <a:xfrm>
            <a:off x="11133056" y="6598887"/>
            <a:ext cx="1011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3F534A"/>
                </a:solidFill>
              </a:rPr>
              <a:t>Sahar Latifi</a:t>
            </a:r>
            <a:endParaRPr lang="en-CA" sz="1200" dirty="0">
              <a:solidFill>
                <a:srgbClr val="3F534A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E934C9-2341-E6AC-46D7-E1BB67BC3A07}"/>
              </a:ext>
            </a:extLst>
          </p:cNvPr>
          <p:cNvCxnSpPr>
            <a:cxnSpLocks/>
          </p:cNvCxnSpPr>
          <p:nvPr/>
        </p:nvCxnSpPr>
        <p:spPr>
          <a:xfrm>
            <a:off x="3896013" y="75220"/>
            <a:ext cx="0" cy="395925"/>
          </a:xfrm>
          <a:prstGeom prst="line">
            <a:avLst/>
          </a:prstGeom>
          <a:ln w="15875">
            <a:solidFill>
              <a:srgbClr val="C0C0C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D4C1380-004C-E0C4-3CAB-E64225090FC2}"/>
              </a:ext>
            </a:extLst>
          </p:cNvPr>
          <p:cNvSpPr/>
          <p:nvPr/>
        </p:nvSpPr>
        <p:spPr>
          <a:xfrm>
            <a:off x="0" y="-1"/>
            <a:ext cx="12182400" cy="6850800"/>
          </a:xfrm>
          <a:prstGeom prst="rect">
            <a:avLst/>
          </a:prstGeom>
          <a:noFill/>
          <a:ln>
            <a:solidFill>
              <a:srgbClr val="2F2F36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D0B9F6F-9E17-0906-72F9-74567D42C9AE}"/>
              </a:ext>
            </a:extLst>
          </p:cNvPr>
          <p:cNvSpPr/>
          <p:nvPr/>
        </p:nvSpPr>
        <p:spPr>
          <a:xfrm>
            <a:off x="157017" y="738910"/>
            <a:ext cx="1885791" cy="5905081"/>
          </a:xfrm>
          <a:prstGeom prst="roundRect">
            <a:avLst>
              <a:gd name="adj" fmla="val 2906"/>
            </a:avLst>
          </a:prstGeom>
          <a:solidFill>
            <a:srgbClr val="2F2F39"/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4BCFC20-D192-9402-6EB8-69E804B70990}"/>
              </a:ext>
            </a:extLst>
          </p:cNvPr>
          <p:cNvSpPr/>
          <p:nvPr/>
        </p:nvSpPr>
        <p:spPr>
          <a:xfrm>
            <a:off x="2169268" y="3153238"/>
            <a:ext cx="3793788" cy="2664000"/>
          </a:xfrm>
          <a:prstGeom prst="roundRect">
            <a:avLst>
              <a:gd name="adj" fmla="val 2906"/>
            </a:avLst>
          </a:prstGeom>
          <a:solidFill>
            <a:srgbClr val="262626"/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27" name="Picture 26" descr="A black magnifying glass with yellow key inside&#10;&#10;Description automatically generated">
            <a:extLst>
              <a:ext uri="{FF2B5EF4-FFF2-40B4-BE49-F238E27FC236}">
                <a16:creationId xmlns:a16="http://schemas.microsoft.com/office/drawing/2014/main" id="{8D42D393-F9E7-64C8-3183-91C1C466C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7382" y="110836"/>
            <a:ext cx="498764" cy="498764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1F4597B9-FE53-467B-CF60-D9699782D194}"/>
              </a:ext>
            </a:extLst>
          </p:cNvPr>
          <p:cNvSpPr txBox="1"/>
          <p:nvPr/>
        </p:nvSpPr>
        <p:spPr>
          <a:xfrm>
            <a:off x="184728" y="92363"/>
            <a:ext cx="4285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C000"/>
                </a:solidFill>
              </a:rPr>
              <a:t>Vancouver Crime Analysis – </a:t>
            </a:r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Overview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C2DCB1-2AFB-A11D-8E68-E23E61D7C336}"/>
              </a:ext>
            </a:extLst>
          </p:cNvPr>
          <p:cNvSpPr txBox="1"/>
          <p:nvPr/>
        </p:nvSpPr>
        <p:spPr>
          <a:xfrm>
            <a:off x="3939310" y="106218"/>
            <a:ext cx="4285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2003-2023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AB8B2DC-5C70-9D00-F50B-094D0E208B08}"/>
              </a:ext>
            </a:extLst>
          </p:cNvPr>
          <p:cNvSpPr/>
          <p:nvPr/>
        </p:nvSpPr>
        <p:spPr>
          <a:xfrm>
            <a:off x="10058400" y="706091"/>
            <a:ext cx="1930719" cy="5869807"/>
          </a:xfrm>
          <a:prstGeom prst="roundRect">
            <a:avLst>
              <a:gd name="adj" fmla="val 2906"/>
            </a:avLst>
          </a:prstGeom>
          <a:solidFill>
            <a:srgbClr val="2F2F39"/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0744379-B018-BB5D-92CE-43E3E83AB124}"/>
              </a:ext>
            </a:extLst>
          </p:cNvPr>
          <p:cNvSpPr txBox="1"/>
          <p:nvPr/>
        </p:nvSpPr>
        <p:spPr>
          <a:xfrm>
            <a:off x="10868548" y="6519446"/>
            <a:ext cx="1323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rgbClr val="FFC000"/>
                </a:solidFill>
              </a:rPr>
              <a:t>Sahar Latifi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5D3BBD8-ABC9-0BCC-4E2E-6C71395B302E}"/>
              </a:ext>
            </a:extLst>
          </p:cNvPr>
          <p:cNvSpPr/>
          <p:nvPr/>
        </p:nvSpPr>
        <p:spPr>
          <a:xfrm>
            <a:off x="6054860" y="3179177"/>
            <a:ext cx="3838170" cy="2664000"/>
          </a:xfrm>
          <a:prstGeom prst="roundRect">
            <a:avLst>
              <a:gd name="adj" fmla="val 2906"/>
            </a:avLst>
          </a:prstGeom>
          <a:solidFill>
            <a:srgbClr val="2F2F39"/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38952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7E40E17-1A06-9EAC-B43F-F947E0A824DD}"/>
              </a:ext>
            </a:extLst>
          </p:cNvPr>
          <p:cNvSpPr/>
          <p:nvPr/>
        </p:nvSpPr>
        <p:spPr>
          <a:xfrm>
            <a:off x="157017" y="87553"/>
            <a:ext cx="11810570" cy="486383"/>
          </a:xfrm>
          <a:prstGeom prst="roundRect">
            <a:avLst>
              <a:gd name="adj" fmla="val 2906"/>
            </a:avLst>
          </a:prstGeom>
          <a:solidFill>
            <a:srgbClr val="262626"/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8889C73-9BE2-5866-1FCF-49FECCE1CB2D}"/>
              </a:ext>
            </a:extLst>
          </p:cNvPr>
          <p:cNvSpPr/>
          <p:nvPr/>
        </p:nvSpPr>
        <p:spPr>
          <a:xfrm>
            <a:off x="2216821" y="658831"/>
            <a:ext cx="7743216" cy="1532251"/>
          </a:xfrm>
          <a:prstGeom prst="roundRect">
            <a:avLst>
              <a:gd name="adj" fmla="val 2906"/>
            </a:avLst>
          </a:prstGeom>
          <a:solidFill>
            <a:srgbClr val="262626"/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E934C9-2341-E6AC-46D7-E1BB67BC3A07}"/>
              </a:ext>
            </a:extLst>
          </p:cNvPr>
          <p:cNvCxnSpPr>
            <a:cxnSpLocks/>
          </p:cNvCxnSpPr>
          <p:nvPr/>
        </p:nvCxnSpPr>
        <p:spPr>
          <a:xfrm>
            <a:off x="4006543" y="115414"/>
            <a:ext cx="0" cy="395925"/>
          </a:xfrm>
          <a:prstGeom prst="line">
            <a:avLst/>
          </a:prstGeom>
          <a:ln w="15875">
            <a:solidFill>
              <a:srgbClr val="CFCBBB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D4C1380-004C-E0C4-3CAB-E64225090FC2}"/>
              </a:ext>
            </a:extLst>
          </p:cNvPr>
          <p:cNvSpPr/>
          <p:nvPr/>
        </p:nvSpPr>
        <p:spPr>
          <a:xfrm>
            <a:off x="0" y="-1"/>
            <a:ext cx="12182400" cy="6850800"/>
          </a:xfrm>
          <a:prstGeom prst="rect">
            <a:avLst/>
          </a:prstGeom>
          <a:noFill/>
          <a:ln>
            <a:solidFill>
              <a:srgbClr val="2F2F36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D0B9F6F-9E17-0906-72F9-74567D42C9AE}"/>
              </a:ext>
            </a:extLst>
          </p:cNvPr>
          <p:cNvSpPr/>
          <p:nvPr/>
        </p:nvSpPr>
        <p:spPr>
          <a:xfrm>
            <a:off x="157017" y="748958"/>
            <a:ext cx="1885791" cy="5875899"/>
          </a:xfrm>
          <a:prstGeom prst="roundRect">
            <a:avLst>
              <a:gd name="adj" fmla="val 2906"/>
            </a:avLst>
          </a:prstGeom>
          <a:solidFill>
            <a:srgbClr val="262626"/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4BCFC20-D192-9402-6EB8-69E804B70990}"/>
              </a:ext>
            </a:extLst>
          </p:cNvPr>
          <p:cNvSpPr/>
          <p:nvPr/>
        </p:nvSpPr>
        <p:spPr>
          <a:xfrm>
            <a:off x="2186762" y="2267457"/>
            <a:ext cx="3852000" cy="2664000"/>
          </a:xfrm>
          <a:prstGeom prst="roundRect">
            <a:avLst>
              <a:gd name="adj" fmla="val 2906"/>
            </a:avLst>
          </a:prstGeom>
          <a:solidFill>
            <a:srgbClr val="262626"/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F4597B9-FE53-467B-CF60-D9699782D194}"/>
              </a:ext>
            </a:extLst>
          </p:cNvPr>
          <p:cNvSpPr txBox="1"/>
          <p:nvPr/>
        </p:nvSpPr>
        <p:spPr>
          <a:xfrm>
            <a:off x="251210" y="120582"/>
            <a:ext cx="3798276" cy="369332"/>
          </a:xfrm>
          <a:prstGeom prst="rect">
            <a:avLst/>
          </a:prstGeom>
          <a:noFill/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dirty="0">
                <a:solidFill>
                  <a:srgbClr val="FFC000"/>
                </a:solidFill>
              </a:rPr>
              <a:t>Vancouver Crime Analysis </a:t>
            </a:r>
            <a:r>
              <a:rPr lang="en-CA" dirty="0">
                <a:solidFill>
                  <a:schemeClr val="bg1">
                    <a:lumMod val="85000"/>
                  </a:schemeClr>
                </a:solidFill>
              </a:rPr>
              <a:t>– </a:t>
            </a:r>
            <a:r>
              <a:rPr lang="en-CA" dirty="0">
                <a:solidFill>
                  <a:srgbClr val="DEDBD0"/>
                </a:solidFill>
              </a:rPr>
              <a:t>Overview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C2DCB1-2AFB-A11D-8E68-E23E61D7C336}"/>
              </a:ext>
            </a:extLst>
          </p:cNvPr>
          <p:cNvSpPr txBox="1"/>
          <p:nvPr/>
        </p:nvSpPr>
        <p:spPr>
          <a:xfrm>
            <a:off x="4069594" y="116732"/>
            <a:ext cx="2009670" cy="388002"/>
          </a:xfrm>
          <a:prstGeom prst="rect">
            <a:avLst/>
          </a:prstGeom>
          <a:noFill/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CA" dirty="0">
                <a:solidFill>
                  <a:srgbClr val="FFC000"/>
                </a:solidFill>
              </a:rPr>
              <a:t>2003-2023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AB8B2DC-5C70-9D00-F50B-094D0E208B08}"/>
              </a:ext>
            </a:extLst>
          </p:cNvPr>
          <p:cNvSpPr/>
          <p:nvPr/>
        </p:nvSpPr>
        <p:spPr>
          <a:xfrm>
            <a:off x="10081187" y="748958"/>
            <a:ext cx="1886400" cy="5875200"/>
          </a:xfrm>
          <a:prstGeom prst="roundRect">
            <a:avLst>
              <a:gd name="adj" fmla="val 2906"/>
            </a:avLst>
          </a:prstGeom>
          <a:solidFill>
            <a:srgbClr val="262626"/>
          </a:solidFill>
          <a:ln w="12700"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5D3BBD8-ABC9-0BCC-4E2E-6C71395B302E}"/>
              </a:ext>
            </a:extLst>
          </p:cNvPr>
          <p:cNvSpPr/>
          <p:nvPr/>
        </p:nvSpPr>
        <p:spPr>
          <a:xfrm>
            <a:off x="6108037" y="2267457"/>
            <a:ext cx="3852000" cy="2664000"/>
          </a:xfrm>
          <a:prstGeom prst="roundRect">
            <a:avLst>
              <a:gd name="adj" fmla="val 2906"/>
            </a:avLst>
          </a:prstGeom>
          <a:solidFill>
            <a:srgbClr val="262626"/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1196F7A-E173-7A16-630F-DA468E3D5B0F}"/>
              </a:ext>
            </a:extLst>
          </p:cNvPr>
          <p:cNvSpPr/>
          <p:nvPr/>
        </p:nvSpPr>
        <p:spPr>
          <a:xfrm>
            <a:off x="2216907" y="5014127"/>
            <a:ext cx="7743600" cy="1713947"/>
          </a:xfrm>
          <a:prstGeom prst="roundRect">
            <a:avLst>
              <a:gd name="adj" fmla="val 2906"/>
            </a:avLst>
          </a:prstGeom>
          <a:solidFill>
            <a:srgbClr val="262626"/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15148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4C1380-004C-E0C4-3CAB-E64225090FC2}"/>
              </a:ext>
            </a:extLst>
          </p:cNvPr>
          <p:cNvSpPr/>
          <p:nvPr/>
        </p:nvSpPr>
        <p:spPr>
          <a:xfrm>
            <a:off x="0" y="-1"/>
            <a:ext cx="12182400" cy="6850800"/>
          </a:xfrm>
          <a:prstGeom prst="rect">
            <a:avLst/>
          </a:prstGeom>
          <a:noFill/>
          <a:ln>
            <a:solidFill>
              <a:srgbClr val="2F2F36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AB8B2DC-5C70-9D00-F50B-094D0E208B08}"/>
              </a:ext>
            </a:extLst>
          </p:cNvPr>
          <p:cNvSpPr/>
          <p:nvPr/>
        </p:nvSpPr>
        <p:spPr>
          <a:xfrm>
            <a:off x="170822" y="231112"/>
            <a:ext cx="11796765" cy="6393045"/>
          </a:xfrm>
          <a:prstGeom prst="roundRect">
            <a:avLst>
              <a:gd name="adj" fmla="val 2906"/>
            </a:avLst>
          </a:prstGeom>
          <a:solidFill>
            <a:srgbClr val="262626"/>
          </a:solidFill>
          <a:ln w="12700">
            <a:noFill/>
          </a:ln>
          <a:effectLst>
            <a:glow rad="127000">
              <a:srgbClr val="E2E0D6">
                <a:alpha val="40000"/>
              </a:srgbClr>
            </a:glow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35E4A9D-C695-941D-43F9-4CD5E1CBACDB}"/>
              </a:ext>
            </a:extLst>
          </p:cNvPr>
          <p:cNvCxnSpPr>
            <a:cxnSpLocks/>
          </p:cNvCxnSpPr>
          <p:nvPr/>
        </p:nvCxnSpPr>
        <p:spPr>
          <a:xfrm>
            <a:off x="3966349" y="296284"/>
            <a:ext cx="0" cy="395925"/>
          </a:xfrm>
          <a:prstGeom prst="line">
            <a:avLst/>
          </a:prstGeom>
          <a:ln w="15875">
            <a:solidFill>
              <a:srgbClr val="CFCBBB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23AB9CF-02F8-8415-1EC0-B625FCC8CF4F}"/>
              </a:ext>
            </a:extLst>
          </p:cNvPr>
          <p:cNvSpPr txBox="1"/>
          <p:nvPr/>
        </p:nvSpPr>
        <p:spPr>
          <a:xfrm>
            <a:off x="211016" y="301452"/>
            <a:ext cx="3727937" cy="369332"/>
          </a:xfrm>
          <a:prstGeom prst="rect">
            <a:avLst/>
          </a:prstGeom>
          <a:noFill/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dirty="0">
                <a:solidFill>
                  <a:srgbClr val="FFC000"/>
                </a:solidFill>
              </a:rPr>
              <a:t>Vancouver Crime Analysis </a:t>
            </a:r>
            <a:r>
              <a:rPr lang="en-CA" dirty="0">
                <a:solidFill>
                  <a:schemeClr val="bg1">
                    <a:lumMod val="85000"/>
                  </a:schemeClr>
                </a:solidFill>
              </a:rPr>
              <a:t>– </a:t>
            </a:r>
            <a:r>
              <a:rPr lang="en-CA" dirty="0">
                <a:solidFill>
                  <a:srgbClr val="DEDBD0"/>
                </a:solidFill>
              </a:rPr>
              <a:t>Overview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9E359B-3C26-283B-D0D3-4D96AB96D5FA}"/>
              </a:ext>
            </a:extLst>
          </p:cNvPr>
          <p:cNvSpPr txBox="1"/>
          <p:nvPr/>
        </p:nvSpPr>
        <p:spPr>
          <a:xfrm>
            <a:off x="4029400" y="297602"/>
            <a:ext cx="2009670" cy="388002"/>
          </a:xfrm>
          <a:prstGeom prst="rect">
            <a:avLst/>
          </a:prstGeom>
          <a:noFill/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CA" dirty="0">
                <a:solidFill>
                  <a:srgbClr val="FFC000"/>
                </a:solidFill>
              </a:rPr>
              <a:t>2003-2023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64CF75E-3111-7D84-8704-70C1E4F8A266}"/>
              </a:ext>
            </a:extLst>
          </p:cNvPr>
          <p:cNvSpPr/>
          <p:nvPr/>
        </p:nvSpPr>
        <p:spPr>
          <a:xfrm>
            <a:off x="217308" y="743579"/>
            <a:ext cx="1885791" cy="5630071"/>
          </a:xfrm>
          <a:prstGeom prst="roundRect">
            <a:avLst>
              <a:gd name="adj" fmla="val 2906"/>
            </a:avLst>
          </a:prstGeom>
          <a:solidFill>
            <a:srgbClr val="262626"/>
          </a:solidFill>
          <a:ln w="12700">
            <a:solidFill>
              <a:srgbClr val="2F2F36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0AC4CEB-0CD0-7DE3-E923-B53EB7D247DB}"/>
              </a:ext>
            </a:extLst>
          </p:cNvPr>
          <p:cNvSpPr/>
          <p:nvPr/>
        </p:nvSpPr>
        <p:spPr>
          <a:xfrm>
            <a:off x="10026172" y="602902"/>
            <a:ext cx="1885791" cy="5858188"/>
          </a:xfrm>
          <a:prstGeom prst="roundRect">
            <a:avLst>
              <a:gd name="adj" fmla="val 2906"/>
            </a:avLst>
          </a:prstGeom>
          <a:solidFill>
            <a:srgbClr val="262626"/>
          </a:solidFill>
          <a:ln w="12700">
            <a:solidFill>
              <a:srgbClr val="2F2F36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711FE4-23CD-D82A-7683-BA7D5ED1F14A}"/>
              </a:ext>
            </a:extLst>
          </p:cNvPr>
          <p:cNvSpPr/>
          <p:nvPr/>
        </p:nvSpPr>
        <p:spPr>
          <a:xfrm>
            <a:off x="2216821" y="658831"/>
            <a:ext cx="7743216" cy="1532251"/>
          </a:xfrm>
          <a:prstGeom prst="roundRect">
            <a:avLst>
              <a:gd name="adj" fmla="val 2906"/>
            </a:avLst>
          </a:prstGeom>
          <a:solidFill>
            <a:srgbClr val="262626"/>
          </a:solidFill>
          <a:ln w="12700">
            <a:solidFill>
              <a:srgbClr val="2F2F36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D20E7F4-167E-A0EB-8077-8B994B9D5225}"/>
              </a:ext>
            </a:extLst>
          </p:cNvPr>
          <p:cNvSpPr/>
          <p:nvPr/>
        </p:nvSpPr>
        <p:spPr>
          <a:xfrm>
            <a:off x="2186762" y="2267457"/>
            <a:ext cx="3852000" cy="2664000"/>
          </a:xfrm>
          <a:prstGeom prst="roundRect">
            <a:avLst>
              <a:gd name="adj" fmla="val 2906"/>
            </a:avLst>
          </a:prstGeom>
          <a:solidFill>
            <a:srgbClr val="262626"/>
          </a:solidFill>
          <a:ln w="12700">
            <a:solidFill>
              <a:srgbClr val="2F2F36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F2C5AB2-F793-0BD0-C834-F11DC37589CC}"/>
              </a:ext>
            </a:extLst>
          </p:cNvPr>
          <p:cNvSpPr/>
          <p:nvPr/>
        </p:nvSpPr>
        <p:spPr>
          <a:xfrm>
            <a:off x="6108037" y="2267457"/>
            <a:ext cx="3852000" cy="2664000"/>
          </a:xfrm>
          <a:prstGeom prst="roundRect">
            <a:avLst>
              <a:gd name="adj" fmla="val 2906"/>
            </a:avLst>
          </a:prstGeom>
          <a:solidFill>
            <a:srgbClr val="262626"/>
          </a:solidFill>
          <a:ln w="12700">
            <a:solidFill>
              <a:srgbClr val="2F2F36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58BBA14-FB39-B78D-114E-D83906AB4892}"/>
              </a:ext>
            </a:extLst>
          </p:cNvPr>
          <p:cNvSpPr/>
          <p:nvPr/>
        </p:nvSpPr>
        <p:spPr>
          <a:xfrm>
            <a:off x="2216907" y="5014128"/>
            <a:ext cx="7743600" cy="1517302"/>
          </a:xfrm>
          <a:prstGeom prst="roundRect">
            <a:avLst>
              <a:gd name="adj" fmla="val 2906"/>
            </a:avLst>
          </a:prstGeom>
          <a:solidFill>
            <a:srgbClr val="262626"/>
          </a:solidFill>
          <a:ln w="12700">
            <a:solidFill>
              <a:srgbClr val="2F2F36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21207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3095679-2F64-2723-C4C9-A0137DC43E14}"/>
              </a:ext>
            </a:extLst>
          </p:cNvPr>
          <p:cNvSpPr/>
          <p:nvPr/>
        </p:nvSpPr>
        <p:spPr>
          <a:xfrm>
            <a:off x="1" y="0"/>
            <a:ext cx="12192000" cy="6858001"/>
          </a:xfrm>
          <a:prstGeom prst="roundRect">
            <a:avLst>
              <a:gd name="adj" fmla="val 269"/>
            </a:avLst>
          </a:prstGeom>
          <a:solidFill>
            <a:srgbClr val="35322D"/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AB8B2DC-5C70-9D00-F50B-094D0E208B08}"/>
              </a:ext>
            </a:extLst>
          </p:cNvPr>
          <p:cNvSpPr/>
          <p:nvPr/>
        </p:nvSpPr>
        <p:spPr>
          <a:xfrm>
            <a:off x="170822" y="231112"/>
            <a:ext cx="11796765" cy="6393045"/>
          </a:xfrm>
          <a:prstGeom prst="roundRect">
            <a:avLst>
              <a:gd name="adj" fmla="val 1177"/>
            </a:avLst>
          </a:prstGeom>
          <a:solidFill>
            <a:srgbClr val="262626"/>
          </a:solidFill>
          <a:ln w="12700">
            <a:noFill/>
          </a:ln>
          <a:effectLst>
            <a:glow rad="215900">
              <a:srgbClr val="E2E0D6">
                <a:alpha val="40000"/>
              </a:srgbClr>
            </a:glow>
            <a:outerShdw blurRad="50800" dist="38100" algn="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35E4A9D-C695-941D-43F9-4CD5E1CBACDB}"/>
              </a:ext>
            </a:extLst>
          </p:cNvPr>
          <p:cNvCxnSpPr>
            <a:cxnSpLocks/>
          </p:cNvCxnSpPr>
          <p:nvPr/>
        </p:nvCxnSpPr>
        <p:spPr>
          <a:xfrm>
            <a:off x="3966349" y="296284"/>
            <a:ext cx="0" cy="324000"/>
          </a:xfrm>
          <a:prstGeom prst="line">
            <a:avLst/>
          </a:prstGeom>
          <a:ln w="22225">
            <a:solidFill>
              <a:srgbClr val="4D4D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23AB9CF-02F8-8415-1EC0-B625FCC8CF4F}"/>
              </a:ext>
            </a:extLst>
          </p:cNvPr>
          <p:cNvSpPr txBox="1"/>
          <p:nvPr/>
        </p:nvSpPr>
        <p:spPr>
          <a:xfrm>
            <a:off x="295038" y="240519"/>
            <a:ext cx="3777323" cy="369332"/>
          </a:xfrm>
          <a:prstGeom prst="rect">
            <a:avLst/>
          </a:prstGeom>
          <a:noFill/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dirty="0">
                <a:solidFill>
                  <a:srgbClr val="FFC000"/>
                </a:solidFill>
              </a:rPr>
              <a:t>Vancouver Crime Analysis </a:t>
            </a:r>
            <a:r>
              <a:rPr lang="en-CA" dirty="0">
                <a:solidFill>
                  <a:schemeClr val="bg1">
                    <a:lumMod val="85000"/>
                  </a:schemeClr>
                </a:solidFill>
              </a:rPr>
              <a:t>– </a:t>
            </a:r>
            <a:r>
              <a:rPr lang="en-CA" dirty="0">
                <a:solidFill>
                  <a:srgbClr val="DEDBD0"/>
                </a:solidFill>
              </a:rPr>
              <a:t>Overview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9E359B-3C26-283B-D0D3-4D96AB96D5FA}"/>
              </a:ext>
            </a:extLst>
          </p:cNvPr>
          <p:cNvSpPr txBox="1"/>
          <p:nvPr/>
        </p:nvSpPr>
        <p:spPr>
          <a:xfrm>
            <a:off x="4000750" y="228547"/>
            <a:ext cx="2009670" cy="388002"/>
          </a:xfrm>
          <a:prstGeom prst="rect">
            <a:avLst/>
          </a:prstGeom>
          <a:ln w="222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CA" sz="1600" dirty="0">
                <a:solidFill>
                  <a:srgbClr val="FFC000"/>
                </a:solidFill>
              </a:rPr>
              <a:t>2003-2023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64CF75E-3111-7D84-8704-70C1E4F8A266}"/>
              </a:ext>
            </a:extLst>
          </p:cNvPr>
          <p:cNvSpPr/>
          <p:nvPr/>
        </p:nvSpPr>
        <p:spPr>
          <a:xfrm>
            <a:off x="227355" y="691327"/>
            <a:ext cx="1885791" cy="5556737"/>
          </a:xfrm>
          <a:prstGeom prst="roundRect">
            <a:avLst>
              <a:gd name="adj" fmla="val 2906"/>
            </a:avLst>
          </a:prstGeom>
          <a:solidFill>
            <a:srgbClr val="262626"/>
          </a:solidFill>
          <a:ln w="12700">
            <a:solidFill>
              <a:srgbClr val="2F2F36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0AC4CEB-0CD0-7DE3-E923-B53EB7D247DB}"/>
              </a:ext>
            </a:extLst>
          </p:cNvPr>
          <p:cNvSpPr/>
          <p:nvPr/>
        </p:nvSpPr>
        <p:spPr>
          <a:xfrm>
            <a:off x="10026172" y="691327"/>
            <a:ext cx="1885791" cy="5558400"/>
          </a:xfrm>
          <a:prstGeom prst="roundRect">
            <a:avLst>
              <a:gd name="adj" fmla="val 2906"/>
            </a:avLst>
          </a:prstGeom>
          <a:solidFill>
            <a:srgbClr val="262626"/>
          </a:solidFill>
          <a:ln w="12700">
            <a:solidFill>
              <a:srgbClr val="2F2F36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711FE4-23CD-D82A-7683-BA7D5ED1F14A}"/>
              </a:ext>
            </a:extLst>
          </p:cNvPr>
          <p:cNvSpPr/>
          <p:nvPr/>
        </p:nvSpPr>
        <p:spPr>
          <a:xfrm>
            <a:off x="2195764" y="691327"/>
            <a:ext cx="7743216" cy="5862549"/>
          </a:xfrm>
          <a:prstGeom prst="roundRect">
            <a:avLst>
              <a:gd name="adj" fmla="val 2906"/>
            </a:avLst>
          </a:prstGeom>
          <a:solidFill>
            <a:srgbClr val="262626"/>
          </a:solidFill>
          <a:ln w="12700">
            <a:solidFill>
              <a:srgbClr val="2F2F36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2784DC9-7A0E-BD21-3740-31D2C4EBE6A8}"/>
              </a:ext>
            </a:extLst>
          </p:cNvPr>
          <p:cNvSpPr/>
          <p:nvPr/>
        </p:nvSpPr>
        <p:spPr>
          <a:xfrm>
            <a:off x="1" y="110532"/>
            <a:ext cx="12108264" cy="6601767"/>
          </a:xfrm>
          <a:prstGeom prst="roundRect">
            <a:avLst>
              <a:gd name="adj" fmla="val 2906"/>
            </a:avLst>
          </a:prstGeom>
          <a:noFill/>
          <a:ln w="12700">
            <a:noFill/>
          </a:ln>
          <a:effectLst>
            <a:glow rad="228600">
              <a:srgbClr val="FF0000">
                <a:alpha val="40000"/>
              </a:srgbClr>
            </a:glow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0855A7F-1B92-2D47-E5BC-E8C1D9AF2019}"/>
              </a:ext>
            </a:extLst>
          </p:cNvPr>
          <p:cNvCxnSpPr>
            <a:cxnSpLocks/>
          </p:cNvCxnSpPr>
          <p:nvPr/>
        </p:nvCxnSpPr>
        <p:spPr>
          <a:xfrm>
            <a:off x="451956" y="651754"/>
            <a:ext cx="10800000" cy="0"/>
          </a:xfrm>
          <a:prstGeom prst="line">
            <a:avLst/>
          </a:prstGeom>
          <a:ln w="22225">
            <a:solidFill>
              <a:srgbClr val="4D4D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05761DC-165F-624F-6B36-60C0B20F3156}"/>
              </a:ext>
            </a:extLst>
          </p:cNvPr>
          <p:cNvCxnSpPr>
            <a:cxnSpLocks/>
          </p:cNvCxnSpPr>
          <p:nvPr/>
        </p:nvCxnSpPr>
        <p:spPr>
          <a:xfrm>
            <a:off x="2516219" y="2545405"/>
            <a:ext cx="7200000" cy="0"/>
          </a:xfrm>
          <a:prstGeom prst="line">
            <a:avLst/>
          </a:prstGeom>
          <a:ln w="22225">
            <a:solidFill>
              <a:srgbClr val="4D4D4D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9D8AB4D-6865-4050-588C-9F114094BCD2}"/>
              </a:ext>
            </a:extLst>
          </p:cNvPr>
          <p:cNvCxnSpPr>
            <a:cxnSpLocks/>
          </p:cNvCxnSpPr>
          <p:nvPr/>
        </p:nvCxnSpPr>
        <p:spPr>
          <a:xfrm>
            <a:off x="6063572" y="2532442"/>
            <a:ext cx="0" cy="2700000"/>
          </a:xfrm>
          <a:prstGeom prst="line">
            <a:avLst/>
          </a:prstGeom>
          <a:ln w="22225">
            <a:solidFill>
              <a:srgbClr val="4D4D4D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DF74571-2E71-1716-5441-E1262BFAB57D}"/>
              </a:ext>
            </a:extLst>
          </p:cNvPr>
          <p:cNvCxnSpPr>
            <a:cxnSpLocks/>
          </p:cNvCxnSpPr>
          <p:nvPr/>
        </p:nvCxnSpPr>
        <p:spPr>
          <a:xfrm>
            <a:off x="2516219" y="5236720"/>
            <a:ext cx="7200000" cy="0"/>
          </a:xfrm>
          <a:prstGeom prst="line">
            <a:avLst/>
          </a:prstGeom>
          <a:ln w="22225">
            <a:solidFill>
              <a:srgbClr val="4D4D4D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715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3095679-2F64-2723-C4C9-A0137DC43E14}"/>
              </a:ext>
            </a:extLst>
          </p:cNvPr>
          <p:cNvSpPr/>
          <p:nvPr/>
        </p:nvSpPr>
        <p:spPr>
          <a:xfrm>
            <a:off x="1" y="0"/>
            <a:ext cx="12192000" cy="6858001"/>
          </a:xfrm>
          <a:prstGeom prst="roundRect">
            <a:avLst>
              <a:gd name="adj" fmla="val 269"/>
            </a:avLst>
          </a:prstGeom>
          <a:solidFill>
            <a:srgbClr val="35322D"/>
          </a:solidFill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AB8B2DC-5C70-9D00-F50B-094D0E208B08}"/>
              </a:ext>
            </a:extLst>
          </p:cNvPr>
          <p:cNvSpPr/>
          <p:nvPr/>
        </p:nvSpPr>
        <p:spPr>
          <a:xfrm>
            <a:off x="170822" y="231112"/>
            <a:ext cx="11796765" cy="6393045"/>
          </a:xfrm>
          <a:prstGeom prst="roundRect">
            <a:avLst>
              <a:gd name="adj" fmla="val 1177"/>
            </a:avLst>
          </a:prstGeom>
          <a:solidFill>
            <a:srgbClr val="262626"/>
          </a:solidFill>
          <a:ln w="12700">
            <a:noFill/>
          </a:ln>
          <a:effectLst>
            <a:glow rad="215900">
              <a:srgbClr val="E2E0D6">
                <a:alpha val="40000"/>
              </a:srgbClr>
            </a:glow>
            <a:outerShdw blurRad="50800" dist="38100" algn="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35E4A9D-C695-941D-43F9-4CD5E1CBACDB}"/>
              </a:ext>
            </a:extLst>
          </p:cNvPr>
          <p:cNvCxnSpPr>
            <a:cxnSpLocks/>
          </p:cNvCxnSpPr>
          <p:nvPr/>
        </p:nvCxnSpPr>
        <p:spPr>
          <a:xfrm>
            <a:off x="3966349" y="296284"/>
            <a:ext cx="0" cy="324000"/>
          </a:xfrm>
          <a:prstGeom prst="line">
            <a:avLst/>
          </a:prstGeom>
          <a:ln w="22225">
            <a:solidFill>
              <a:srgbClr val="4D4D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23AB9CF-02F8-8415-1EC0-B625FCC8CF4F}"/>
              </a:ext>
            </a:extLst>
          </p:cNvPr>
          <p:cNvSpPr txBox="1"/>
          <p:nvPr/>
        </p:nvSpPr>
        <p:spPr>
          <a:xfrm>
            <a:off x="295038" y="240519"/>
            <a:ext cx="3777323" cy="369332"/>
          </a:xfrm>
          <a:prstGeom prst="rect">
            <a:avLst/>
          </a:prstGeom>
          <a:noFill/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dirty="0">
                <a:solidFill>
                  <a:srgbClr val="FFC000"/>
                </a:solidFill>
              </a:rPr>
              <a:t>Vancouver Crime Analysis </a:t>
            </a:r>
            <a:r>
              <a:rPr lang="en-CA" dirty="0">
                <a:solidFill>
                  <a:schemeClr val="bg1">
                    <a:lumMod val="85000"/>
                  </a:schemeClr>
                </a:solidFill>
              </a:rPr>
              <a:t>– </a:t>
            </a:r>
            <a:r>
              <a:rPr lang="en-CA" dirty="0">
                <a:solidFill>
                  <a:srgbClr val="DEDBD0"/>
                </a:solidFill>
              </a:rPr>
              <a:t>Overview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9E359B-3C26-283B-D0D3-4D96AB96D5FA}"/>
              </a:ext>
            </a:extLst>
          </p:cNvPr>
          <p:cNvSpPr txBox="1"/>
          <p:nvPr/>
        </p:nvSpPr>
        <p:spPr>
          <a:xfrm>
            <a:off x="4000750" y="228547"/>
            <a:ext cx="2009670" cy="388002"/>
          </a:xfrm>
          <a:prstGeom prst="rect">
            <a:avLst/>
          </a:prstGeom>
          <a:ln w="222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CA" sz="1600" dirty="0">
                <a:solidFill>
                  <a:srgbClr val="FFC000"/>
                </a:solidFill>
              </a:rPr>
              <a:t>2003-2023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64CF75E-3111-7D84-8704-70C1E4F8A266}"/>
              </a:ext>
            </a:extLst>
          </p:cNvPr>
          <p:cNvSpPr/>
          <p:nvPr/>
        </p:nvSpPr>
        <p:spPr>
          <a:xfrm>
            <a:off x="227355" y="691327"/>
            <a:ext cx="1885791" cy="5556737"/>
          </a:xfrm>
          <a:prstGeom prst="roundRect">
            <a:avLst>
              <a:gd name="adj" fmla="val 2906"/>
            </a:avLst>
          </a:prstGeom>
          <a:solidFill>
            <a:srgbClr val="262626"/>
          </a:solidFill>
          <a:ln w="12700">
            <a:solidFill>
              <a:srgbClr val="2F2F36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0AC4CEB-0CD0-7DE3-E923-B53EB7D247DB}"/>
              </a:ext>
            </a:extLst>
          </p:cNvPr>
          <p:cNvSpPr/>
          <p:nvPr/>
        </p:nvSpPr>
        <p:spPr>
          <a:xfrm>
            <a:off x="10026172" y="691327"/>
            <a:ext cx="1885791" cy="5558400"/>
          </a:xfrm>
          <a:prstGeom prst="roundRect">
            <a:avLst>
              <a:gd name="adj" fmla="val 2906"/>
            </a:avLst>
          </a:prstGeom>
          <a:solidFill>
            <a:srgbClr val="262626"/>
          </a:solidFill>
          <a:ln w="12700">
            <a:solidFill>
              <a:srgbClr val="2F2F36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711FE4-23CD-D82A-7683-BA7D5ED1F14A}"/>
              </a:ext>
            </a:extLst>
          </p:cNvPr>
          <p:cNvSpPr/>
          <p:nvPr/>
        </p:nvSpPr>
        <p:spPr>
          <a:xfrm>
            <a:off x="2166581" y="691327"/>
            <a:ext cx="7743216" cy="5862549"/>
          </a:xfrm>
          <a:prstGeom prst="roundRect">
            <a:avLst>
              <a:gd name="adj" fmla="val 2906"/>
            </a:avLst>
          </a:prstGeom>
          <a:solidFill>
            <a:srgbClr val="262626"/>
          </a:solidFill>
          <a:ln w="12700">
            <a:solidFill>
              <a:srgbClr val="2F2F36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2784DC9-7A0E-BD21-3740-31D2C4EBE6A8}"/>
              </a:ext>
            </a:extLst>
          </p:cNvPr>
          <p:cNvSpPr/>
          <p:nvPr/>
        </p:nvSpPr>
        <p:spPr>
          <a:xfrm>
            <a:off x="1" y="110532"/>
            <a:ext cx="12108264" cy="6601767"/>
          </a:xfrm>
          <a:prstGeom prst="roundRect">
            <a:avLst>
              <a:gd name="adj" fmla="val 2906"/>
            </a:avLst>
          </a:prstGeom>
          <a:noFill/>
          <a:ln w="12700">
            <a:noFill/>
          </a:ln>
          <a:effectLst>
            <a:glow rad="228600">
              <a:srgbClr val="FF0000">
                <a:alpha val="40000"/>
              </a:srgbClr>
            </a:glow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0855A7F-1B92-2D47-E5BC-E8C1D9AF2019}"/>
              </a:ext>
            </a:extLst>
          </p:cNvPr>
          <p:cNvCxnSpPr>
            <a:cxnSpLocks/>
          </p:cNvCxnSpPr>
          <p:nvPr/>
        </p:nvCxnSpPr>
        <p:spPr>
          <a:xfrm>
            <a:off x="227355" y="651754"/>
            <a:ext cx="11664000" cy="0"/>
          </a:xfrm>
          <a:prstGeom prst="line">
            <a:avLst/>
          </a:prstGeom>
          <a:ln w="22225">
            <a:solidFill>
              <a:srgbClr val="4D4D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3ED43D2-A1EE-4652-4B7B-4A4E37955DB8}"/>
              </a:ext>
            </a:extLst>
          </p:cNvPr>
          <p:cNvSpPr/>
          <p:nvPr/>
        </p:nvSpPr>
        <p:spPr>
          <a:xfrm>
            <a:off x="2321170" y="2421652"/>
            <a:ext cx="3798277" cy="2628000"/>
          </a:xfrm>
          <a:prstGeom prst="roundRect">
            <a:avLst>
              <a:gd name="adj" fmla="val 2906"/>
            </a:avLst>
          </a:prstGeom>
          <a:solidFill>
            <a:srgbClr val="262626"/>
          </a:solidFill>
          <a:ln w="12700">
            <a:solidFill>
              <a:srgbClr val="2F2F36"/>
            </a:solidFill>
          </a:ln>
          <a:effectLst>
            <a:outerShdw blurRad="50800" dist="38100" dir="13500000" algn="br" rotWithShape="0">
              <a:srgbClr val="51514D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24E2F56-E21A-A413-C72A-46C46D21D404}"/>
              </a:ext>
            </a:extLst>
          </p:cNvPr>
          <p:cNvSpPr/>
          <p:nvPr/>
        </p:nvSpPr>
        <p:spPr>
          <a:xfrm>
            <a:off x="6169689" y="2421654"/>
            <a:ext cx="3657600" cy="2628000"/>
          </a:xfrm>
          <a:prstGeom prst="roundRect">
            <a:avLst>
              <a:gd name="adj" fmla="val 2906"/>
            </a:avLst>
          </a:prstGeom>
          <a:solidFill>
            <a:srgbClr val="262626"/>
          </a:solidFill>
          <a:ln w="12700">
            <a:solidFill>
              <a:srgbClr val="2F2F36"/>
            </a:solidFill>
          </a:ln>
          <a:effectLst>
            <a:outerShdw blurRad="50800" dist="38100" dir="18900000" algn="bl" rotWithShape="0">
              <a:srgbClr val="51514D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0D4A6F-7D49-E04D-03BE-0B00DE127F9F}"/>
              </a:ext>
            </a:extLst>
          </p:cNvPr>
          <p:cNvSpPr/>
          <p:nvPr/>
        </p:nvSpPr>
        <p:spPr>
          <a:xfrm>
            <a:off x="301558" y="2626467"/>
            <a:ext cx="1750979" cy="3560323"/>
          </a:xfrm>
          <a:prstGeom prst="rect">
            <a:avLst/>
          </a:prstGeom>
          <a:noFill/>
          <a:ln w="9525">
            <a:solidFill>
              <a:srgbClr val="4D4D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5864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3095679-2F64-2723-C4C9-A0137DC43E14}"/>
              </a:ext>
            </a:extLst>
          </p:cNvPr>
          <p:cNvSpPr/>
          <p:nvPr/>
        </p:nvSpPr>
        <p:spPr>
          <a:xfrm>
            <a:off x="1" y="0"/>
            <a:ext cx="12192000" cy="6858001"/>
          </a:xfrm>
          <a:prstGeom prst="roundRect">
            <a:avLst>
              <a:gd name="adj" fmla="val 269"/>
            </a:avLst>
          </a:prstGeom>
          <a:solidFill>
            <a:srgbClr val="697E87"/>
          </a:solidFill>
          <a:ln w="12700">
            <a:noFill/>
          </a:ln>
          <a:effectLst>
            <a:outerShdw blurRad="50800" dist="38100" algn="l" rotWithShape="0">
              <a:srgbClr val="52525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AB8B2DC-5C70-9D00-F50B-094D0E208B08}"/>
              </a:ext>
            </a:extLst>
          </p:cNvPr>
          <p:cNvSpPr/>
          <p:nvPr/>
        </p:nvSpPr>
        <p:spPr>
          <a:xfrm>
            <a:off x="170822" y="231112"/>
            <a:ext cx="11796765" cy="6393045"/>
          </a:xfrm>
          <a:prstGeom prst="roundRect">
            <a:avLst>
              <a:gd name="adj" fmla="val 1177"/>
            </a:avLst>
          </a:prstGeom>
          <a:solidFill>
            <a:srgbClr val="262626"/>
          </a:solidFill>
          <a:ln w="12700">
            <a:noFill/>
          </a:ln>
          <a:effectLst>
            <a:glow rad="215900">
              <a:srgbClr val="506168">
                <a:alpha val="40000"/>
              </a:srgbClr>
            </a:glow>
            <a:outerShdw blurRad="50800" dist="38100" algn="l" rotWithShape="0">
              <a:srgbClr val="8F6C57">
                <a:alpha val="40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35E4A9D-C695-941D-43F9-4CD5E1CBACDB}"/>
              </a:ext>
            </a:extLst>
          </p:cNvPr>
          <p:cNvCxnSpPr>
            <a:cxnSpLocks/>
          </p:cNvCxnSpPr>
          <p:nvPr/>
        </p:nvCxnSpPr>
        <p:spPr>
          <a:xfrm>
            <a:off x="3966349" y="296284"/>
            <a:ext cx="0" cy="324000"/>
          </a:xfrm>
          <a:prstGeom prst="line">
            <a:avLst/>
          </a:prstGeom>
          <a:ln w="22225">
            <a:solidFill>
              <a:srgbClr val="4D4D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23AB9CF-02F8-8415-1EC0-B625FCC8CF4F}"/>
              </a:ext>
            </a:extLst>
          </p:cNvPr>
          <p:cNvSpPr txBox="1"/>
          <p:nvPr/>
        </p:nvSpPr>
        <p:spPr>
          <a:xfrm>
            <a:off x="295038" y="240519"/>
            <a:ext cx="3777323" cy="369332"/>
          </a:xfrm>
          <a:prstGeom prst="rect">
            <a:avLst/>
          </a:prstGeom>
          <a:noFill/>
          <a:ln w="12700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CA" dirty="0">
                <a:solidFill>
                  <a:srgbClr val="FFC000"/>
                </a:solidFill>
              </a:rPr>
              <a:t>Vancouver Crime Analysis </a:t>
            </a:r>
            <a:r>
              <a:rPr lang="en-CA" dirty="0">
                <a:solidFill>
                  <a:schemeClr val="bg1">
                    <a:lumMod val="85000"/>
                  </a:schemeClr>
                </a:solidFill>
              </a:rPr>
              <a:t>– </a:t>
            </a:r>
            <a:r>
              <a:rPr lang="en-CA" dirty="0">
                <a:solidFill>
                  <a:srgbClr val="DEDBD0"/>
                </a:solidFill>
              </a:rPr>
              <a:t>Overview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9E359B-3C26-283B-D0D3-4D96AB96D5FA}"/>
              </a:ext>
            </a:extLst>
          </p:cNvPr>
          <p:cNvSpPr txBox="1"/>
          <p:nvPr/>
        </p:nvSpPr>
        <p:spPr>
          <a:xfrm>
            <a:off x="4000750" y="228547"/>
            <a:ext cx="2009670" cy="388002"/>
          </a:xfrm>
          <a:prstGeom prst="rect">
            <a:avLst/>
          </a:prstGeom>
          <a:ln w="222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CA" sz="1600" dirty="0">
                <a:solidFill>
                  <a:srgbClr val="FFC000"/>
                </a:solidFill>
              </a:rPr>
              <a:t>2003-2023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64CF75E-3111-7D84-8704-70C1E4F8A266}"/>
              </a:ext>
            </a:extLst>
          </p:cNvPr>
          <p:cNvSpPr/>
          <p:nvPr/>
        </p:nvSpPr>
        <p:spPr>
          <a:xfrm>
            <a:off x="227355" y="691327"/>
            <a:ext cx="1885791" cy="5556737"/>
          </a:xfrm>
          <a:prstGeom prst="roundRect">
            <a:avLst>
              <a:gd name="adj" fmla="val 2906"/>
            </a:avLst>
          </a:prstGeom>
          <a:solidFill>
            <a:srgbClr val="262626"/>
          </a:solidFill>
          <a:ln w="12700">
            <a:solidFill>
              <a:srgbClr val="2F2F36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0AC4CEB-0CD0-7DE3-E923-B53EB7D247DB}"/>
              </a:ext>
            </a:extLst>
          </p:cNvPr>
          <p:cNvSpPr/>
          <p:nvPr/>
        </p:nvSpPr>
        <p:spPr>
          <a:xfrm>
            <a:off x="10026172" y="691327"/>
            <a:ext cx="1885791" cy="5558400"/>
          </a:xfrm>
          <a:prstGeom prst="roundRect">
            <a:avLst>
              <a:gd name="adj" fmla="val 2906"/>
            </a:avLst>
          </a:prstGeom>
          <a:solidFill>
            <a:srgbClr val="262626"/>
          </a:solidFill>
          <a:ln w="12700">
            <a:solidFill>
              <a:srgbClr val="2F2F36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711FE4-23CD-D82A-7683-BA7D5ED1F14A}"/>
              </a:ext>
            </a:extLst>
          </p:cNvPr>
          <p:cNvSpPr/>
          <p:nvPr/>
        </p:nvSpPr>
        <p:spPr>
          <a:xfrm>
            <a:off x="2195764" y="691327"/>
            <a:ext cx="7743216" cy="5862549"/>
          </a:xfrm>
          <a:prstGeom prst="roundRect">
            <a:avLst>
              <a:gd name="adj" fmla="val 2906"/>
            </a:avLst>
          </a:prstGeom>
          <a:solidFill>
            <a:srgbClr val="262626"/>
          </a:solidFill>
          <a:ln w="12700">
            <a:solidFill>
              <a:srgbClr val="2F2F36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2784DC9-7A0E-BD21-3740-31D2C4EBE6A8}"/>
              </a:ext>
            </a:extLst>
          </p:cNvPr>
          <p:cNvSpPr/>
          <p:nvPr/>
        </p:nvSpPr>
        <p:spPr>
          <a:xfrm>
            <a:off x="1" y="110532"/>
            <a:ext cx="12108264" cy="6601767"/>
          </a:xfrm>
          <a:prstGeom prst="roundRect">
            <a:avLst>
              <a:gd name="adj" fmla="val 2906"/>
            </a:avLst>
          </a:prstGeom>
          <a:noFill/>
          <a:ln w="12700">
            <a:noFill/>
          </a:ln>
          <a:effectLst>
            <a:glow rad="228600">
              <a:srgbClr val="FF0000">
                <a:alpha val="40000"/>
              </a:srgbClr>
            </a:glow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0855A7F-1B92-2D47-E5BC-E8C1D9AF2019}"/>
              </a:ext>
            </a:extLst>
          </p:cNvPr>
          <p:cNvCxnSpPr>
            <a:cxnSpLocks/>
          </p:cNvCxnSpPr>
          <p:nvPr/>
        </p:nvCxnSpPr>
        <p:spPr>
          <a:xfrm>
            <a:off x="227355" y="651754"/>
            <a:ext cx="11664000" cy="0"/>
          </a:xfrm>
          <a:prstGeom prst="line">
            <a:avLst/>
          </a:prstGeom>
          <a:ln w="22225">
            <a:solidFill>
              <a:srgbClr val="4D4D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3ED43D2-A1EE-4652-4B7B-4A4E37955DB8}"/>
              </a:ext>
            </a:extLst>
          </p:cNvPr>
          <p:cNvSpPr/>
          <p:nvPr/>
        </p:nvSpPr>
        <p:spPr>
          <a:xfrm>
            <a:off x="2321170" y="2421652"/>
            <a:ext cx="3798277" cy="2365390"/>
          </a:xfrm>
          <a:prstGeom prst="roundRect">
            <a:avLst>
              <a:gd name="adj" fmla="val 2906"/>
            </a:avLst>
          </a:prstGeom>
          <a:solidFill>
            <a:srgbClr val="262626"/>
          </a:solidFill>
          <a:ln w="12700">
            <a:solidFill>
              <a:srgbClr val="2F2F36"/>
            </a:solidFill>
          </a:ln>
          <a:effectLst>
            <a:outerShdw blurRad="50800" dist="38100" dir="13500000" algn="br" rotWithShape="0">
              <a:srgbClr val="51514D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24E2F56-E21A-A413-C72A-46C46D21D404}"/>
              </a:ext>
            </a:extLst>
          </p:cNvPr>
          <p:cNvSpPr/>
          <p:nvPr/>
        </p:nvSpPr>
        <p:spPr>
          <a:xfrm>
            <a:off x="6169689" y="2421654"/>
            <a:ext cx="3657600" cy="2387160"/>
          </a:xfrm>
          <a:prstGeom prst="roundRect">
            <a:avLst>
              <a:gd name="adj" fmla="val 2906"/>
            </a:avLst>
          </a:prstGeom>
          <a:solidFill>
            <a:srgbClr val="262626"/>
          </a:solidFill>
          <a:ln w="12700">
            <a:solidFill>
              <a:srgbClr val="2F2F36"/>
            </a:solidFill>
          </a:ln>
          <a:effectLst>
            <a:outerShdw blurRad="50800" dist="38100" dir="18900000" algn="bl" rotWithShape="0">
              <a:srgbClr val="51514D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0D4A6F-7D49-E04D-03BE-0B00DE127F9F}"/>
              </a:ext>
            </a:extLst>
          </p:cNvPr>
          <p:cNvSpPr/>
          <p:nvPr/>
        </p:nvSpPr>
        <p:spPr>
          <a:xfrm>
            <a:off x="301558" y="2626467"/>
            <a:ext cx="1750979" cy="3560323"/>
          </a:xfrm>
          <a:prstGeom prst="rect">
            <a:avLst/>
          </a:prstGeom>
          <a:noFill/>
          <a:ln w="9525">
            <a:solidFill>
              <a:srgbClr val="4D4D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592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11265</TotalTime>
  <Words>253</Words>
  <Application>Microsoft Office PowerPoint</Application>
  <PresentationFormat>Widescreen</PresentationFormat>
  <Paragraphs>55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Segoe UI Semibold</vt:lpstr>
      <vt:lpstr>Söhne</vt:lpstr>
      <vt:lpstr>Univers Condensed Light</vt:lpstr>
      <vt:lpstr>Office Theme</vt:lpstr>
      <vt:lpstr>PowerPoint Presentation</vt:lpstr>
      <vt:lpstr>PowerPoint Presentation</vt:lpstr>
      <vt:lpstr>A profile of permanent residents in Canada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Canada’s Immigration Analysis  |  2015 - 2023</vt:lpstr>
      <vt:lpstr>Canada’s Immigration Analysis  |  2015 - 2023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Sahar Latifi</dc:creator>
  <cp:lastModifiedBy>Sahar Latifi</cp:lastModifiedBy>
  <cp:revision>109</cp:revision>
  <dcterms:created xsi:type="dcterms:W3CDTF">2023-06-12T17:23:36Z</dcterms:created>
  <dcterms:modified xsi:type="dcterms:W3CDTF">2023-12-12T15:53:22Z</dcterms:modified>
</cp:coreProperties>
</file>