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Gill Sans" panose="020B0604020202020204" charset="0"/>
      <p:regular r:id="rId17"/>
      <p:bold r:id="rId18"/>
    </p:embeddedFont>
    <p:embeddedFont>
      <p:font typeface="Heebo" pitchFamily="2" charset="-79"/>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0567c8cad4_3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30567c8cad4_3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30567c8cad4_3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567c8cad4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30567c8cad4_3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30567c8cad4_3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567c8cad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30567c8cad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30567c8cad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039514"/>
            <a:ext cx="9144000" cy="2128049"/>
          </a:xfrm>
          <a:prstGeom prst="rect">
            <a:avLst/>
          </a:prstGeom>
          <a:noFill/>
          <a:ln>
            <a:noFill/>
          </a:ln>
        </p:spPr>
        <p:txBody>
          <a:bodyPr spcFirstLastPara="1" wrap="square" lIns="91425" tIns="45700" rIns="91425" bIns="45700" anchor="b" anchorCtr="0">
            <a:normAutofit/>
          </a:bodyPr>
          <a:lstStyle>
            <a:lvl1pPr lvl="0" algn="ctr">
              <a:lnSpc>
                <a:spcPct val="125000"/>
              </a:lnSpc>
              <a:spcBef>
                <a:spcPts val="0"/>
              </a:spcBef>
              <a:spcAft>
                <a:spcPts val="0"/>
              </a:spcAft>
              <a:buClr>
                <a:schemeClr val="lt1"/>
              </a:buClr>
              <a:buSzPts val="6000"/>
              <a:buFont typeface="Gill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221162"/>
            <a:ext cx="9144000" cy="882001"/>
          </a:xfrm>
          <a:prstGeom prst="rect">
            <a:avLst/>
          </a:prstGeom>
          <a:solidFill>
            <a:schemeClr val="accent2">
              <a:alpha val="89803"/>
            </a:schemeClr>
          </a:soli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accent1"/>
              </a:buClr>
              <a:buSzPts val="2500"/>
              <a:buFont typeface="Arial"/>
              <a:buNone/>
              <a:defRPr sz="2500" b="1" i="1">
                <a:solidFill>
                  <a:schemeClr val="accent1"/>
                </a:solidFill>
                <a:latin typeface="Arial"/>
                <a:ea typeface="Arial"/>
                <a:cs typeface="Arial"/>
                <a:sym typeface="Aria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3F3F3F"/>
              </a:buClr>
              <a:buSzPts val="3200"/>
              <a:buChar char="•"/>
              <a:defRPr sz="3200"/>
            </a:lvl1pPr>
            <a:lvl2pPr marL="914400" lvl="1" indent="-406400" algn="l">
              <a:lnSpc>
                <a:spcPct val="90000"/>
              </a:lnSpc>
              <a:spcBef>
                <a:spcPts val="500"/>
              </a:spcBef>
              <a:spcAft>
                <a:spcPts val="0"/>
              </a:spcAft>
              <a:buClr>
                <a:srgbClr val="3F3F3F"/>
              </a:buClr>
              <a:buSzPts val="2800"/>
              <a:buChar char="•"/>
              <a:defRPr sz="2800"/>
            </a:lvl2pPr>
            <a:lvl3pPr marL="1371600" lvl="2" indent="-381000" algn="l">
              <a:lnSpc>
                <a:spcPct val="90000"/>
              </a:lnSpc>
              <a:spcBef>
                <a:spcPts val="500"/>
              </a:spcBef>
              <a:spcAft>
                <a:spcPts val="0"/>
              </a:spcAft>
              <a:buClr>
                <a:srgbClr val="3F3F3F"/>
              </a:buClr>
              <a:buSzPts val="2400"/>
              <a:buChar char="•"/>
              <a:defRPr sz="2400"/>
            </a:lvl3pPr>
            <a:lvl4pPr marL="1828800" lvl="3" indent="-355600" algn="l">
              <a:lnSpc>
                <a:spcPct val="90000"/>
              </a:lnSpc>
              <a:spcBef>
                <a:spcPts val="500"/>
              </a:spcBef>
              <a:spcAft>
                <a:spcPts val="0"/>
              </a:spcAft>
              <a:buClr>
                <a:srgbClr val="3F3F3F"/>
              </a:buClr>
              <a:buSzPts val="2000"/>
              <a:buChar char="•"/>
              <a:defRPr sz="2000"/>
            </a:lvl4pPr>
            <a:lvl5pPr marL="2286000" lvl="4" indent="-355600" algn="l">
              <a:lnSpc>
                <a:spcPct val="90000"/>
              </a:lnSpc>
              <a:spcBef>
                <a:spcPts val="500"/>
              </a:spcBef>
              <a:spcAft>
                <a:spcPts val="0"/>
              </a:spcAft>
              <a:buClr>
                <a:srgbClr val="3F3F3F"/>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12"/>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3"/>
          <p:cNvSpPr>
            <a:spLocks noGrp="1"/>
          </p:cNvSpPr>
          <p:nvPr>
            <p:ph type="pic" idx="2"/>
          </p:nvPr>
        </p:nvSpPr>
        <p:spPr>
          <a:xfrm>
            <a:off x="5183188" y="987425"/>
            <a:ext cx="6172200" cy="4873625"/>
          </a:xfrm>
          <a:prstGeom prst="rect">
            <a:avLst/>
          </a:prstGeom>
          <a:noFill/>
          <a:ln>
            <a:noFill/>
          </a:ln>
        </p:spPr>
      </p:sp>
      <p:sp>
        <p:nvSpPr>
          <p:cNvPr id="113" name="Google Shape;113;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13"/>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_2">
  <p:cSld name="Picture with Caption_2">
    <p:spTree>
      <p:nvGrpSpPr>
        <p:cNvPr id="1" name="Shape 27"/>
        <p:cNvGrpSpPr/>
        <p:nvPr/>
      </p:nvGrpSpPr>
      <p:grpSpPr>
        <a:xfrm>
          <a:off x="0" y="0"/>
          <a:ext cx="0" cy="0"/>
          <a:chOff x="0" y="0"/>
          <a:chExt cx="0" cy="0"/>
        </a:xfrm>
      </p:grpSpPr>
      <p:sp>
        <p:nvSpPr>
          <p:cNvPr id="28" name="Google Shape;28;p4"/>
          <p:cNvSpPr/>
          <p:nvPr/>
        </p:nvSpPr>
        <p:spPr>
          <a:xfrm>
            <a:off x="5294630" y="0"/>
            <a:ext cx="6897370" cy="6858000"/>
          </a:xfrm>
          <a:custGeom>
            <a:avLst/>
            <a:gdLst/>
            <a:ahLst/>
            <a:cxnLst/>
            <a:rect l="l" t="t" r="r" b="b"/>
            <a:pathLst>
              <a:path w="6897370" h="6858000" extrusionOk="0">
                <a:moveTo>
                  <a:pt x="0" y="6858000"/>
                </a:moveTo>
                <a:lnTo>
                  <a:pt x="6896900" y="6858000"/>
                </a:lnTo>
                <a:lnTo>
                  <a:pt x="6896900" y="0"/>
                </a:lnTo>
                <a:lnTo>
                  <a:pt x="0" y="0"/>
                </a:lnTo>
                <a:lnTo>
                  <a:pt x="0" y="6858000"/>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4"/>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4"/>
          <p:cNvSpPr txBox="1">
            <a:spLocks noGrp="1"/>
          </p:cNvSpPr>
          <p:nvPr>
            <p:ph type="title"/>
          </p:nvPr>
        </p:nvSpPr>
        <p:spPr>
          <a:xfrm>
            <a:off x="839788" y="417362"/>
            <a:ext cx="3932237" cy="13021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94251" y="1192697"/>
            <a:ext cx="4057961" cy="143123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2" name="Google Shape;32;p4"/>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35" name="Google Shape;35;p4"/>
          <p:cNvSpPr/>
          <p:nvPr/>
        </p:nvSpPr>
        <p:spPr>
          <a:xfrm>
            <a:off x="0" y="2430411"/>
            <a:ext cx="3625850" cy="3438525"/>
          </a:xfrm>
          <a:custGeom>
            <a:avLst/>
            <a:gdLst/>
            <a:ahLst/>
            <a:cxnLst/>
            <a:rect l="l" t="t" r="r" b="b"/>
            <a:pathLst>
              <a:path w="3625850" h="3438525" extrusionOk="0">
                <a:moveTo>
                  <a:pt x="0" y="3438486"/>
                </a:moveTo>
                <a:lnTo>
                  <a:pt x="3625596" y="3438486"/>
                </a:lnTo>
                <a:lnTo>
                  <a:pt x="3625596" y="0"/>
                </a:lnTo>
                <a:lnTo>
                  <a:pt x="0" y="0"/>
                </a:lnTo>
                <a:lnTo>
                  <a:pt x="0" y="3438486"/>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4"/>
          <p:cNvSpPr>
            <a:spLocks noGrp="1"/>
          </p:cNvSpPr>
          <p:nvPr>
            <p:ph type="pic" idx="2"/>
          </p:nvPr>
        </p:nvSpPr>
        <p:spPr>
          <a:xfrm>
            <a:off x="0" y="2781223"/>
            <a:ext cx="6040800" cy="2736901"/>
          </a:xfrm>
          <a:prstGeom prst="rect">
            <a:avLst/>
          </a:prstGeom>
          <a:noFill/>
          <a:ln>
            <a:noFill/>
          </a:ln>
        </p:spPr>
      </p:sp>
      <p:sp>
        <p:nvSpPr>
          <p:cNvPr id="37" name="Google Shape;37;p4"/>
          <p:cNvSpPr>
            <a:spLocks noGrp="1"/>
          </p:cNvSpPr>
          <p:nvPr>
            <p:ph type="pic" idx="3"/>
          </p:nvPr>
        </p:nvSpPr>
        <p:spPr>
          <a:xfrm>
            <a:off x="6586106" y="1188012"/>
            <a:ext cx="376237" cy="376237"/>
          </a:xfrm>
          <a:prstGeom prst="rect">
            <a:avLst/>
          </a:prstGeom>
          <a:noFill/>
          <a:ln>
            <a:noFill/>
          </a:ln>
        </p:spPr>
      </p:sp>
      <p:sp>
        <p:nvSpPr>
          <p:cNvPr id="38" name="Google Shape;38;p4"/>
          <p:cNvSpPr>
            <a:spLocks noGrp="1"/>
          </p:cNvSpPr>
          <p:nvPr>
            <p:ph type="pic" idx="4"/>
          </p:nvPr>
        </p:nvSpPr>
        <p:spPr>
          <a:xfrm>
            <a:off x="6586106" y="2878015"/>
            <a:ext cx="376237" cy="376237"/>
          </a:xfrm>
          <a:prstGeom prst="rect">
            <a:avLst/>
          </a:prstGeom>
          <a:noFill/>
          <a:ln>
            <a:noFill/>
          </a:ln>
        </p:spPr>
      </p:sp>
      <p:sp>
        <p:nvSpPr>
          <p:cNvPr id="39" name="Google Shape;39;p4"/>
          <p:cNvSpPr txBox="1">
            <a:spLocks noGrp="1"/>
          </p:cNvSpPr>
          <p:nvPr>
            <p:ph type="body" idx="5"/>
          </p:nvPr>
        </p:nvSpPr>
        <p:spPr>
          <a:xfrm>
            <a:off x="7294250" y="2880357"/>
            <a:ext cx="4057961" cy="143123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4"/>
          <p:cNvSpPr>
            <a:spLocks noGrp="1"/>
          </p:cNvSpPr>
          <p:nvPr>
            <p:ph type="pic" idx="6"/>
          </p:nvPr>
        </p:nvSpPr>
        <p:spPr>
          <a:xfrm>
            <a:off x="6586106" y="4568018"/>
            <a:ext cx="376237" cy="376237"/>
          </a:xfrm>
          <a:prstGeom prst="rect">
            <a:avLst/>
          </a:prstGeom>
          <a:noFill/>
          <a:ln>
            <a:noFill/>
          </a:ln>
        </p:spPr>
      </p:sp>
      <p:sp>
        <p:nvSpPr>
          <p:cNvPr id="41" name="Google Shape;41;p4"/>
          <p:cNvSpPr txBox="1">
            <a:spLocks noGrp="1"/>
          </p:cNvSpPr>
          <p:nvPr>
            <p:ph type="body" idx="7"/>
          </p:nvPr>
        </p:nvSpPr>
        <p:spPr>
          <a:xfrm>
            <a:off x="7294250" y="4568018"/>
            <a:ext cx="4057961" cy="143123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with picture">
  <p:cSld name="Comparison with picture">
    <p:spTree>
      <p:nvGrpSpPr>
        <p:cNvPr id="1" name="Shape 42"/>
        <p:cNvGrpSpPr/>
        <p:nvPr/>
      </p:nvGrpSpPr>
      <p:grpSpPr>
        <a:xfrm>
          <a:off x="0" y="0"/>
          <a:ext cx="0" cy="0"/>
          <a:chOff x="0" y="0"/>
          <a:chExt cx="0" cy="0"/>
        </a:xfrm>
      </p:grpSpPr>
      <p:sp>
        <p:nvSpPr>
          <p:cNvPr id="43" name="Google Shape;43;p5"/>
          <p:cNvSpPr>
            <a:spLocks noGrp="1"/>
          </p:cNvSpPr>
          <p:nvPr>
            <p:ph type="pic" idx="2"/>
          </p:nvPr>
        </p:nvSpPr>
        <p:spPr>
          <a:xfrm>
            <a:off x="0" y="3115389"/>
            <a:ext cx="12188825" cy="3742611"/>
          </a:xfrm>
          <a:prstGeom prst="rect">
            <a:avLst/>
          </a:prstGeom>
          <a:noFill/>
          <a:ln>
            <a:noFill/>
          </a:ln>
        </p:spPr>
      </p:sp>
      <p:sp>
        <p:nvSpPr>
          <p:cNvPr id="44" name="Google Shape;44;p5"/>
          <p:cNvSpPr/>
          <p:nvPr/>
        </p:nvSpPr>
        <p:spPr>
          <a:xfrm>
            <a:off x="2400" y="1999821"/>
            <a:ext cx="12189600" cy="1115568"/>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839788" y="19859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
          <p:cNvSpPr txBox="1">
            <a:spLocks noGrp="1"/>
          </p:cNvSpPr>
          <p:nvPr>
            <p:ph type="body" idx="3"/>
          </p:nvPr>
        </p:nvSpPr>
        <p:spPr>
          <a:xfrm>
            <a:off x="839788" y="3434047"/>
            <a:ext cx="5157787" cy="27556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4"/>
          </p:nvPr>
        </p:nvSpPr>
        <p:spPr>
          <a:xfrm>
            <a:off x="6172200" y="19859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
          <p:cNvSpPr txBox="1">
            <a:spLocks noGrp="1"/>
          </p:cNvSpPr>
          <p:nvPr>
            <p:ph type="body" idx="5"/>
          </p:nvPr>
        </p:nvSpPr>
        <p:spPr>
          <a:xfrm>
            <a:off x="6172200" y="3434047"/>
            <a:ext cx="5183188" cy="27556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x Content">
  <p:cSld name="Six Content">
    <p:spTree>
      <p:nvGrpSpPr>
        <p:cNvPr id="1" name="Shape 53"/>
        <p:cNvGrpSpPr/>
        <p:nvPr/>
      </p:nvGrpSpPr>
      <p:grpSpPr>
        <a:xfrm>
          <a:off x="0" y="0"/>
          <a:ext cx="0" cy="0"/>
          <a:chOff x="0" y="0"/>
          <a:chExt cx="0" cy="0"/>
        </a:xfrm>
      </p:grpSpPr>
      <p:sp>
        <p:nvSpPr>
          <p:cNvPr id="54" name="Google Shape;54;p6"/>
          <p:cNvSpPr>
            <a:spLocks noGrp="1"/>
          </p:cNvSpPr>
          <p:nvPr>
            <p:ph type="pic" idx="2"/>
          </p:nvPr>
        </p:nvSpPr>
        <p:spPr>
          <a:xfrm>
            <a:off x="0" y="0"/>
            <a:ext cx="12192000" cy="6858000"/>
          </a:xfrm>
          <a:prstGeom prst="rect">
            <a:avLst/>
          </a:prstGeom>
          <a:noFill/>
          <a:ln>
            <a:noFill/>
          </a:ln>
        </p:spPr>
      </p:sp>
      <p:sp>
        <p:nvSpPr>
          <p:cNvPr id="55" name="Google Shape;55;p6"/>
          <p:cNvSpPr txBox="1">
            <a:spLocks noGrp="1"/>
          </p:cNvSpPr>
          <p:nvPr>
            <p:ph type="body" idx="1"/>
          </p:nvPr>
        </p:nvSpPr>
        <p:spPr>
          <a:xfrm>
            <a:off x="8530301" y="1690689"/>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
          <p:cNvSpPr txBox="1">
            <a:spLocks noGrp="1"/>
          </p:cNvSpPr>
          <p:nvPr>
            <p:ph type="body" idx="3"/>
          </p:nvPr>
        </p:nvSpPr>
        <p:spPr>
          <a:xfrm>
            <a:off x="4888689" y="1702826"/>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58" name="Google Shape;5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4"/>
          </p:nvPr>
        </p:nvSpPr>
        <p:spPr>
          <a:xfrm>
            <a:off x="1337076" y="1702826"/>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body" idx="5"/>
          </p:nvPr>
        </p:nvSpPr>
        <p:spPr>
          <a:xfrm>
            <a:off x="8530301" y="3849456"/>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6"/>
          <p:cNvSpPr txBox="1">
            <a:spLocks noGrp="1"/>
          </p:cNvSpPr>
          <p:nvPr>
            <p:ph type="body" idx="6"/>
          </p:nvPr>
        </p:nvSpPr>
        <p:spPr>
          <a:xfrm>
            <a:off x="4888689" y="3849456"/>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txBox="1">
            <a:spLocks noGrp="1"/>
          </p:cNvSpPr>
          <p:nvPr>
            <p:ph type="body" idx="7"/>
          </p:nvPr>
        </p:nvSpPr>
        <p:spPr>
          <a:xfrm>
            <a:off x="1337076" y="3849456"/>
            <a:ext cx="3148965" cy="19224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600"/>
              <a:buNone/>
              <a:defRPr/>
            </a:lvl3pPr>
            <a:lvl4pPr marL="1828800" lvl="3" indent="-228600" algn="l">
              <a:lnSpc>
                <a:spcPct val="90000"/>
              </a:lnSpc>
              <a:spcBef>
                <a:spcPts val="500"/>
              </a:spcBef>
              <a:spcAft>
                <a:spcPts val="0"/>
              </a:spcAft>
              <a:buClr>
                <a:srgbClr val="3F3F3F"/>
              </a:buClr>
              <a:buSzPts val="1600"/>
              <a:buNone/>
              <a:defRPr/>
            </a:lvl4pPr>
            <a:lvl5pPr marL="2286000" lvl="4" indent="-228600" algn="l">
              <a:lnSpc>
                <a:spcPct val="90000"/>
              </a:lnSpc>
              <a:spcBef>
                <a:spcPts val="500"/>
              </a:spcBef>
              <a:spcAft>
                <a:spcPts val="0"/>
              </a:spcAft>
              <a:buClr>
                <a:srgbClr val="3F3F3F"/>
              </a:buClr>
              <a:buSzPts val="16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a:spLocks noGrp="1"/>
          </p:cNvSpPr>
          <p:nvPr>
            <p:ph type="pic" idx="8"/>
          </p:nvPr>
        </p:nvSpPr>
        <p:spPr>
          <a:xfrm>
            <a:off x="947634" y="1679576"/>
            <a:ext cx="376237" cy="376237"/>
          </a:xfrm>
          <a:prstGeom prst="rect">
            <a:avLst/>
          </a:prstGeom>
          <a:noFill/>
          <a:ln>
            <a:noFill/>
          </a:ln>
        </p:spPr>
      </p:sp>
      <p:sp>
        <p:nvSpPr>
          <p:cNvPr id="66" name="Google Shape;66;p6"/>
          <p:cNvSpPr>
            <a:spLocks noGrp="1"/>
          </p:cNvSpPr>
          <p:nvPr>
            <p:ph type="pic" idx="9"/>
          </p:nvPr>
        </p:nvSpPr>
        <p:spPr>
          <a:xfrm>
            <a:off x="4499246" y="1679576"/>
            <a:ext cx="376237" cy="376237"/>
          </a:xfrm>
          <a:prstGeom prst="rect">
            <a:avLst/>
          </a:prstGeom>
          <a:noFill/>
          <a:ln>
            <a:noFill/>
          </a:ln>
        </p:spPr>
      </p:sp>
      <p:sp>
        <p:nvSpPr>
          <p:cNvPr id="67" name="Google Shape;67;p6"/>
          <p:cNvSpPr>
            <a:spLocks noGrp="1"/>
          </p:cNvSpPr>
          <p:nvPr>
            <p:ph type="pic" idx="13"/>
          </p:nvPr>
        </p:nvSpPr>
        <p:spPr>
          <a:xfrm>
            <a:off x="8126282" y="1679576"/>
            <a:ext cx="376237" cy="376237"/>
          </a:xfrm>
          <a:prstGeom prst="rect">
            <a:avLst/>
          </a:prstGeom>
          <a:noFill/>
          <a:ln>
            <a:noFill/>
          </a:ln>
        </p:spPr>
      </p:sp>
      <p:sp>
        <p:nvSpPr>
          <p:cNvPr id="68" name="Google Shape;68;p6"/>
          <p:cNvSpPr>
            <a:spLocks noGrp="1"/>
          </p:cNvSpPr>
          <p:nvPr>
            <p:ph type="pic" idx="14"/>
          </p:nvPr>
        </p:nvSpPr>
        <p:spPr>
          <a:xfrm>
            <a:off x="947634" y="3792079"/>
            <a:ext cx="376237" cy="376237"/>
          </a:xfrm>
          <a:prstGeom prst="rect">
            <a:avLst/>
          </a:prstGeom>
          <a:noFill/>
          <a:ln>
            <a:noFill/>
          </a:ln>
        </p:spPr>
      </p:sp>
      <p:sp>
        <p:nvSpPr>
          <p:cNvPr id="69" name="Google Shape;69;p6"/>
          <p:cNvSpPr>
            <a:spLocks noGrp="1"/>
          </p:cNvSpPr>
          <p:nvPr>
            <p:ph type="pic" idx="15"/>
          </p:nvPr>
        </p:nvSpPr>
        <p:spPr>
          <a:xfrm>
            <a:off x="4499246" y="3792079"/>
            <a:ext cx="376237" cy="376237"/>
          </a:xfrm>
          <a:prstGeom prst="rect">
            <a:avLst/>
          </a:prstGeom>
          <a:noFill/>
          <a:ln>
            <a:noFill/>
          </a:ln>
        </p:spPr>
      </p:sp>
      <p:sp>
        <p:nvSpPr>
          <p:cNvPr id="70" name="Google Shape;70;p6"/>
          <p:cNvSpPr>
            <a:spLocks noGrp="1"/>
          </p:cNvSpPr>
          <p:nvPr>
            <p:ph type="pic" idx="16"/>
          </p:nvPr>
        </p:nvSpPr>
        <p:spPr>
          <a:xfrm>
            <a:off x="8126282" y="3792079"/>
            <a:ext cx="376237" cy="376237"/>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0" name="Google Shape;80;p8"/>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9"/>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85" name="Google Shape;8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9"/>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0"/>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3200"/>
              <a:buFont typeface="Gill Sans"/>
              <a:buNone/>
              <a:defRPr sz="3200" b="1" i="0" u="none" strike="noStrike" cap="non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L="1371600" marR="0" lvl="2"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L="1828800" marR="0" lvl="3"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L="2286000" marR="0" lvl="4"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1" u="none" strike="noStrike" cap="none">
                <a:solidFill>
                  <a:schemeClr val="dk2"/>
                </a:solidFill>
                <a:latin typeface="Arial"/>
                <a:ea typeface="Arial"/>
                <a:cs typeface="Arial"/>
                <a:sym typeface="Arial"/>
              </a:defRPr>
            </a:lvl1pPr>
            <a:lvl2pPr marL="0" marR="0" lvl="1" indent="0" algn="r" rtl="0">
              <a:spcBef>
                <a:spcPts val="0"/>
              </a:spcBef>
              <a:buNone/>
              <a:defRPr sz="1000" b="0" i="1" u="none" strike="noStrike" cap="none">
                <a:solidFill>
                  <a:schemeClr val="dk2"/>
                </a:solidFill>
                <a:latin typeface="Arial"/>
                <a:ea typeface="Arial"/>
                <a:cs typeface="Arial"/>
                <a:sym typeface="Arial"/>
              </a:defRPr>
            </a:lvl2pPr>
            <a:lvl3pPr marL="0" marR="0" lvl="2" indent="0" algn="r" rtl="0">
              <a:spcBef>
                <a:spcPts val="0"/>
              </a:spcBef>
              <a:buNone/>
              <a:defRPr sz="1000" b="0" i="1" u="none" strike="noStrike" cap="none">
                <a:solidFill>
                  <a:schemeClr val="dk2"/>
                </a:solidFill>
                <a:latin typeface="Arial"/>
                <a:ea typeface="Arial"/>
                <a:cs typeface="Arial"/>
                <a:sym typeface="Arial"/>
              </a:defRPr>
            </a:lvl3pPr>
            <a:lvl4pPr marL="0" marR="0" lvl="3" indent="0" algn="r" rtl="0">
              <a:spcBef>
                <a:spcPts val="0"/>
              </a:spcBef>
              <a:buNone/>
              <a:defRPr sz="1000" b="0" i="1" u="none" strike="noStrike" cap="none">
                <a:solidFill>
                  <a:schemeClr val="dk2"/>
                </a:solidFill>
                <a:latin typeface="Arial"/>
                <a:ea typeface="Arial"/>
                <a:cs typeface="Arial"/>
                <a:sym typeface="Arial"/>
              </a:defRPr>
            </a:lvl4pPr>
            <a:lvl5pPr marL="0" marR="0" lvl="4" indent="0" algn="r" rtl="0">
              <a:spcBef>
                <a:spcPts val="0"/>
              </a:spcBef>
              <a:buNone/>
              <a:defRPr sz="1000" b="0" i="1" u="none" strike="noStrike" cap="none">
                <a:solidFill>
                  <a:schemeClr val="dk2"/>
                </a:solidFill>
                <a:latin typeface="Arial"/>
                <a:ea typeface="Arial"/>
                <a:cs typeface="Arial"/>
                <a:sym typeface="Arial"/>
              </a:defRPr>
            </a:lvl5pPr>
            <a:lvl6pPr marL="0" marR="0" lvl="5" indent="0" algn="r" rtl="0">
              <a:spcBef>
                <a:spcPts val="0"/>
              </a:spcBef>
              <a:buNone/>
              <a:defRPr sz="1000" b="0" i="1" u="none" strike="noStrike" cap="none">
                <a:solidFill>
                  <a:schemeClr val="dk2"/>
                </a:solidFill>
                <a:latin typeface="Arial"/>
                <a:ea typeface="Arial"/>
                <a:cs typeface="Arial"/>
                <a:sym typeface="Arial"/>
              </a:defRPr>
            </a:lvl6pPr>
            <a:lvl7pPr marL="0" marR="0" lvl="6" indent="0" algn="r" rtl="0">
              <a:spcBef>
                <a:spcPts val="0"/>
              </a:spcBef>
              <a:buNone/>
              <a:defRPr sz="1000" b="0" i="1" u="none" strike="noStrike" cap="none">
                <a:solidFill>
                  <a:schemeClr val="dk2"/>
                </a:solidFill>
                <a:latin typeface="Arial"/>
                <a:ea typeface="Arial"/>
                <a:cs typeface="Arial"/>
                <a:sym typeface="Arial"/>
              </a:defRPr>
            </a:lvl7pPr>
            <a:lvl8pPr marL="0" marR="0" lvl="7" indent="0" algn="r" rtl="0">
              <a:spcBef>
                <a:spcPts val="0"/>
              </a:spcBef>
              <a:buNone/>
              <a:defRPr sz="1000" b="0" i="1" u="none" strike="noStrike" cap="none">
                <a:solidFill>
                  <a:schemeClr val="dk2"/>
                </a:solidFill>
                <a:latin typeface="Arial"/>
                <a:ea typeface="Arial"/>
                <a:cs typeface="Arial"/>
                <a:sym typeface="Arial"/>
              </a:defRPr>
            </a:lvl8pPr>
            <a:lvl9pPr marL="0" marR="0" lvl="8" indent="0" algn="r" rtl="0">
              <a:spcBef>
                <a:spcPts val="0"/>
              </a:spcBef>
              <a:buNone/>
              <a:defRPr sz="1000" b="0" i="1"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hyperlink" Target="https://www.riverbankcomputing.com/software/pyqt/intr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4" descr="People with documents"/>
          <p:cNvSpPr/>
          <p:nvPr/>
        </p:nvSpPr>
        <p:spPr>
          <a:xfrm>
            <a:off x="1275" y="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4"/>
          <p:cNvSpPr txBox="1">
            <a:spLocks noGrp="1"/>
          </p:cNvSpPr>
          <p:nvPr>
            <p:ph type="ctrTitle"/>
          </p:nvPr>
        </p:nvSpPr>
        <p:spPr>
          <a:xfrm>
            <a:off x="-5081" y="2409178"/>
            <a:ext cx="12194540" cy="2039644"/>
          </a:xfrm>
          <a:prstGeom prst="rect">
            <a:avLst/>
          </a:prstGeom>
          <a:noFill/>
          <a:ln>
            <a:noFill/>
          </a:ln>
        </p:spPr>
        <p:txBody>
          <a:bodyPr spcFirstLastPara="1" wrap="square" lIns="91425" tIns="45700" rIns="91425" bIns="45700" anchor="b" anchorCtr="0">
            <a:normAutofit/>
          </a:bodyPr>
          <a:lstStyle/>
          <a:p>
            <a:pPr marL="0" lvl="0" indent="0" algn="ctr" rtl="0">
              <a:lnSpc>
                <a:spcPct val="125000"/>
              </a:lnSpc>
              <a:spcBef>
                <a:spcPts val="0"/>
              </a:spcBef>
              <a:spcAft>
                <a:spcPts val="0"/>
              </a:spcAft>
              <a:buClr>
                <a:srgbClr val="F5E0C6"/>
              </a:buClr>
              <a:buSzPts val="5000"/>
              <a:buFont typeface="Gill Sans"/>
              <a:buNone/>
            </a:pPr>
            <a:r>
              <a:rPr lang="iw-IL" sz="5000">
                <a:solidFill>
                  <a:srgbClr val="F5E0C6"/>
                </a:solidFill>
              </a:rPr>
              <a:t>Energy Save</a:t>
            </a:r>
            <a:br>
              <a:rPr lang="iw-IL" sz="5000">
                <a:solidFill>
                  <a:srgbClr val="F5E0C6"/>
                </a:solidFill>
              </a:rPr>
            </a:br>
            <a:r>
              <a:rPr lang="iw-IL" sz="5000">
                <a:solidFill>
                  <a:srgbClr val="F5E0C6"/>
                </a:solidFill>
              </a:rPr>
              <a:t>Smart Energy Management System</a:t>
            </a:r>
            <a:endParaRPr sz="5000">
              <a:solidFill>
                <a:srgbClr val="F5E0C6"/>
              </a:solidFill>
            </a:endParaRPr>
          </a:p>
        </p:txBody>
      </p:sp>
      <p:sp>
        <p:nvSpPr>
          <p:cNvPr id="124" name="Google Shape;124;p14" descr="Beige rectangle"/>
          <p:cNvSpPr/>
          <p:nvPr/>
        </p:nvSpPr>
        <p:spPr>
          <a:xfrm rot="10800000" flipH="1">
            <a:off x="3850099" y="3510721"/>
            <a:ext cx="4484179"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14"/>
          <p:cNvSpPr txBox="1"/>
          <p:nvPr/>
        </p:nvSpPr>
        <p:spPr>
          <a:xfrm>
            <a:off x="9306301" y="5889695"/>
            <a:ext cx="2883158" cy="968305"/>
          </a:xfrm>
          <a:prstGeom prst="rect">
            <a:avLst/>
          </a:prstGeom>
          <a:noFill/>
          <a:ln>
            <a:noFill/>
          </a:ln>
        </p:spPr>
        <p:txBody>
          <a:bodyPr spcFirstLastPara="1" wrap="square" lIns="91425" tIns="45700" rIns="91425" bIns="45700" anchor="b" anchorCtr="0">
            <a:normAutofit fontScale="55000" lnSpcReduction="20000"/>
          </a:bodyPr>
          <a:lstStyle/>
          <a:p>
            <a:pPr marL="0" marR="0" lvl="0" indent="0" algn="ctr" rtl="0">
              <a:lnSpc>
                <a:spcPct val="125000"/>
              </a:lnSpc>
              <a:spcBef>
                <a:spcPts val="0"/>
              </a:spcBef>
              <a:spcAft>
                <a:spcPts val="0"/>
              </a:spcAft>
              <a:buClr>
                <a:schemeClr val="accent4"/>
              </a:buClr>
              <a:buSzPct val="100000"/>
              <a:buFont typeface="Times New Roman"/>
              <a:buNone/>
            </a:pPr>
            <a:r>
              <a:rPr lang="iw-IL" sz="5000" b="1">
                <a:solidFill>
                  <a:schemeClr val="accent4"/>
                </a:solidFill>
                <a:latin typeface="Times New Roman"/>
                <a:ea typeface="Times New Roman"/>
                <a:cs typeface="Times New Roman"/>
                <a:sym typeface="Times New Roman"/>
              </a:rPr>
              <a:t>Nadav Dolin</a:t>
            </a:r>
            <a:endParaRPr/>
          </a:p>
          <a:p>
            <a:pPr marL="0" marR="0" lvl="0" indent="0" algn="ctr" rtl="0">
              <a:lnSpc>
                <a:spcPct val="125000"/>
              </a:lnSpc>
              <a:spcBef>
                <a:spcPts val="0"/>
              </a:spcBef>
              <a:spcAft>
                <a:spcPts val="0"/>
              </a:spcAft>
              <a:buClr>
                <a:schemeClr val="accent4"/>
              </a:buClr>
              <a:buSzPct val="100000"/>
              <a:buFont typeface="Times New Roman"/>
              <a:buNone/>
            </a:pPr>
            <a:r>
              <a:rPr lang="iw-IL" sz="5000" b="1">
                <a:solidFill>
                  <a:schemeClr val="accent4"/>
                </a:solidFill>
                <a:latin typeface="Times New Roman"/>
                <a:ea typeface="Times New Roman"/>
                <a:cs typeface="Times New Roman"/>
                <a:sym typeface="Times New Roman"/>
              </a:rPr>
              <a:t>206591133</a:t>
            </a:r>
            <a:endParaRPr sz="5000" b="1" u="none">
              <a:solidFill>
                <a:schemeClr val="accent4"/>
              </a:solidFill>
              <a:latin typeface="Times New Roman"/>
              <a:ea typeface="Times New Roman"/>
              <a:cs typeface="Times New Roman"/>
              <a:sym typeface="Times New Roman"/>
            </a:endParaRPr>
          </a:p>
        </p:txBody>
      </p:sp>
      <p:sp>
        <p:nvSpPr>
          <p:cNvPr id="126" name="Google Shape;126;p14"/>
          <p:cNvSpPr txBox="1"/>
          <p:nvPr/>
        </p:nvSpPr>
        <p:spPr>
          <a:xfrm>
            <a:off x="2551" y="5889645"/>
            <a:ext cx="2883300" cy="968400"/>
          </a:xfrm>
          <a:prstGeom prst="rect">
            <a:avLst/>
          </a:prstGeom>
          <a:noFill/>
          <a:ln>
            <a:noFill/>
          </a:ln>
        </p:spPr>
        <p:txBody>
          <a:bodyPr spcFirstLastPara="1" wrap="square" lIns="91425" tIns="45700" rIns="91425" bIns="45700" anchor="b" anchorCtr="0">
            <a:normAutofit fontScale="47500" lnSpcReduction="20000"/>
          </a:bodyPr>
          <a:lstStyle/>
          <a:p>
            <a:pPr marL="0" marR="0" lvl="0" indent="0" algn="ctr" rtl="0">
              <a:lnSpc>
                <a:spcPct val="125000"/>
              </a:lnSpc>
              <a:spcBef>
                <a:spcPts val="0"/>
              </a:spcBef>
              <a:spcAft>
                <a:spcPts val="0"/>
              </a:spcAft>
              <a:buClr>
                <a:schemeClr val="accent4"/>
              </a:buClr>
              <a:buSzPct val="100000"/>
              <a:buFont typeface="Times New Roman"/>
              <a:buNone/>
            </a:pPr>
            <a:r>
              <a:rPr lang="iw-IL" sz="5000" b="1" dirty="0">
                <a:solidFill>
                  <a:schemeClr val="accent4"/>
                </a:solidFill>
                <a:latin typeface="Times New Roman"/>
                <a:ea typeface="Times New Roman"/>
                <a:cs typeface="Times New Roman"/>
                <a:sym typeface="Times New Roman"/>
              </a:rPr>
              <a:t>Sahar Levi</a:t>
            </a:r>
            <a:endParaRPr dirty="0"/>
          </a:p>
          <a:p>
            <a:pPr marL="0" marR="0" lvl="0" indent="0" algn="ctr" rtl="0">
              <a:lnSpc>
                <a:spcPct val="125000"/>
              </a:lnSpc>
              <a:spcBef>
                <a:spcPts val="0"/>
              </a:spcBef>
              <a:spcAft>
                <a:spcPts val="0"/>
              </a:spcAft>
              <a:buClr>
                <a:schemeClr val="accent4"/>
              </a:buClr>
              <a:buSzPct val="100000"/>
              <a:buFont typeface="Times New Roman"/>
              <a:buNone/>
            </a:pPr>
            <a:r>
              <a:rPr lang="he-IL" sz="5000" b="1" u="none" dirty="0">
                <a:solidFill>
                  <a:schemeClr val="accent4"/>
                </a:solidFill>
                <a:latin typeface="Times New Roman"/>
                <a:ea typeface="Times New Roman"/>
                <a:cs typeface="Times New Roman"/>
                <a:sym typeface="Times New Roman"/>
              </a:rPr>
              <a:t>209194398</a:t>
            </a:r>
            <a:endParaRPr sz="5000" b="1" u="none" dirty="0">
              <a:solidFill>
                <a:schemeClr val="accent4"/>
              </a:solidFill>
              <a:latin typeface="Times New Roman"/>
              <a:ea typeface="Times New Roman"/>
              <a:cs typeface="Times New Roman"/>
              <a:sym typeface="Times New Roman"/>
            </a:endParaRPr>
          </a:p>
        </p:txBody>
      </p:sp>
      <p:pic>
        <p:nvPicPr>
          <p:cNvPr id="127" name="Google Shape;127;p14"/>
          <p:cNvPicPr preferRelativeResize="0"/>
          <p:nvPr/>
        </p:nvPicPr>
        <p:blipFill>
          <a:blip r:embed="rId3">
            <a:alphaModFix/>
          </a:blip>
          <a:stretch>
            <a:fillRect/>
          </a:stretch>
        </p:blipFill>
        <p:spPr>
          <a:xfrm>
            <a:off x="-5075" y="0"/>
            <a:ext cx="1415449" cy="1415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3" descr="Blue rectangle"/>
          <p:cNvSpPr/>
          <p:nvPr/>
        </p:nvSpPr>
        <p:spPr>
          <a:xfrm>
            <a:off x="0" y="2597"/>
            <a:ext cx="12192024" cy="6862077"/>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3200"/>
              <a:buFont typeface="Gill Sans"/>
              <a:buNone/>
            </a:pPr>
            <a:r>
              <a:rPr lang="iw-IL">
                <a:solidFill>
                  <a:srgbClr val="00B0F0"/>
                </a:solidFill>
              </a:rPr>
              <a:t>Flow</a:t>
            </a:r>
            <a:endParaRPr>
              <a:solidFill>
                <a:srgbClr val="00B0F0"/>
              </a:solidFill>
            </a:endParaRPr>
          </a:p>
        </p:txBody>
      </p:sp>
      <p:sp>
        <p:nvSpPr>
          <p:cNvPr id="250" name="Google Shape;250;p23" descr="Beige rectangle"/>
          <p:cNvSpPr/>
          <p:nvPr/>
        </p:nvSpPr>
        <p:spPr>
          <a:xfrm>
            <a:off x="3994237" y="1308710"/>
            <a:ext cx="3741872" cy="0"/>
          </a:xfrm>
          <a:custGeom>
            <a:avLst/>
            <a:gdLst/>
            <a:ahLst/>
            <a:cxnLst/>
            <a:rect l="l" t="t" r="r" b="b"/>
            <a:pathLst>
              <a:path w="3218815" h="120000" extrusionOk="0">
                <a:moveTo>
                  <a:pt x="0" y="0"/>
                </a:moveTo>
                <a:lnTo>
                  <a:pt x="3218395"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51" name="Google Shape;251;p23"/>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52" name="Google Shape;252;p23"/>
          <p:cNvSpPr txBox="1"/>
          <p:nvPr/>
        </p:nvSpPr>
        <p:spPr>
          <a:xfrm>
            <a:off x="8014300" y="1515150"/>
            <a:ext cx="3498900" cy="41865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IL" sz="1600">
                <a:solidFill>
                  <a:srgbClr val="F5E0C6"/>
                </a:solidFill>
              </a:rPr>
              <a:t>מקרה 2:</a:t>
            </a:r>
            <a:endParaRPr sz="1600">
              <a:solidFill>
                <a:srgbClr val="F5E0C6"/>
              </a:solidFill>
            </a:endParaRPr>
          </a:p>
          <a:p>
            <a:pPr marL="0" lvl="0" indent="0" algn="r" rtl="1">
              <a:spcBef>
                <a:spcPts val="0"/>
              </a:spcBef>
              <a:spcAft>
                <a:spcPts val="0"/>
              </a:spcAft>
              <a:buNone/>
            </a:pPr>
            <a:r>
              <a:rPr lang="iw-IL" sz="1600">
                <a:solidFill>
                  <a:srgbClr val="F5E0C6"/>
                </a:solidFill>
              </a:rPr>
              <a:t>המשתמש לוחץ על כפתור הריליי.</a:t>
            </a:r>
            <a:endParaRPr sz="1600">
              <a:solidFill>
                <a:srgbClr val="F5E0C6"/>
              </a:solidFill>
            </a:endParaRPr>
          </a:p>
          <a:p>
            <a:pPr marL="0" lvl="0" indent="0" algn="r" rtl="1">
              <a:spcBef>
                <a:spcPts val="0"/>
              </a:spcBef>
              <a:spcAft>
                <a:spcPts val="0"/>
              </a:spcAft>
              <a:buNone/>
            </a:pPr>
            <a:endParaRPr sz="1600">
              <a:solidFill>
                <a:srgbClr val="F5E0C6"/>
              </a:solidFill>
            </a:endParaRPr>
          </a:p>
          <a:p>
            <a:pPr marL="0" lvl="0" indent="0" algn="r" rtl="1">
              <a:spcBef>
                <a:spcPts val="0"/>
              </a:spcBef>
              <a:spcAft>
                <a:spcPts val="0"/>
              </a:spcAft>
              <a:buNone/>
            </a:pPr>
            <a:r>
              <a:rPr lang="iw-IL" sz="1600">
                <a:solidFill>
                  <a:srgbClr val="F5E0C6"/>
                </a:solidFill>
              </a:rPr>
              <a:t>התוצאה:</a:t>
            </a:r>
            <a:endParaRPr sz="1600">
              <a:solidFill>
                <a:srgbClr val="F5E0C6"/>
              </a:solidFill>
            </a:endParaRPr>
          </a:p>
          <a:p>
            <a:pPr marL="0" lvl="0" indent="0" algn="r" rtl="1">
              <a:spcBef>
                <a:spcPts val="0"/>
              </a:spcBef>
              <a:spcAft>
                <a:spcPts val="0"/>
              </a:spcAft>
              <a:buNone/>
            </a:pPr>
            <a:r>
              <a:rPr lang="iw-IL" sz="1600">
                <a:solidFill>
                  <a:srgbClr val="F5E0C6"/>
                </a:solidFill>
              </a:rPr>
              <a:t>המערכת מפרסמת הודעה לבקשת בדיקה חשמלית. כשלוחצים שוב, המערכת מפרסמת הודעה שהבעיה נפתרה. בנוסף, ניתן לראות גרפים המייצגים ניצול חשמל וטמפרטורה.</a:t>
            </a:r>
            <a:endParaRPr sz="1600">
              <a:solidFill>
                <a:srgbClr val="F5E0C6"/>
              </a:solidFill>
            </a:endParaRPr>
          </a:p>
        </p:txBody>
      </p:sp>
      <p:pic>
        <p:nvPicPr>
          <p:cNvPr id="253" name="Google Shape;253;p23"/>
          <p:cNvPicPr preferRelativeResize="0"/>
          <p:nvPr/>
        </p:nvPicPr>
        <p:blipFill>
          <a:blip r:embed="rId4">
            <a:alphaModFix/>
          </a:blip>
          <a:stretch>
            <a:fillRect/>
          </a:stretch>
        </p:blipFill>
        <p:spPr>
          <a:xfrm>
            <a:off x="152400" y="1690825"/>
            <a:ext cx="7782150" cy="5014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4" descr="Beige rectangle"/>
          <p:cNvSpPr/>
          <p:nvPr/>
        </p:nvSpPr>
        <p:spPr>
          <a:xfrm>
            <a:off x="8181340" y="1359001"/>
            <a:ext cx="4010660" cy="4194074"/>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rgbClr val="F5E0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24" descr="Blue rectangle"/>
          <p:cNvSpPr/>
          <p:nvPr/>
        </p:nvSpPr>
        <p:spPr>
          <a:xfrm>
            <a:off x="1275" y="27038"/>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24" descr="Blue rectangle"/>
          <p:cNvSpPr/>
          <p:nvPr/>
        </p:nvSpPr>
        <p:spPr>
          <a:xfrm>
            <a:off x="5502275" y="1692008"/>
            <a:ext cx="6689725" cy="3528060"/>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Google Shape;262;p24"/>
          <p:cNvSpPr txBox="1">
            <a:spLocks noGrp="1"/>
          </p:cNvSpPr>
          <p:nvPr>
            <p:ph type="title"/>
          </p:nvPr>
        </p:nvSpPr>
        <p:spPr>
          <a:xfrm>
            <a:off x="6234320" y="1984699"/>
            <a:ext cx="5165558" cy="83385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ביבליוגרפיה</a:t>
            </a:r>
            <a:endParaRPr>
              <a:solidFill>
                <a:srgbClr val="F5E0C6"/>
              </a:solidFill>
            </a:endParaRPr>
          </a:p>
        </p:txBody>
      </p:sp>
      <p:sp>
        <p:nvSpPr>
          <p:cNvPr id="263" name="Google Shape;263;p24" descr="Beige rectangle"/>
          <p:cNvSpPr/>
          <p:nvPr/>
        </p:nvSpPr>
        <p:spPr>
          <a:xfrm>
            <a:off x="8429878" y="2670400"/>
            <a:ext cx="2970000" cy="0"/>
          </a:xfrm>
          <a:custGeom>
            <a:avLst/>
            <a:gdLst/>
            <a:ahLst/>
            <a:cxnLst/>
            <a:rect l="l" t="t" r="r" b="b"/>
            <a:pathLst>
              <a:path w="2642870" h="120000" extrusionOk="0">
                <a:moveTo>
                  <a:pt x="0" y="0"/>
                </a:moveTo>
                <a:lnTo>
                  <a:pt x="2642616"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Google Shape;264;p24"/>
          <p:cNvSpPr txBox="1"/>
          <p:nvPr/>
        </p:nvSpPr>
        <p:spPr>
          <a:xfrm>
            <a:off x="6000299" y="2759034"/>
            <a:ext cx="5342266" cy="16033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rgbClr val="F5E0C6"/>
              </a:buClr>
              <a:buSzPts val="1400"/>
              <a:buFont typeface="Arial"/>
              <a:buChar char="•"/>
            </a:pPr>
            <a:r>
              <a:rPr lang="iw-IL" sz="1400">
                <a:solidFill>
                  <a:srgbClr val="F5E0C6"/>
                </a:solidFill>
                <a:latin typeface="Heebo"/>
                <a:ea typeface="Heebo"/>
                <a:cs typeface="Heebo"/>
                <a:sym typeface="Heebo"/>
              </a:rPr>
              <a:t>PyQt Documentation. (2023). Retrieved from: </a:t>
            </a:r>
            <a:r>
              <a:rPr lang="iw-IL" sz="1400" u="sng">
                <a:solidFill>
                  <a:schemeClr val="hlink"/>
                </a:solidFill>
                <a:latin typeface="Heebo"/>
                <a:ea typeface="Heebo"/>
                <a:cs typeface="Heebo"/>
                <a:sym typeface="Heebo"/>
                <a:hlinkClick r:id="rId3"/>
              </a:rPr>
              <a:t>https://www.riverbankcomputing.com/software/pyqt/intro</a:t>
            </a:r>
            <a:endParaRPr sz="1400">
              <a:solidFill>
                <a:schemeClr val="lt1"/>
              </a:solidFill>
              <a:latin typeface="Heebo"/>
              <a:ea typeface="Heebo"/>
              <a:cs typeface="Heebo"/>
              <a:sym typeface="Heebo"/>
            </a:endParaRPr>
          </a:p>
          <a:p>
            <a:pPr marL="228600" marR="0" lvl="0" indent="-228600" algn="l" rtl="0">
              <a:lnSpc>
                <a:spcPct val="150000"/>
              </a:lnSpc>
              <a:spcBef>
                <a:spcPts val="1000"/>
              </a:spcBef>
              <a:spcAft>
                <a:spcPts val="0"/>
              </a:spcAft>
              <a:buClr>
                <a:srgbClr val="F5E0C6"/>
              </a:buClr>
              <a:buSzPts val="1400"/>
              <a:buFont typeface="Arial"/>
              <a:buChar char="•"/>
            </a:pPr>
            <a:r>
              <a:rPr lang="iw-IL" sz="1400">
                <a:solidFill>
                  <a:srgbClr val="F5E0C6"/>
                </a:solidFill>
                <a:latin typeface="Heebo"/>
                <a:ea typeface="Heebo"/>
                <a:cs typeface="Heebo"/>
                <a:sym typeface="Heebo"/>
              </a:rPr>
              <a:t>PyQt Documentation. (2023). Retrieved from: https://www.riverbankcomputing.com/software/pyqt/intro</a:t>
            </a:r>
            <a:endParaRPr sz="1400">
              <a:solidFill>
                <a:srgbClr val="F5E0C6"/>
              </a:solidFill>
              <a:latin typeface="Heebo"/>
              <a:ea typeface="Heebo"/>
              <a:cs typeface="Heebo"/>
              <a:sym typeface="Heebo"/>
            </a:endParaRPr>
          </a:p>
          <a:p>
            <a:pPr marL="228600" marR="0" lvl="0" indent="-228600" algn="l" rtl="0">
              <a:lnSpc>
                <a:spcPct val="150000"/>
              </a:lnSpc>
              <a:spcBef>
                <a:spcPts val="1000"/>
              </a:spcBef>
              <a:spcAft>
                <a:spcPts val="0"/>
              </a:spcAft>
              <a:buClr>
                <a:srgbClr val="F5E0C6"/>
              </a:buClr>
              <a:buSzPts val="1400"/>
              <a:buFont typeface="Arial"/>
              <a:buChar char="•"/>
            </a:pPr>
            <a:r>
              <a:rPr lang="iw-IL" sz="1400">
                <a:solidFill>
                  <a:srgbClr val="F5E0C6"/>
                </a:solidFill>
                <a:latin typeface="Heebo"/>
                <a:ea typeface="Heebo"/>
                <a:cs typeface="Heebo"/>
                <a:sym typeface="Heebo"/>
              </a:rPr>
              <a:t>https://dzone.com/articles/building-your-own-iot-project-a-step-by-step-guide</a:t>
            </a:r>
            <a:endParaRPr sz="1400">
              <a:solidFill>
                <a:srgbClr val="F5E0C6"/>
              </a:solidFill>
              <a:latin typeface="Heebo"/>
              <a:ea typeface="Heebo"/>
              <a:cs typeface="Heebo"/>
              <a:sym typeface="Heebo"/>
            </a:endParaRPr>
          </a:p>
        </p:txBody>
      </p:sp>
      <p:pic>
        <p:nvPicPr>
          <p:cNvPr id="265" name="Google Shape;265;p24"/>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5" descr="Two person handshake"/>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72" name="Google Shape;272;p25" descr="Blue rectangle"/>
          <p:cNvSpPr/>
          <p:nvPr/>
        </p:nvSpPr>
        <p:spPr>
          <a:xfrm>
            <a:off x="0" y="0"/>
            <a:ext cx="1218960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25"/>
          <p:cNvSpPr txBox="1">
            <a:spLocks noGrp="1"/>
          </p:cNvSpPr>
          <p:nvPr>
            <p:ph type="body" idx="1"/>
          </p:nvPr>
        </p:nvSpPr>
        <p:spPr>
          <a:xfrm>
            <a:off x="253497" y="1687210"/>
            <a:ext cx="10600227" cy="546534"/>
          </a:xfrm>
          <a:prstGeom prst="rect">
            <a:avLst/>
          </a:prstGeom>
          <a:noFill/>
          <a:ln>
            <a:noFill/>
          </a:ln>
        </p:spPr>
        <p:txBody>
          <a:bodyPr spcFirstLastPara="1" wrap="square" lIns="91425" tIns="45700" rIns="91425" bIns="45700" anchor="t" anchorCtr="0">
            <a:noAutofit/>
          </a:bodyPr>
          <a:lstStyle/>
          <a:p>
            <a:pPr marL="12700" lvl="0" indent="0" algn="r" rtl="1">
              <a:lnSpc>
                <a:spcPct val="120000"/>
              </a:lnSpc>
              <a:spcBef>
                <a:spcPts val="0"/>
              </a:spcBef>
              <a:spcAft>
                <a:spcPts val="0"/>
              </a:spcAft>
              <a:buClr>
                <a:srgbClr val="F5E0C6"/>
              </a:buClr>
              <a:buSzPts val="1800"/>
              <a:buNone/>
            </a:pPr>
            <a:r>
              <a:rPr lang="iw-IL" sz="1800" dirty="0">
                <a:solidFill>
                  <a:srgbClr val="F5E0C6"/>
                </a:solidFill>
              </a:rPr>
              <a:t>המערכת EnergyManagementSystem</a:t>
            </a:r>
            <a:r>
              <a:rPr lang="he-IL" sz="1800" dirty="0">
                <a:solidFill>
                  <a:srgbClr val="F5E0C6"/>
                </a:solidFill>
              </a:rPr>
              <a:t> </a:t>
            </a:r>
            <a:r>
              <a:rPr lang="iw-IL" sz="1800" dirty="0">
                <a:solidFill>
                  <a:srgbClr val="F5E0C6"/>
                </a:solidFill>
              </a:rPr>
              <a:t>מציעה </a:t>
            </a:r>
            <a:r>
              <a:rPr lang="iw-IL" sz="1800" dirty="0">
                <a:solidFill>
                  <a:srgbClr val="F5E0C6"/>
                </a:solidFill>
                <a:latin typeface="Arial"/>
                <a:ea typeface="Arial"/>
                <a:cs typeface="Arial"/>
                <a:sym typeface="Arial"/>
              </a:rPr>
              <a:t>פיתרון</a:t>
            </a:r>
            <a:r>
              <a:rPr lang="iw-IL" sz="1800" dirty="0">
                <a:solidFill>
                  <a:srgbClr val="F5E0C6"/>
                </a:solidFill>
              </a:rPr>
              <a:t> חכם ויעיל לניהול צריכת האנרגיה בבתים חכמים, המשלב טכנולוגית IoT מתקדמות.</a:t>
            </a:r>
            <a:endParaRPr sz="1800" dirty="0">
              <a:solidFill>
                <a:srgbClr val="F5E0C6"/>
              </a:solidFill>
            </a:endParaRPr>
          </a:p>
        </p:txBody>
      </p:sp>
      <p:sp>
        <p:nvSpPr>
          <p:cNvPr id="274" name="Google Shape;274;p25"/>
          <p:cNvSpPr txBox="1">
            <a:spLocks noGrp="1"/>
          </p:cNvSpPr>
          <p:nvPr>
            <p:ph type="title"/>
          </p:nvPr>
        </p:nvSpPr>
        <p:spPr>
          <a:xfrm>
            <a:off x="3458424" y="127667"/>
            <a:ext cx="3111606"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סיכום</a:t>
            </a:r>
            <a:endParaRPr/>
          </a:p>
        </p:txBody>
      </p:sp>
      <p:sp>
        <p:nvSpPr>
          <p:cNvPr id="275" name="Google Shape;275;p25"/>
          <p:cNvSpPr txBox="1">
            <a:spLocks noGrp="1"/>
          </p:cNvSpPr>
          <p:nvPr>
            <p:ph type="body" idx="5"/>
          </p:nvPr>
        </p:nvSpPr>
        <p:spPr>
          <a:xfrm>
            <a:off x="488887" y="2468477"/>
            <a:ext cx="10364837" cy="688919"/>
          </a:xfrm>
          <a:prstGeom prst="rect">
            <a:avLst/>
          </a:prstGeom>
          <a:noFill/>
          <a:ln>
            <a:noFill/>
          </a:ln>
        </p:spPr>
        <p:txBody>
          <a:bodyPr spcFirstLastPara="1" wrap="square" lIns="91425" tIns="45700" rIns="91425" bIns="45700" anchor="t" anchorCtr="0">
            <a:noAutofit/>
          </a:bodyPr>
          <a:lstStyle/>
          <a:p>
            <a:pPr marL="0" lvl="0" indent="0" algn="r" rtl="1">
              <a:lnSpc>
                <a:spcPct val="150000"/>
              </a:lnSpc>
              <a:spcBef>
                <a:spcPts val="0"/>
              </a:spcBef>
              <a:spcAft>
                <a:spcPts val="0"/>
              </a:spcAft>
              <a:buClr>
                <a:srgbClr val="F5E0C6"/>
              </a:buClr>
              <a:buSzPts val="1800"/>
              <a:buNone/>
            </a:pPr>
            <a:r>
              <a:rPr lang="iw-IL" sz="1800">
                <a:solidFill>
                  <a:srgbClr val="F5E0C6"/>
                </a:solidFill>
              </a:rPr>
              <a:t>היא מאפשרת למשתמשים לעקוב בזמן אמת אחרי צריכת החשמל, לקבל התרעות על חריגות ולהגיב במהירות למקרים של עומסי יתר.</a:t>
            </a:r>
            <a:endParaRPr sz="1800">
              <a:solidFill>
                <a:srgbClr val="F5E0C6"/>
              </a:solidFill>
            </a:endParaRPr>
          </a:p>
        </p:txBody>
      </p:sp>
      <p:pic>
        <p:nvPicPr>
          <p:cNvPr id="276" name="Google Shape;276;p25" descr="Check icon"/>
          <p:cNvPicPr preferRelativeResize="0">
            <a:picLocks noGrp="1"/>
          </p:cNvPicPr>
          <p:nvPr>
            <p:ph type="pic" idx="8"/>
          </p:nvPr>
        </p:nvPicPr>
        <p:blipFill rotWithShape="1">
          <a:blip r:embed="rId4">
            <a:alphaModFix/>
          </a:blip>
          <a:srcRect/>
          <a:stretch/>
        </p:blipFill>
        <p:spPr>
          <a:xfrm>
            <a:off x="10854924" y="3978166"/>
            <a:ext cx="576000" cy="576000"/>
          </a:xfrm>
          <a:prstGeom prst="rect">
            <a:avLst/>
          </a:prstGeom>
          <a:noFill/>
          <a:ln>
            <a:noFill/>
          </a:ln>
        </p:spPr>
      </p:pic>
      <p:pic>
        <p:nvPicPr>
          <p:cNvPr id="277" name="Google Shape;277;p25" descr="Check icon"/>
          <p:cNvPicPr preferRelativeResize="0">
            <a:picLocks noGrp="1"/>
          </p:cNvPicPr>
          <p:nvPr>
            <p:ph type="pic" idx="9"/>
          </p:nvPr>
        </p:nvPicPr>
        <p:blipFill rotWithShape="1">
          <a:blip r:embed="rId4">
            <a:alphaModFix/>
          </a:blip>
          <a:srcRect/>
          <a:stretch/>
        </p:blipFill>
        <p:spPr>
          <a:xfrm>
            <a:off x="10853724" y="3415644"/>
            <a:ext cx="576000" cy="576000"/>
          </a:xfrm>
          <a:prstGeom prst="rect">
            <a:avLst/>
          </a:prstGeom>
          <a:noFill/>
          <a:ln>
            <a:noFill/>
          </a:ln>
        </p:spPr>
      </p:pic>
      <p:pic>
        <p:nvPicPr>
          <p:cNvPr id="278" name="Google Shape;278;p25" descr="Check icon"/>
          <p:cNvPicPr preferRelativeResize="0">
            <a:picLocks noGrp="1"/>
          </p:cNvPicPr>
          <p:nvPr>
            <p:ph type="pic" idx="13"/>
          </p:nvPr>
        </p:nvPicPr>
        <p:blipFill rotWithShape="1">
          <a:blip r:embed="rId4">
            <a:alphaModFix/>
          </a:blip>
          <a:srcRect/>
          <a:stretch/>
        </p:blipFill>
        <p:spPr>
          <a:xfrm>
            <a:off x="10854924" y="1690688"/>
            <a:ext cx="576000" cy="576000"/>
          </a:xfrm>
          <a:prstGeom prst="rect">
            <a:avLst/>
          </a:prstGeom>
          <a:noFill/>
          <a:ln>
            <a:noFill/>
          </a:ln>
        </p:spPr>
      </p:pic>
      <p:pic>
        <p:nvPicPr>
          <p:cNvPr id="279" name="Google Shape;279;p25" descr="Check icon"/>
          <p:cNvPicPr preferRelativeResize="0">
            <a:picLocks noGrp="1"/>
          </p:cNvPicPr>
          <p:nvPr>
            <p:ph type="pic" idx="16"/>
          </p:nvPr>
        </p:nvPicPr>
        <p:blipFill rotWithShape="1">
          <a:blip r:embed="rId4">
            <a:alphaModFix/>
          </a:blip>
          <a:srcRect/>
          <a:stretch/>
        </p:blipFill>
        <p:spPr>
          <a:xfrm>
            <a:off x="10853724" y="2524936"/>
            <a:ext cx="576000" cy="576000"/>
          </a:xfrm>
          <a:prstGeom prst="rect">
            <a:avLst/>
          </a:prstGeom>
          <a:noFill/>
          <a:ln>
            <a:noFill/>
          </a:ln>
        </p:spPr>
      </p:pic>
      <p:sp>
        <p:nvSpPr>
          <p:cNvPr id="280" name="Google Shape;280;p25" descr="Beige rectangle"/>
          <p:cNvSpPr/>
          <p:nvPr/>
        </p:nvSpPr>
        <p:spPr>
          <a:xfrm>
            <a:off x="4486609" y="1148999"/>
            <a:ext cx="3060000" cy="0"/>
          </a:xfrm>
          <a:custGeom>
            <a:avLst/>
            <a:gdLst/>
            <a:ahLst/>
            <a:cxnLst/>
            <a:rect l="l" t="t" r="r" b="b"/>
            <a:pathLst>
              <a:path w="3931920" h="120000" extrusionOk="0">
                <a:moveTo>
                  <a:pt x="0" y="0"/>
                </a:moveTo>
                <a:lnTo>
                  <a:pt x="393192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Google Shape;281;p25"/>
          <p:cNvSpPr txBox="1"/>
          <p:nvPr/>
        </p:nvSpPr>
        <p:spPr>
          <a:xfrm>
            <a:off x="253497" y="3356057"/>
            <a:ext cx="10594397" cy="688919"/>
          </a:xfrm>
          <a:prstGeom prst="rect">
            <a:avLst/>
          </a:prstGeom>
          <a:noFill/>
          <a:ln>
            <a:noFill/>
          </a:ln>
        </p:spPr>
        <p:txBody>
          <a:bodyPr spcFirstLastPara="1" wrap="square" lIns="91425" tIns="45700" rIns="91425" bIns="45700" anchor="t" anchorCtr="0">
            <a:noAutofit/>
          </a:bodyPr>
          <a:lstStyle/>
          <a:p>
            <a:pPr marL="0" marR="0" lvl="0" indent="0" algn="r" rtl="1">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המערכת מציעה שליטה מרחוק על מכשירים חשמליים, מה שמסייע בשיפור היעילות האנרגטית ובצמצום הוצאות החשמל.</a:t>
            </a:r>
            <a:endParaRPr sz="1800">
              <a:solidFill>
                <a:srgbClr val="F5E0C6"/>
              </a:solidFill>
              <a:latin typeface="Arial"/>
              <a:ea typeface="Arial"/>
              <a:cs typeface="Arial"/>
              <a:sym typeface="Arial"/>
            </a:endParaRPr>
          </a:p>
        </p:txBody>
      </p:sp>
      <p:sp>
        <p:nvSpPr>
          <p:cNvPr id="282" name="Google Shape;282;p25"/>
          <p:cNvSpPr txBox="1"/>
          <p:nvPr/>
        </p:nvSpPr>
        <p:spPr>
          <a:xfrm>
            <a:off x="6" y="4091156"/>
            <a:ext cx="10854900" cy="688800"/>
          </a:xfrm>
          <a:prstGeom prst="rect">
            <a:avLst/>
          </a:prstGeom>
          <a:noFill/>
          <a:ln>
            <a:noFill/>
          </a:ln>
        </p:spPr>
        <p:txBody>
          <a:bodyPr spcFirstLastPara="1" wrap="square" lIns="91425" tIns="45700" rIns="91425" bIns="45700" anchor="t" anchorCtr="0">
            <a:noAutofit/>
          </a:bodyPr>
          <a:lstStyle/>
          <a:p>
            <a:pPr marL="0" marR="0" lvl="0" indent="0" algn="r" rtl="1">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הפיתוח מתמקד בהגברת הבטיחות על ידי זיהוי תקלות פוטנציאליות כמו קצר חשמלי, ובכך מגן על הדיירים ועל רכושם.</a:t>
            </a:r>
            <a:endParaRPr sz="1800">
              <a:solidFill>
                <a:srgbClr val="F5E0C6"/>
              </a:solidFill>
              <a:latin typeface="Arial"/>
              <a:ea typeface="Arial"/>
              <a:cs typeface="Arial"/>
              <a:sym typeface="Arial"/>
            </a:endParaRPr>
          </a:p>
        </p:txBody>
      </p:sp>
      <p:pic>
        <p:nvPicPr>
          <p:cNvPr id="283" name="Google Shape;283;p25" descr="Check icon"/>
          <p:cNvPicPr preferRelativeResize="0">
            <a:picLocks noGrp="1"/>
          </p:cNvPicPr>
          <p:nvPr>
            <p:ph type="pic" idx="8"/>
          </p:nvPr>
        </p:nvPicPr>
        <p:blipFill rotWithShape="1">
          <a:blip r:embed="rId4">
            <a:alphaModFix/>
          </a:blip>
          <a:srcRect/>
          <a:stretch/>
        </p:blipFill>
        <p:spPr>
          <a:xfrm>
            <a:off x="10861955" y="4600085"/>
            <a:ext cx="576000" cy="576000"/>
          </a:xfrm>
          <a:prstGeom prst="rect">
            <a:avLst/>
          </a:prstGeom>
          <a:noFill/>
          <a:ln>
            <a:noFill/>
          </a:ln>
        </p:spPr>
      </p:pic>
      <p:sp>
        <p:nvSpPr>
          <p:cNvPr id="284" name="Google Shape;284;p25"/>
          <p:cNvSpPr txBox="1"/>
          <p:nvPr/>
        </p:nvSpPr>
        <p:spPr>
          <a:xfrm>
            <a:off x="398352" y="4543625"/>
            <a:ext cx="10470634" cy="688919"/>
          </a:xfrm>
          <a:prstGeom prst="rect">
            <a:avLst/>
          </a:prstGeom>
          <a:noFill/>
          <a:ln>
            <a:noFill/>
          </a:ln>
        </p:spPr>
        <p:txBody>
          <a:bodyPr spcFirstLastPara="1" wrap="square" lIns="91425" tIns="45700" rIns="91425" bIns="45700" anchor="t" anchorCtr="0">
            <a:noAutofit/>
          </a:bodyPr>
          <a:lstStyle/>
          <a:p>
            <a:pPr marL="0" marR="0" lvl="0" indent="0" algn="r" rtl="1">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המערכת משקפת את העתיד של ניהול אנרגיה חכם, ומספקת פתרונות חדשניים המתאימים לצרכים המשתנים של בעלי בתים מודרניים.</a:t>
            </a:r>
            <a:endParaRPr sz="1800">
              <a:solidFill>
                <a:srgbClr val="F5E0C6"/>
              </a:solidFill>
              <a:latin typeface="Arial"/>
              <a:ea typeface="Arial"/>
              <a:cs typeface="Arial"/>
              <a:sym typeface="Arial"/>
            </a:endParaRPr>
          </a:p>
        </p:txBody>
      </p:sp>
      <p:pic>
        <p:nvPicPr>
          <p:cNvPr id="285" name="Google Shape;285;p25"/>
          <p:cNvPicPr preferRelativeResize="0"/>
          <p:nvPr/>
        </p:nvPicPr>
        <p:blipFill>
          <a:blip r:embed="rId5">
            <a:alphaModFix/>
          </a:blip>
          <a:stretch>
            <a:fillRect/>
          </a:stretch>
        </p:blipFill>
        <p:spPr>
          <a:xfrm>
            <a:off x="-5075" y="0"/>
            <a:ext cx="1415449" cy="1415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6" descr="Two person handshake"/>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92" name="Google Shape;292;p26" descr="Blue rectangle"/>
          <p:cNvSpPr/>
          <p:nvPr/>
        </p:nvSpPr>
        <p:spPr>
          <a:xfrm>
            <a:off x="0" y="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Google Shape;293;p26"/>
          <p:cNvSpPr txBox="1">
            <a:spLocks noGrp="1"/>
          </p:cNvSpPr>
          <p:nvPr>
            <p:ph type="title"/>
          </p:nvPr>
        </p:nvSpPr>
        <p:spPr>
          <a:xfrm>
            <a:off x="3458424" y="127667"/>
            <a:ext cx="3111600" cy="13257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F5E0C6"/>
              </a:buClr>
              <a:buSzPts val="3200"/>
              <a:buFont typeface="Gill Sans"/>
              <a:buNone/>
            </a:pPr>
            <a:r>
              <a:rPr lang="iw-IL">
                <a:solidFill>
                  <a:srgbClr val="F5E0C6"/>
                </a:solidFill>
              </a:rPr>
              <a:t>מסקנות</a:t>
            </a:r>
            <a:endParaRPr/>
          </a:p>
        </p:txBody>
      </p:sp>
      <p:sp>
        <p:nvSpPr>
          <p:cNvPr id="294" name="Google Shape;294;p26" descr="Beige rectangle"/>
          <p:cNvSpPr/>
          <p:nvPr/>
        </p:nvSpPr>
        <p:spPr>
          <a:xfrm>
            <a:off x="4486609" y="1148999"/>
            <a:ext cx="3057068" cy="0"/>
          </a:xfrm>
          <a:custGeom>
            <a:avLst/>
            <a:gdLst/>
            <a:ahLst/>
            <a:cxnLst/>
            <a:rect l="l" t="t" r="r" b="b"/>
            <a:pathLst>
              <a:path w="3931920" h="120000" extrusionOk="0">
                <a:moveTo>
                  <a:pt x="0" y="0"/>
                </a:moveTo>
                <a:lnTo>
                  <a:pt x="393192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26"/>
          <p:cNvSpPr txBox="1"/>
          <p:nvPr/>
        </p:nvSpPr>
        <p:spPr>
          <a:xfrm>
            <a:off x="458150" y="1453375"/>
            <a:ext cx="10470600" cy="2244900"/>
          </a:xfrm>
          <a:prstGeom prst="rect">
            <a:avLst/>
          </a:prstGeom>
          <a:noFill/>
          <a:ln>
            <a:noFill/>
          </a:ln>
        </p:spPr>
        <p:txBody>
          <a:bodyPr spcFirstLastPara="1" wrap="square" lIns="91425" tIns="45700" rIns="91425" bIns="45700" anchor="t" anchorCtr="0">
            <a:noAutofit/>
          </a:bodyPr>
          <a:lstStyle/>
          <a:p>
            <a:pPr marL="0" marR="0" lvl="0" indent="0" algn="r" rtl="1">
              <a:lnSpc>
                <a:spcPct val="150000"/>
              </a:lnSpc>
              <a:spcBef>
                <a:spcPts val="0"/>
              </a:spcBef>
              <a:spcAft>
                <a:spcPts val="0"/>
              </a:spcAft>
              <a:buClr>
                <a:srgbClr val="F5E0C6"/>
              </a:buClr>
              <a:buSzPts val="1800"/>
              <a:buFont typeface="Arial"/>
              <a:buNone/>
            </a:pPr>
            <a:r>
              <a:rPr lang="iw-IL" sz="1800" dirty="0">
                <a:solidFill>
                  <a:srgbClr val="F5E0C6"/>
                </a:solidFill>
              </a:rPr>
              <a:t>הפרויקט מדגים את שילובם של מכשירי IoT </a:t>
            </a:r>
            <a:r>
              <a:rPr lang="he-IL" sz="1800" dirty="0">
                <a:solidFill>
                  <a:srgbClr val="F5E0C6"/>
                </a:solidFill>
              </a:rPr>
              <a:t> </a:t>
            </a:r>
            <a:r>
              <a:rPr lang="iw-IL" sz="1800" dirty="0">
                <a:solidFill>
                  <a:srgbClr val="F5E0C6"/>
                </a:solidFill>
              </a:rPr>
              <a:t>לניהול אנרגיה ביתי באופן יעיל. הוא משתמש ב-MQTT למסרונים קלי משקל ובMongoDB </a:t>
            </a:r>
            <a:r>
              <a:rPr lang="he-IL" sz="1800" dirty="0">
                <a:solidFill>
                  <a:srgbClr val="F5E0C6"/>
                </a:solidFill>
              </a:rPr>
              <a:t> </a:t>
            </a:r>
            <a:r>
              <a:rPr lang="iw-IL" sz="1800" dirty="0">
                <a:solidFill>
                  <a:srgbClr val="F5E0C6"/>
                </a:solidFill>
              </a:rPr>
              <a:t>לאחסון גמיש, ומספק ממשק משתמש פשוט אך פונקציונלי לניטור בזמן אמת. ניתן להרחיב את המערכת עם תכונות נוספות כמו ניתוח תחזיתי או שילוב חיישנים נוספים, לשיפור יכולות המערכת.</a:t>
            </a:r>
            <a:endParaRPr sz="1800" dirty="0">
              <a:solidFill>
                <a:srgbClr val="F5E0C6"/>
              </a:solidFill>
              <a:latin typeface="Arial"/>
              <a:ea typeface="Arial"/>
              <a:cs typeface="Arial"/>
              <a:sym typeface="Arial"/>
            </a:endParaRPr>
          </a:p>
        </p:txBody>
      </p:sp>
      <p:pic>
        <p:nvPicPr>
          <p:cNvPr id="296" name="Google Shape;296;p26"/>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27" descr="People's hands"/>
          <p:cNvPicPr preferRelativeResize="0"/>
          <p:nvPr/>
        </p:nvPicPr>
        <p:blipFill rotWithShape="1">
          <a:blip r:embed="rId3">
            <a:alphaModFix/>
          </a:blip>
          <a:srcRect/>
          <a:stretch/>
        </p:blipFill>
        <p:spPr>
          <a:xfrm>
            <a:off x="-1200" y="0"/>
            <a:ext cx="12192000" cy="6858000"/>
          </a:xfrm>
          <a:prstGeom prst="rect">
            <a:avLst/>
          </a:prstGeom>
          <a:noFill/>
          <a:ln>
            <a:noFill/>
          </a:ln>
        </p:spPr>
      </p:pic>
      <p:sp>
        <p:nvSpPr>
          <p:cNvPr id="303" name="Google Shape;303;p27" descr="Blue rectangle"/>
          <p:cNvSpPr/>
          <p:nvPr/>
        </p:nvSpPr>
        <p:spPr>
          <a:xfrm>
            <a:off x="1200" y="0"/>
            <a:ext cx="1218960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27"/>
          <p:cNvSpPr txBox="1"/>
          <p:nvPr/>
        </p:nvSpPr>
        <p:spPr>
          <a:xfrm>
            <a:off x="-1" y="1341439"/>
            <a:ext cx="6348413" cy="4140200"/>
          </a:xfrm>
          <a:prstGeom prst="rect">
            <a:avLst/>
          </a:prstGeom>
          <a:solidFill>
            <a:schemeClr val="accent2"/>
          </a:solidFill>
          <a:ln>
            <a:noFill/>
          </a:ln>
        </p:spPr>
        <p:txBody>
          <a:bodyPr spcFirstLastPara="1" wrap="square" lIns="1548000" tIns="2160000" rIns="91425" bIns="45700" anchor="t" anchorCtr="0">
            <a:normAutofit/>
          </a:bodyPr>
          <a:lstStyle/>
          <a:p>
            <a:pPr marL="0" marR="0" lvl="0" indent="0" algn="l" rtl="0">
              <a:lnSpc>
                <a:spcPct val="125000"/>
              </a:lnSpc>
              <a:spcBef>
                <a:spcPts val="1000"/>
              </a:spcBef>
              <a:spcAft>
                <a:spcPts val="0"/>
              </a:spcAft>
              <a:buClr>
                <a:srgbClr val="3F3F3F"/>
              </a:buClr>
              <a:buSzPts val="2500"/>
              <a:buFont typeface="Arial"/>
              <a:buNone/>
            </a:pPr>
            <a:endParaRPr sz="2500" b="1">
              <a:solidFill>
                <a:schemeClr val="lt2"/>
              </a:solidFill>
              <a:latin typeface="Arial"/>
              <a:ea typeface="Arial"/>
              <a:cs typeface="Arial"/>
              <a:sym typeface="Arial"/>
            </a:endParaRPr>
          </a:p>
        </p:txBody>
      </p:sp>
      <p:sp>
        <p:nvSpPr>
          <p:cNvPr id="305" name="Google Shape;305;p27" descr="Beige rectangle"/>
          <p:cNvSpPr/>
          <p:nvPr/>
        </p:nvSpPr>
        <p:spPr>
          <a:xfrm>
            <a:off x="931203" y="2894901"/>
            <a:ext cx="4176000" cy="0"/>
          </a:xfrm>
          <a:custGeom>
            <a:avLst/>
            <a:gdLst/>
            <a:ahLst/>
            <a:cxnLst/>
            <a:rect l="l" t="t" r="r" b="b"/>
            <a:pathLst>
              <a:path w="4206240" h="120000" extrusionOk="0">
                <a:moveTo>
                  <a:pt x="0" y="0"/>
                </a:moveTo>
                <a:lnTo>
                  <a:pt x="420624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Google Shape;306;p27"/>
          <p:cNvSpPr txBox="1">
            <a:spLocks noGrp="1"/>
          </p:cNvSpPr>
          <p:nvPr>
            <p:ph type="title"/>
          </p:nvPr>
        </p:nvSpPr>
        <p:spPr>
          <a:xfrm>
            <a:off x="838200" y="1701559"/>
            <a:ext cx="485921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5E0C6"/>
              </a:buClr>
              <a:buSzPts val="5000"/>
              <a:buFont typeface="Gill Sans"/>
              <a:buNone/>
            </a:pPr>
            <a:r>
              <a:rPr lang="iw-IL" sz="5000">
                <a:solidFill>
                  <a:srgbClr val="F5E0C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descr="Beige rectangle"/>
          <p:cNvSpPr/>
          <p:nvPr/>
        </p:nvSpPr>
        <p:spPr>
          <a:xfrm>
            <a:off x="8181340" y="1359001"/>
            <a:ext cx="4010660" cy="4194074"/>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rgbClr val="F5E0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5" descr="Blue rectangle"/>
          <p:cNvSpPr/>
          <p:nvPr/>
        </p:nvSpPr>
        <p:spPr>
          <a:xfrm>
            <a:off x="1275" y="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15" descr="Blue rectangle"/>
          <p:cNvSpPr/>
          <p:nvPr/>
        </p:nvSpPr>
        <p:spPr>
          <a:xfrm>
            <a:off x="5502275" y="1692008"/>
            <a:ext cx="6689725" cy="3528060"/>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15"/>
          <p:cNvSpPr txBox="1">
            <a:spLocks noGrp="1"/>
          </p:cNvSpPr>
          <p:nvPr>
            <p:ph type="title"/>
          </p:nvPr>
        </p:nvSpPr>
        <p:spPr>
          <a:xfrm>
            <a:off x="6198107" y="2331086"/>
            <a:ext cx="5165558" cy="83385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מבוא</a:t>
            </a:r>
            <a:endParaRPr>
              <a:solidFill>
                <a:srgbClr val="F5E0C6"/>
              </a:solidFill>
            </a:endParaRPr>
          </a:p>
        </p:txBody>
      </p:sp>
      <p:sp>
        <p:nvSpPr>
          <p:cNvPr id="137" name="Google Shape;137;p15" descr="Beige rectangle"/>
          <p:cNvSpPr/>
          <p:nvPr/>
        </p:nvSpPr>
        <p:spPr>
          <a:xfrm>
            <a:off x="8310683" y="3014432"/>
            <a:ext cx="2970000" cy="0"/>
          </a:xfrm>
          <a:custGeom>
            <a:avLst/>
            <a:gdLst/>
            <a:ahLst/>
            <a:cxnLst/>
            <a:rect l="l" t="t" r="r" b="b"/>
            <a:pathLst>
              <a:path w="2642870" h="120000" extrusionOk="0">
                <a:moveTo>
                  <a:pt x="0" y="0"/>
                </a:moveTo>
                <a:lnTo>
                  <a:pt x="2642616"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15"/>
          <p:cNvSpPr txBox="1"/>
          <p:nvPr/>
        </p:nvSpPr>
        <p:spPr>
          <a:xfrm>
            <a:off x="6027576" y="3217631"/>
            <a:ext cx="5342266" cy="1603375"/>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r" rtl="1">
              <a:lnSpc>
                <a:spcPct val="150000"/>
              </a:lnSpc>
              <a:spcBef>
                <a:spcPts val="0"/>
              </a:spcBef>
              <a:spcAft>
                <a:spcPts val="0"/>
              </a:spcAft>
              <a:buClr>
                <a:srgbClr val="F5E0C6"/>
              </a:buClr>
              <a:buSzPct val="100000"/>
              <a:buFont typeface="Arial"/>
              <a:buNone/>
            </a:pPr>
            <a:r>
              <a:rPr lang="iw-IL" sz="1800">
                <a:solidFill>
                  <a:srgbClr val="F5E0C6"/>
                </a:solidFill>
                <a:latin typeface="Heebo"/>
                <a:ea typeface="Heebo"/>
                <a:cs typeface="Heebo"/>
                <a:sym typeface="Heebo"/>
              </a:rPr>
              <a:t>כחלק מהמאמצים לנהל בצורה חכמה ויעילה את צריכת האנרגיה בבתים חכמים, פיתחנו מערכת לניהול אנרגיה ביתית המבוססת על טכנולוגיית IoT. המערכת מאפשרת מעקב בזמן אמת אחר צריכת החשמל, מתן התרעות על חריגות, ושליטה על מכשירים חשמליים מרחוק, כל זאת במטרה לשפר את היעילות האנרגטית ולשמור על בטיחות הדיירים.</a:t>
            </a:r>
            <a:endParaRPr sz="1800">
              <a:solidFill>
                <a:srgbClr val="F5E0C6"/>
              </a:solidFill>
              <a:latin typeface="Heebo"/>
              <a:ea typeface="Heebo"/>
              <a:cs typeface="Heebo"/>
              <a:sym typeface="Heebo"/>
            </a:endParaRPr>
          </a:p>
        </p:txBody>
      </p:sp>
      <p:pic>
        <p:nvPicPr>
          <p:cNvPr id="139" name="Google Shape;139;p15"/>
          <p:cNvPicPr preferRelativeResize="0"/>
          <p:nvPr/>
        </p:nvPicPr>
        <p:blipFill>
          <a:blip r:embed="rId3">
            <a:alphaModFix/>
          </a:blip>
          <a:stretch>
            <a:fillRect/>
          </a:stretch>
        </p:blipFill>
        <p:spPr>
          <a:xfrm>
            <a:off x="1275" y="0"/>
            <a:ext cx="1415449" cy="141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descr="Beige rectangle"/>
          <p:cNvSpPr/>
          <p:nvPr/>
        </p:nvSpPr>
        <p:spPr>
          <a:xfrm>
            <a:off x="8181340" y="1359001"/>
            <a:ext cx="4010660" cy="4194074"/>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rgbClr val="F5E0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16" descr="Blue rectangle"/>
          <p:cNvSpPr/>
          <p:nvPr/>
        </p:nvSpPr>
        <p:spPr>
          <a:xfrm>
            <a:off x="1275" y="-12"/>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16" descr="Blue rectangle"/>
          <p:cNvSpPr/>
          <p:nvPr/>
        </p:nvSpPr>
        <p:spPr>
          <a:xfrm>
            <a:off x="5502275" y="1692008"/>
            <a:ext cx="6689725" cy="3528060"/>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16"/>
          <p:cNvSpPr txBox="1">
            <a:spLocks noGrp="1"/>
          </p:cNvSpPr>
          <p:nvPr>
            <p:ph type="title"/>
          </p:nvPr>
        </p:nvSpPr>
        <p:spPr>
          <a:xfrm>
            <a:off x="6198107" y="2141686"/>
            <a:ext cx="5165700" cy="834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הבעיה</a:t>
            </a:r>
            <a:endParaRPr>
              <a:solidFill>
                <a:srgbClr val="F5E0C6"/>
              </a:solidFill>
            </a:endParaRPr>
          </a:p>
        </p:txBody>
      </p:sp>
      <p:sp>
        <p:nvSpPr>
          <p:cNvPr id="149" name="Google Shape;149;p16" descr="Beige rectangle"/>
          <p:cNvSpPr/>
          <p:nvPr/>
        </p:nvSpPr>
        <p:spPr>
          <a:xfrm>
            <a:off x="8310683" y="3014432"/>
            <a:ext cx="2970000" cy="0"/>
          </a:xfrm>
          <a:custGeom>
            <a:avLst/>
            <a:gdLst/>
            <a:ahLst/>
            <a:cxnLst/>
            <a:rect l="l" t="t" r="r" b="b"/>
            <a:pathLst>
              <a:path w="2642870" h="120000" extrusionOk="0">
                <a:moveTo>
                  <a:pt x="0" y="0"/>
                </a:moveTo>
                <a:lnTo>
                  <a:pt x="2642616"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16"/>
          <p:cNvSpPr txBox="1"/>
          <p:nvPr/>
        </p:nvSpPr>
        <p:spPr>
          <a:xfrm>
            <a:off x="6027576" y="3028231"/>
            <a:ext cx="5342400" cy="1603500"/>
          </a:xfrm>
          <a:prstGeom prst="rect">
            <a:avLst/>
          </a:prstGeom>
          <a:noFill/>
          <a:ln>
            <a:noFill/>
          </a:ln>
        </p:spPr>
        <p:txBody>
          <a:bodyPr spcFirstLastPara="1" wrap="square" lIns="91425" tIns="45700" rIns="91425" bIns="45700" anchor="t" anchorCtr="0">
            <a:normAutofit fontScale="70000"/>
          </a:bodyPr>
          <a:lstStyle/>
          <a:p>
            <a:pPr marL="0" marR="0" lvl="0" indent="0" algn="r" rtl="1">
              <a:lnSpc>
                <a:spcPct val="150000"/>
              </a:lnSpc>
              <a:spcBef>
                <a:spcPts val="0"/>
              </a:spcBef>
              <a:spcAft>
                <a:spcPts val="0"/>
              </a:spcAft>
              <a:buClr>
                <a:srgbClr val="F5E0C6"/>
              </a:buClr>
              <a:buSzPct val="100000"/>
              <a:buFont typeface="Arial"/>
              <a:buNone/>
            </a:pPr>
            <a:r>
              <a:rPr lang="iw-IL" sz="1800">
                <a:solidFill>
                  <a:srgbClr val="F5E0C6"/>
                </a:solidFill>
                <a:latin typeface="Heebo"/>
                <a:ea typeface="Heebo"/>
                <a:cs typeface="Heebo"/>
                <a:sym typeface="Heebo"/>
              </a:rPr>
              <a:t>צריכת החשמל בבתים מודרניים נמצאת בעלייה מתמדת, דבר המוביל להוצאות גבוהות ולסיכונים בטיחותיים במקרים של עומסי יתר ותקלות חשמליות כמו קצר. בעיות אלו מדגישות את הצורך בניהול חכם של צריכת האנרגיה, במטרה לצמצם עלויות ולהגביר את הבטיחות.בנוסף, בהיעדר מערכות התרעה בזמן אמת, בעלי בתים לא מודעים לבעיות פוטנציאליות עד שהן מתפתחות לנזק ממשי.</a:t>
            </a:r>
            <a:endParaRPr sz="1800">
              <a:solidFill>
                <a:srgbClr val="F5E0C6"/>
              </a:solidFill>
              <a:latin typeface="Heebo"/>
              <a:ea typeface="Heebo"/>
              <a:cs typeface="Heebo"/>
              <a:sym typeface="Heebo"/>
            </a:endParaRPr>
          </a:p>
        </p:txBody>
      </p:sp>
      <p:pic>
        <p:nvPicPr>
          <p:cNvPr id="151" name="Google Shape;151;p16"/>
          <p:cNvPicPr preferRelativeResize="0"/>
          <p:nvPr/>
        </p:nvPicPr>
        <p:blipFill>
          <a:blip r:embed="rId3">
            <a:alphaModFix/>
          </a:blip>
          <a:stretch>
            <a:fillRect/>
          </a:stretch>
        </p:blipFill>
        <p:spPr>
          <a:xfrm>
            <a:off x="-5075" y="0"/>
            <a:ext cx="1415449" cy="1415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descr="Beige rectangle"/>
          <p:cNvSpPr/>
          <p:nvPr/>
        </p:nvSpPr>
        <p:spPr>
          <a:xfrm>
            <a:off x="8181340" y="1359001"/>
            <a:ext cx="4010660" cy="4194074"/>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rgbClr val="F5E0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7" descr="Blue rectangle"/>
          <p:cNvSpPr/>
          <p:nvPr/>
        </p:nvSpPr>
        <p:spPr>
          <a:xfrm>
            <a:off x="1275" y="-12"/>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7" descr="Blue rectangle"/>
          <p:cNvSpPr/>
          <p:nvPr/>
        </p:nvSpPr>
        <p:spPr>
          <a:xfrm>
            <a:off x="5499735" y="54076"/>
            <a:ext cx="6689725" cy="6803924"/>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7"/>
          <p:cNvSpPr txBox="1">
            <a:spLocks noGrp="1"/>
          </p:cNvSpPr>
          <p:nvPr>
            <p:ph type="title"/>
          </p:nvPr>
        </p:nvSpPr>
        <p:spPr>
          <a:xfrm>
            <a:off x="6261730" y="378579"/>
            <a:ext cx="5165700" cy="834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הפתרון</a:t>
            </a:r>
            <a:endParaRPr>
              <a:solidFill>
                <a:srgbClr val="F5E0C6"/>
              </a:solidFill>
            </a:endParaRPr>
          </a:p>
        </p:txBody>
      </p:sp>
      <p:sp>
        <p:nvSpPr>
          <p:cNvPr id="161" name="Google Shape;161;p17" descr="Beige rectangle"/>
          <p:cNvSpPr/>
          <p:nvPr/>
        </p:nvSpPr>
        <p:spPr>
          <a:xfrm>
            <a:off x="8394068" y="1057525"/>
            <a:ext cx="2973229" cy="0"/>
          </a:xfrm>
          <a:custGeom>
            <a:avLst/>
            <a:gdLst/>
            <a:ahLst/>
            <a:cxnLst/>
            <a:rect l="l" t="t" r="r" b="b"/>
            <a:pathLst>
              <a:path w="2642870" h="120000" extrusionOk="0">
                <a:moveTo>
                  <a:pt x="0" y="0"/>
                </a:moveTo>
                <a:lnTo>
                  <a:pt x="2642616"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7"/>
          <p:cNvSpPr txBox="1"/>
          <p:nvPr/>
        </p:nvSpPr>
        <p:spPr>
          <a:xfrm>
            <a:off x="6025036" y="1579699"/>
            <a:ext cx="5342266" cy="1101727"/>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r" rtl="1">
              <a:lnSpc>
                <a:spcPct val="150000"/>
              </a:lnSpc>
              <a:spcBef>
                <a:spcPts val="0"/>
              </a:spcBef>
              <a:spcAft>
                <a:spcPts val="0"/>
              </a:spcAft>
              <a:buClr>
                <a:srgbClr val="F5E0C6"/>
              </a:buClr>
              <a:buSzPct val="100000"/>
              <a:buFont typeface="Arial"/>
              <a:buNone/>
            </a:pPr>
            <a:r>
              <a:rPr lang="iw-IL" sz="1800" dirty="0">
                <a:solidFill>
                  <a:srgbClr val="F5E0C6"/>
                </a:solidFill>
                <a:latin typeface="Heebo"/>
                <a:ea typeface="Heebo"/>
                <a:cs typeface="Heebo"/>
                <a:sym typeface="Heebo"/>
              </a:rPr>
              <a:t>מערכת</a:t>
            </a:r>
            <a:r>
              <a:rPr lang="he-IL" sz="1800" dirty="0">
                <a:solidFill>
                  <a:srgbClr val="F5E0C6"/>
                </a:solidFill>
                <a:latin typeface="Heebo"/>
                <a:ea typeface="Heebo"/>
                <a:cs typeface="Heebo"/>
                <a:sym typeface="Heebo"/>
              </a:rPr>
              <a:t> </a:t>
            </a:r>
            <a:r>
              <a:rPr lang="iw-IL" sz="1800" dirty="0">
                <a:solidFill>
                  <a:srgbClr val="F5E0C6"/>
                </a:solidFill>
                <a:latin typeface="Heebo"/>
                <a:ea typeface="Heebo"/>
                <a:cs typeface="Heebo"/>
                <a:sym typeface="Heebo"/>
              </a:rPr>
              <a:t>EnergyManagementSystem</a:t>
            </a:r>
            <a:r>
              <a:rPr lang="he-IL" sz="1800" dirty="0">
                <a:solidFill>
                  <a:srgbClr val="F5E0C6"/>
                </a:solidFill>
                <a:latin typeface="Heebo"/>
                <a:ea typeface="Heebo"/>
                <a:cs typeface="Heebo"/>
                <a:sym typeface="Heebo"/>
              </a:rPr>
              <a:t> </a:t>
            </a:r>
            <a:r>
              <a:rPr lang="iw-IL" sz="1800" dirty="0">
                <a:solidFill>
                  <a:srgbClr val="F5E0C6"/>
                </a:solidFill>
                <a:latin typeface="Heebo"/>
                <a:ea typeface="Heebo"/>
                <a:cs typeface="Heebo"/>
                <a:sym typeface="Heebo"/>
              </a:rPr>
              <a:t>היא פתרון לניהול אנרגיה בבית חכם, שמיועדת להתמודד עם האתגרים של עלייה בצריכת החשמל והסיכונים הקשורים לכך. המערכת כוללת:</a:t>
            </a:r>
            <a:endParaRPr sz="1800" dirty="0">
              <a:solidFill>
                <a:srgbClr val="F5E0C6"/>
              </a:solidFill>
              <a:latin typeface="Heebo"/>
              <a:ea typeface="Heebo"/>
              <a:cs typeface="Heebo"/>
              <a:sym typeface="Heebo"/>
            </a:endParaRPr>
          </a:p>
        </p:txBody>
      </p:sp>
      <p:pic>
        <p:nvPicPr>
          <p:cNvPr id="163" name="Google Shape;163;p17" descr="Check icon"/>
          <p:cNvPicPr preferRelativeResize="0"/>
          <p:nvPr/>
        </p:nvPicPr>
        <p:blipFill rotWithShape="1">
          <a:blip r:embed="rId3">
            <a:alphaModFix/>
          </a:blip>
          <a:srcRect/>
          <a:stretch/>
        </p:blipFill>
        <p:spPr>
          <a:xfrm>
            <a:off x="10914381" y="2734115"/>
            <a:ext cx="576000" cy="576000"/>
          </a:xfrm>
          <a:prstGeom prst="rect">
            <a:avLst/>
          </a:prstGeom>
          <a:noFill/>
          <a:ln>
            <a:noFill/>
          </a:ln>
        </p:spPr>
      </p:pic>
      <p:pic>
        <p:nvPicPr>
          <p:cNvPr id="164" name="Google Shape;164;p17" descr="Check icon"/>
          <p:cNvPicPr preferRelativeResize="0"/>
          <p:nvPr/>
        </p:nvPicPr>
        <p:blipFill rotWithShape="1">
          <a:blip r:embed="rId3">
            <a:alphaModFix/>
          </a:blip>
          <a:srcRect/>
          <a:stretch/>
        </p:blipFill>
        <p:spPr>
          <a:xfrm>
            <a:off x="10914381" y="3429000"/>
            <a:ext cx="576000" cy="576000"/>
          </a:xfrm>
          <a:prstGeom prst="rect">
            <a:avLst/>
          </a:prstGeom>
          <a:noFill/>
          <a:ln>
            <a:noFill/>
          </a:ln>
        </p:spPr>
      </p:pic>
      <p:pic>
        <p:nvPicPr>
          <p:cNvPr id="165" name="Google Shape;165;p17" descr="Check icon"/>
          <p:cNvPicPr preferRelativeResize="0"/>
          <p:nvPr/>
        </p:nvPicPr>
        <p:blipFill rotWithShape="1">
          <a:blip r:embed="rId3">
            <a:alphaModFix/>
          </a:blip>
          <a:srcRect/>
          <a:stretch/>
        </p:blipFill>
        <p:spPr>
          <a:xfrm>
            <a:off x="10904458" y="4123885"/>
            <a:ext cx="576000" cy="576000"/>
          </a:xfrm>
          <a:prstGeom prst="rect">
            <a:avLst/>
          </a:prstGeom>
          <a:noFill/>
          <a:ln>
            <a:noFill/>
          </a:ln>
        </p:spPr>
      </p:pic>
      <p:pic>
        <p:nvPicPr>
          <p:cNvPr id="166" name="Google Shape;166;p17" descr="Check icon"/>
          <p:cNvPicPr preferRelativeResize="0"/>
          <p:nvPr/>
        </p:nvPicPr>
        <p:blipFill rotWithShape="1">
          <a:blip r:embed="rId3">
            <a:alphaModFix/>
          </a:blip>
          <a:srcRect/>
          <a:stretch/>
        </p:blipFill>
        <p:spPr>
          <a:xfrm>
            <a:off x="10948856" y="4788001"/>
            <a:ext cx="576000" cy="576000"/>
          </a:xfrm>
          <a:prstGeom prst="rect">
            <a:avLst/>
          </a:prstGeom>
          <a:noFill/>
          <a:ln>
            <a:noFill/>
          </a:ln>
        </p:spPr>
      </p:pic>
      <p:pic>
        <p:nvPicPr>
          <p:cNvPr id="167" name="Google Shape;167;p17" descr="Check icon"/>
          <p:cNvPicPr preferRelativeResize="0"/>
          <p:nvPr/>
        </p:nvPicPr>
        <p:blipFill rotWithShape="1">
          <a:blip r:embed="rId3">
            <a:alphaModFix/>
          </a:blip>
          <a:srcRect/>
          <a:stretch/>
        </p:blipFill>
        <p:spPr>
          <a:xfrm>
            <a:off x="10966093" y="5572840"/>
            <a:ext cx="576000" cy="576000"/>
          </a:xfrm>
          <a:prstGeom prst="rect">
            <a:avLst/>
          </a:prstGeom>
          <a:noFill/>
          <a:ln>
            <a:noFill/>
          </a:ln>
        </p:spPr>
      </p:pic>
      <p:sp>
        <p:nvSpPr>
          <p:cNvPr id="168" name="Google Shape;168;p17"/>
          <p:cNvSpPr txBox="1"/>
          <p:nvPr/>
        </p:nvSpPr>
        <p:spPr>
          <a:xfrm>
            <a:off x="6096011" y="1223084"/>
            <a:ext cx="5342400" cy="1101600"/>
          </a:xfrm>
          <a:prstGeom prst="rect">
            <a:avLst/>
          </a:prstGeom>
          <a:noFill/>
          <a:ln>
            <a:noFill/>
          </a:ln>
        </p:spPr>
        <p:txBody>
          <a:bodyPr spcFirstLastPara="1" wrap="square" lIns="91425" tIns="45700" rIns="91425" bIns="45700" anchor="t" anchorCtr="0">
            <a:normAutofit/>
          </a:bodyPr>
          <a:lstStyle/>
          <a:p>
            <a:pPr marL="0" marR="0" lvl="0" indent="0" algn="r" rtl="1">
              <a:lnSpc>
                <a:spcPct val="150000"/>
              </a:lnSpc>
              <a:spcBef>
                <a:spcPts val="0"/>
              </a:spcBef>
              <a:spcAft>
                <a:spcPts val="0"/>
              </a:spcAft>
              <a:buClr>
                <a:srgbClr val="3F3F3F"/>
              </a:buClr>
              <a:buSzPts val="1800"/>
              <a:buFont typeface="Arial"/>
              <a:buNone/>
            </a:pPr>
            <a:endParaRPr sz="1800" dirty="0">
              <a:solidFill>
                <a:srgbClr val="F5E0C6"/>
              </a:solidFill>
              <a:latin typeface="Heebo"/>
              <a:ea typeface="Heebo"/>
              <a:cs typeface="Heebo"/>
              <a:sym typeface="Heebo"/>
            </a:endParaRPr>
          </a:p>
        </p:txBody>
      </p:sp>
      <p:sp>
        <p:nvSpPr>
          <p:cNvPr id="169" name="Google Shape;169;p17"/>
          <p:cNvSpPr txBox="1"/>
          <p:nvPr/>
        </p:nvSpPr>
        <p:spPr>
          <a:xfrm>
            <a:off x="5570915" y="2607501"/>
            <a:ext cx="5342400" cy="1101600"/>
          </a:xfrm>
          <a:prstGeom prst="rect">
            <a:avLst/>
          </a:prstGeom>
          <a:noFill/>
          <a:ln>
            <a:noFill/>
          </a:ln>
        </p:spPr>
        <p:txBody>
          <a:bodyPr spcFirstLastPara="1" wrap="square" lIns="91425" tIns="45700" rIns="91425" bIns="45700" anchor="t" anchorCtr="0">
            <a:normAutofit/>
          </a:bodyPr>
          <a:lstStyle/>
          <a:p>
            <a:pPr marL="0" marR="0" lvl="0" indent="0" algn="r" rtl="1">
              <a:lnSpc>
                <a:spcPct val="140000"/>
              </a:lnSpc>
              <a:spcBef>
                <a:spcPts val="0"/>
              </a:spcBef>
              <a:spcAft>
                <a:spcPts val="0"/>
              </a:spcAft>
              <a:buClr>
                <a:srgbClr val="F5E0C6"/>
              </a:buClr>
              <a:buSzPts val="1530"/>
              <a:buFont typeface="Arial"/>
              <a:buNone/>
            </a:pPr>
            <a:r>
              <a:rPr lang="iw-IL" sz="1330" b="1">
                <a:solidFill>
                  <a:srgbClr val="F5E0C6"/>
                </a:solidFill>
                <a:latin typeface="Heebo"/>
                <a:ea typeface="Heebo"/>
                <a:cs typeface="Heebo"/>
                <a:sym typeface="Heebo"/>
              </a:rPr>
              <a:t>מעקב בזמן אמת: </a:t>
            </a:r>
            <a:r>
              <a:rPr lang="iw-IL" sz="1330">
                <a:solidFill>
                  <a:srgbClr val="F5E0C6"/>
                </a:solidFill>
                <a:latin typeface="Heebo"/>
                <a:ea typeface="Heebo"/>
                <a:cs typeface="Heebo"/>
                <a:sym typeface="Heebo"/>
              </a:rPr>
              <a:t>המערכת עוקבת אחרי צריכת החשמל הנוכחית והיומית, ומציגה נתונים למשתמש בממשק גרפי עם עדכונים אוטומטיים.</a:t>
            </a:r>
            <a:endParaRPr sz="1330">
              <a:solidFill>
                <a:srgbClr val="F5E0C6"/>
              </a:solidFill>
              <a:latin typeface="Heebo"/>
              <a:ea typeface="Heebo"/>
              <a:cs typeface="Heebo"/>
              <a:sym typeface="Heebo"/>
            </a:endParaRPr>
          </a:p>
        </p:txBody>
      </p:sp>
      <p:sp>
        <p:nvSpPr>
          <p:cNvPr id="170" name="Google Shape;170;p17"/>
          <p:cNvSpPr txBox="1"/>
          <p:nvPr/>
        </p:nvSpPr>
        <p:spPr>
          <a:xfrm>
            <a:off x="5642095" y="3353350"/>
            <a:ext cx="5342266" cy="839477"/>
          </a:xfrm>
          <a:prstGeom prst="rect">
            <a:avLst/>
          </a:prstGeom>
          <a:noFill/>
          <a:ln>
            <a:noFill/>
          </a:ln>
        </p:spPr>
        <p:txBody>
          <a:bodyPr spcFirstLastPara="1" wrap="square" lIns="91425" tIns="45700" rIns="91425" bIns="45700" anchor="t" anchorCtr="0">
            <a:normAutofit/>
          </a:bodyPr>
          <a:lstStyle/>
          <a:p>
            <a:pPr marL="0" marR="0" lvl="0" indent="0" algn="r" rtl="1">
              <a:lnSpc>
                <a:spcPct val="140000"/>
              </a:lnSpc>
              <a:spcBef>
                <a:spcPts val="0"/>
              </a:spcBef>
              <a:spcAft>
                <a:spcPts val="0"/>
              </a:spcAft>
              <a:buClr>
                <a:srgbClr val="F5E0C6"/>
              </a:buClr>
              <a:buSzPts val="1665"/>
              <a:buFont typeface="Arial"/>
              <a:buNone/>
            </a:pPr>
            <a:r>
              <a:rPr lang="iw-IL" sz="1365" b="1" dirty="0">
                <a:solidFill>
                  <a:srgbClr val="F5E0C6"/>
                </a:solidFill>
                <a:latin typeface="Heebo"/>
                <a:ea typeface="Heebo"/>
                <a:cs typeface="Heebo"/>
                <a:sym typeface="Heebo"/>
              </a:rPr>
              <a:t>התראות חכמות: התרעות נשלחות במקרה של חריגות בצריכה, מה שמאפשר התמודדות מהירה עם בעיות פוטנציאליות.</a:t>
            </a:r>
            <a:endParaRPr sz="1365" dirty="0">
              <a:solidFill>
                <a:srgbClr val="F5E0C6"/>
              </a:solidFill>
              <a:latin typeface="Heebo"/>
              <a:ea typeface="Heebo"/>
              <a:cs typeface="Heebo"/>
              <a:sym typeface="Heebo"/>
            </a:endParaRPr>
          </a:p>
        </p:txBody>
      </p:sp>
      <p:sp>
        <p:nvSpPr>
          <p:cNvPr id="171" name="Google Shape;171;p17"/>
          <p:cNvSpPr txBox="1"/>
          <p:nvPr/>
        </p:nvSpPr>
        <p:spPr>
          <a:xfrm>
            <a:off x="5643365" y="4103814"/>
            <a:ext cx="5342266" cy="839477"/>
          </a:xfrm>
          <a:prstGeom prst="rect">
            <a:avLst/>
          </a:prstGeom>
          <a:noFill/>
          <a:ln>
            <a:noFill/>
          </a:ln>
        </p:spPr>
        <p:txBody>
          <a:bodyPr spcFirstLastPara="1" wrap="square" lIns="91425" tIns="45700" rIns="91425" bIns="45700" anchor="t" anchorCtr="0">
            <a:noAutofit/>
          </a:bodyPr>
          <a:lstStyle/>
          <a:p>
            <a:pPr marL="0" marR="0" lvl="0" indent="0" algn="r" rtl="1">
              <a:lnSpc>
                <a:spcPct val="140000"/>
              </a:lnSpc>
              <a:spcBef>
                <a:spcPts val="0"/>
              </a:spcBef>
              <a:spcAft>
                <a:spcPts val="0"/>
              </a:spcAft>
              <a:buClr>
                <a:srgbClr val="F5E0C6"/>
              </a:buClr>
              <a:buSzPts val="1530"/>
              <a:buFont typeface="Arial"/>
              <a:buNone/>
            </a:pPr>
            <a:r>
              <a:rPr lang="iw-IL" sz="1230" b="1" dirty="0">
                <a:solidFill>
                  <a:srgbClr val="F5E0C6"/>
                </a:solidFill>
                <a:latin typeface="Heebo"/>
                <a:ea typeface="Heebo"/>
                <a:cs typeface="Heebo"/>
                <a:sym typeface="Heebo"/>
              </a:rPr>
              <a:t>שליטה על מכשירים חשמליים: המערכת כוללת כפתור בממשק המאפשר כיבוי של המפסק הראשי, מה שמסייע במניעת צריכת חשמל מיותרת.</a:t>
            </a:r>
            <a:endParaRPr sz="1230" dirty="0">
              <a:solidFill>
                <a:srgbClr val="F5E0C6"/>
              </a:solidFill>
              <a:latin typeface="Heebo"/>
              <a:ea typeface="Heebo"/>
              <a:cs typeface="Heebo"/>
              <a:sym typeface="Heebo"/>
            </a:endParaRPr>
          </a:p>
        </p:txBody>
      </p:sp>
      <p:sp>
        <p:nvSpPr>
          <p:cNvPr id="172" name="Google Shape;172;p17"/>
          <p:cNvSpPr txBox="1"/>
          <p:nvPr/>
        </p:nvSpPr>
        <p:spPr>
          <a:xfrm>
            <a:off x="5723338" y="4788001"/>
            <a:ext cx="5342266" cy="839477"/>
          </a:xfrm>
          <a:prstGeom prst="rect">
            <a:avLst/>
          </a:prstGeom>
          <a:noFill/>
          <a:ln>
            <a:noFill/>
          </a:ln>
        </p:spPr>
        <p:txBody>
          <a:bodyPr spcFirstLastPara="1" wrap="square" lIns="91425" tIns="45700" rIns="91425" bIns="45700" anchor="t" anchorCtr="0">
            <a:normAutofit/>
          </a:bodyPr>
          <a:lstStyle/>
          <a:p>
            <a:pPr marL="0" marR="0" lvl="0" indent="0" algn="r" rtl="1">
              <a:lnSpc>
                <a:spcPct val="150000"/>
              </a:lnSpc>
              <a:spcBef>
                <a:spcPts val="0"/>
              </a:spcBef>
              <a:spcAft>
                <a:spcPts val="0"/>
              </a:spcAft>
              <a:buClr>
                <a:srgbClr val="3F3F3F"/>
              </a:buClr>
              <a:buSzPts val="1800"/>
              <a:buFont typeface="Arial"/>
              <a:buNone/>
            </a:pPr>
            <a:endParaRPr sz="1800">
              <a:solidFill>
                <a:srgbClr val="F5E0C6"/>
              </a:solidFill>
              <a:latin typeface="Heebo"/>
              <a:ea typeface="Heebo"/>
              <a:cs typeface="Heebo"/>
              <a:sym typeface="Heebo"/>
            </a:endParaRPr>
          </a:p>
        </p:txBody>
      </p:sp>
      <p:sp>
        <p:nvSpPr>
          <p:cNvPr id="173" name="Google Shape;173;p17"/>
          <p:cNvSpPr txBox="1"/>
          <p:nvPr/>
        </p:nvSpPr>
        <p:spPr>
          <a:xfrm>
            <a:off x="5720798" y="4798721"/>
            <a:ext cx="5342266" cy="839477"/>
          </a:xfrm>
          <a:prstGeom prst="rect">
            <a:avLst/>
          </a:prstGeom>
          <a:noFill/>
          <a:ln>
            <a:noFill/>
          </a:ln>
        </p:spPr>
        <p:txBody>
          <a:bodyPr spcFirstLastPara="1" wrap="square" lIns="91425" tIns="45700" rIns="91425" bIns="45700" anchor="t" anchorCtr="0">
            <a:noAutofit/>
          </a:bodyPr>
          <a:lstStyle/>
          <a:p>
            <a:pPr marL="0" marR="0" lvl="0" indent="0" algn="r" rtl="1">
              <a:lnSpc>
                <a:spcPct val="140000"/>
              </a:lnSpc>
              <a:spcBef>
                <a:spcPts val="0"/>
              </a:spcBef>
              <a:spcAft>
                <a:spcPts val="0"/>
              </a:spcAft>
              <a:buClr>
                <a:srgbClr val="F5E0C6"/>
              </a:buClr>
              <a:buSzPts val="1530"/>
              <a:buFont typeface="Arial"/>
              <a:buNone/>
            </a:pPr>
            <a:r>
              <a:rPr lang="iw-IL" sz="1330" dirty="0">
                <a:solidFill>
                  <a:srgbClr val="F5E0C6"/>
                </a:solidFill>
                <a:latin typeface="Heebo"/>
                <a:ea typeface="Heebo"/>
                <a:cs typeface="Heebo"/>
                <a:sym typeface="Heebo"/>
              </a:rPr>
              <a:t>מערכת חיישנים: חיישן DHT</a:t>
            </a:r>
            <a:r>
              <a:rPr lang="he-IL" sz="1330" dirty="0">
                <a:solidFill>
                  <a:srgbClr val="F5E0C6"/>
                </a:solidFill>
                <a:latin typeface="Heebo"/>
                <a:ea typeface="Heebo"/>
                <a:cs typeface="Heebo"/>
                <a:sym typeface="Heebo"/>
              </a:rPr>
              <a:t> </a:t>
            </a:r>
            <a:r>
              <a:rPr lang="iw-IL" sz="1330" dirty="0">
                <a:solidFill>
                  <a:srgbClr val="F5E0C6"/>
                </a:solidFill>
                <a:latin typeface="Heebo"/>
                <a:ea typeface="Heebo"/>
                <a:cs typeface="Heebo"/>
                <a:sym typeface="Heebo"/>
              </a:rPr>
              <a:t>מודד טמפרטורה ולחות, ומספק נתונים חשובים למניעת סיכונים כמו תקלות חשמליות שעשויות לגרום לשריפות.</a:t>
            </a:r>
            <a:endParaRPr sz="1330" dirty="0">
              <a:solidFill>
                <a:srgbClr val="F5E0C6"/>
              </a:solidFill>
              <a:latin typeface="Heebo"/>
              <a:ea typeface="Heebo"/>
              <a:cs typeface="Heebo"/>
              <a:sym typeface="Heebo"/>
            </a:endParaRPr>
          </a:p>
        </p:txBody>
      </p:sp>
      <p:sp>
        <p:nvSpPr>
          <p:cNvPr id="174" name="Google Shape;174;p17"/>
          <p:cNvSpPr txBox="1"/>
          <p:nvPr/>
        </p:nvSpPr>
        <p:spPr>
          <a:xfrm>
            <a:off x="5720798" y="5508569"/>
            <a:ext cx="5342266" cy="839477"/>
          </a:xfrm>
          <a:prstGeom prst="rect">
            <a:avLst/>
          </a:prstGeom>
          <a:noFill/>
          <a:ln>
            <a:noFill/>
          </a:ln>
        </p:spPr>
        <p:txBody>
          <a:bodyPr spcFirstLastPara="1" wrap="square" lIns="91425" tIns="45700" rIns="91425" bIns="45700" anchor="t" anchorCtr="0">
            <a:normAutofit/>
          </a:bodyPr>
          <a:lstStyle/>
          <a:p>
            <a:pPr marL="0" marR="0" lvl="0" indent="0" algn="r" rtl="1">
              <a:lnSpc>
                <a:spcPct val="150000"/>
              </a:lnSpc>
              <a:spcBef>
                <a:spcPts val="0"/>
              </a:spcBef>
              <a:spcAft>
                <a:spcPts val="0"/>
              </a:spcAft>
              <a:buClr>
                <a:srgbClr val="3F3F3F"/>
              </a:buClr>
              <a:buSzPts val="1800"/>
              <a:buFont typeface="Arial"/>
              <a:buNone/>
            </a:pPr>
            <a:endParaRPr sz="1800">
              <a:solidFill>
                <a:srgbClr val="F5E0C6"/>
              </a:solidFill>
              <a:latin typeface="Heebo"/>
              <a:ea typeface="Heebo"/>
              <a:cs typeface="Heebo"/>
              <a:sym typeface="Heebo"/>
            </a:endParaRPr>
          </a:p>
        </p:txBody>
      </p:sp>
      <p:sp>
        <p:nvSpPr>
          <p:cNvPr id="175" name="Google Shape;175;p17"/>
          <p:cNvSpPr txBox="1"/>
          <p:nvPr/>
        </p:nvSpPr>
        <p:spPr>
          <a:xfrm>
            <a:off x="5720798" y="5549085"/>
            <a:ext cx="5342266" cy="839477"/>
          </a:xfrm>
          <a:prstGeom prst="rect">
            <a:avLst/>
          </a:prstGeom>
          <a:noFill/>
          <a:ln>
            <a:noFill/>
          </a:ln>
        </p:spPr>
        <p:txBody>
          <a:bodyPr spcFirstLastPara="1" wrap="square" lIns="91425" tIns="45700" rIns="91425" bIns="45700" anchor="t" anchorCtr="0">
            <a:normAutofit/>
          </a:bodyPr>
          <a:lstStyle/>
          <a:p>
            <a:pPr marL="0" marR="0" lvl="0" indent="0" algn="r" rtl="1">
              <a:lnSpc>
                <a:spcPct val="140000"/>
              </a:lnSpc>
              <a:spcBef>
                <a:spcPts val="0"/>
              </a:spcBef>
              <a:spcAft>
                <a:spcPts val="0"/>
              </a:spcAft>
              <a:buClr>
                <a:srgbClr val="F5E0C6"/>
              </a:buClr>
              <a:buSzPts val="1665"/>
              <a:buFont typeface="Arial"/>
              <a:buNone/>
            </a:pPr>
            <a:r>
              <a:rPr lang="iw-IL" sz="1365" dirty="0">
                <a:solidFill>
                  <a:srgbClr val="F5E0C6"/>
                </a:solidFill>
                <a:latin typeface="Heebo"/>
                <a:ea typeface="Heebo"/>
                <a:cs typeface="Heebo"/>
                <a:sym typeface="Heebo"/>
              </a:rPr>
              <a:t>מבוססת על תקשורת באמצעות ברוקרMQTT,  </a:t>
            </a:r>
            <a:r>
              <a:rPr lang="he-IL" sz="1365" dirty="0">
                <a:solidFill>
                  <a:srgbClr val="F5E0C6"/>
                </a:solidFill>
                <a:latin typeface="Heebo"/>
                <a:ea typeface="Heebo"/>
                <a:cs typeface="Heebo"/>
                <a:sym typeface="Heebo"/>
              </a:rPr>
              <a:t> </a:t>
            </a:r>
            <a:r>
              <a:rPr lang="iw-IL" sz="1365" dirty="0">
                <a:solidFill>
                  <a:srgbClr val="F5E0C6"/>
                </a:solidFill>
                <a:latin typeface="Heebo"/>
                <a:ea typeface="Heebo"/>
                <a:cs typeface="Heebo"/>
                <a:sym typeface="Heebo"/>
              </a:rPr>
              <a:t>המאפשרת חיבור בין מכשירים שונים וניהול קל של הנתונים. </a:t>
            </a:r>
            <a:endParaRPr sz="1365" dirty="0">
              <a:solidFill>
                <a:srgbClr val="F5E0C6"/>
              </a:solidFill>
              <a:latin typeface="Heebo"/>
              <a:ea typeface="Heebo"/>
              <a:cs typeface="Heebo"/>
              <a:sym typeface="Heebo"/>
            </a:endParaRPr>
          </a:p>
        </p:txBody>
      </p:sp>
      <p:pic>
        <p:nvPicPr>
          <p:cNvPr id="176" name="Google Shape;176;p17"/>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descr="Blue rectangle"/>
          <p:cNvSpPr/>
          <p:nvPr/>
        </p:nvSpPr>
        <p:spPr>
          <a:xfrm>
            <a:off x="0" y="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3" name="Google Shape;183;p18"/>
          <p:cNvSpPr txBox="1">
            <a:spLocks noGrp="1"/>
          </p:cNvSpPr>
          <p:nvPr>
            <p:ph type="title"/>
          </p:nvPr>
        </p:nvSpPr>
        <p:spPr>
          <a:xfrm>
            <a:off x="10697167" y="232718"/>
            <a:ext cx="1120800" cy="576000"/>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5E0C6"/>
              </a:buClr>
              <a:buSzPts val="3200"/>
              <a:buFont typeface="Gill Sans"/>
              <a:buNone/>
            </a:pPr>
            <a:r>
              <a:rPr lang="iw-IL">
                <a:solidFill>
                  <a:srgbClr val="F5E0C6"/>
                </a:solidFill>
              </a:rPr>
              <a:t>מבוא</a:t>
            </a:r>
            <a:endParaRPr>
              <a:solidFill>
                <a:srgbClr val="F5E0C6"/>
              </a:solidFill>
            </a:endParaRPr>
          </a:p>
        </p:txBody>
      </p:sp>
      <p:sp>
        <p:nvSpPr>
          <p:cNvPr id="184" name="Google Shape;184;p18"/>
          <p:cNvSpPr txBox="1">
            <a:spLocks noGrp="1"/>
          </p:cNvSpPr>
          <p:nvPr>
            <p:ph type="body" idx="1"/>
          </p:nvPr>
        </p:nvSpPr>
        <p:spPr>
          <a:xfrm>
            <a:off x="6675975" y="1029997"/>
            <a:ext cx="4531800" cy="2468700"/>
          </a:xfrm>
          <a:prstGeom prst="rect">
            <a:avLst/>
          </a:prstGeom>
          <a:noFill/>
          <a:ln>
            <a:noFill/>
          </a:ln>
        </p:spPr>
        <p:txBody>
          <a:bodyPr spcFirstLastPara="1" wrap="square" lIns="91425" tIns="45700" rIns="91425" bIns="45700" anchor="t" anchorCtr="0">
            <a:normAutofit fontScale="40000" lnSpcReduction="20000"/>
          </a:bodyPr>
          <a:lstStyle/>
          <a:p>
            <a:pPr marL="0" lvl="0" indent="0" algn="r" rtl="1">
              <a:lnSpc>
                <a:spcPct val="110000"/>
              </a:lnSpc>
              <a:spcBef>
                <a:spcPts val="0"/>
              </a:spcBef>
              <a:spcAft>
                <a:spcPts val="0"/>
              </a:spcAft>
              <a:buClr>
                <a:srgbClr val="F5E0C6"/>
              </a:buClr>
              <a:buSzPct val="74074"/>
              <a:buNone/>
            </a:pPr>
            <a:r>
              <a:rPr lang="iw-IL" sz="2700" b="1">
                <a:solidFill>
                  <a:srgbClr val="F5E0C6"/>
                </a:solidFill>
              </a:rPr>
              <a:t>מטרות:</a:t>
            </a:r>
            <a:endParaRPr sz="2700" b="1">
              <a:solidFill>
                <a:srgbClr val="F5E0C6"/>
              </a:solidFill>
            </a:endParaRPr>
          </a:p>
          <a:p>
            <a:pPr marL="0" lvl="0" indent="0" algn="r" rtl="1">
              <a:lnSpc>
                <a:spcPct val="110000"/>
              </a:lnSpc>
              <a:spcBef>
                <a:spcPts val="0"/>
              </a:spcBef>
              <a:spcAft>
                <a:spcPts val="0"/>
              </a:spcAft>
              <a:buClr>
                <a:srgbClr val="F5E0C6"/>
              </a:buClr>
              <a:buSzPct val="74074"/>
              <a:buNone/>
            </a:pPr>
            <a:endParaRPr sz="2700" b="1">
              <a:solidFill>
                <a:srgbClr val="F5E0C6"/>
              </a:solidFill>
            </a:endParaRPr>
          </a:p>
          <a:p>
            <a:pPr marL="0" lvl="0" indent="0" algn="r" rtl="1">
              <a:lnSpc>
                <a:spcPct val="110000"/>
              </a:lnSpc>
              <a:spcBef>
                <a:spcPts val="0"/>
              </a:spcBef>
              <a:spcAft>
                <a:spcPts val="0"/>
              </a:spcAft>
              <a:buClr>
                <a:schemeClr val="dk1"/>
              </a:buClr>
              <a:buSzPct val="40740"/>
              <a:buNone/>
            </a:pPr>
            <a:r>
              <a:rPr lang="iw-IL" sz="2700" b="1">
                <a:solidFill>
                  <a:srgbClr val="F5E0C6"/>
                </a:solidFill>
              </a:rPr>
              <a:t>מעקב אנרגיה</a:t>
            </a:r>
            <a:r>
              <a:rPr lang="iw-IL" sz="2700">
                <a:solidFill>
                  <a:srgbClr val="F5E0C6"/>
                </a:solidFill>
              </a:rPr>
              <a:t>: מעקב והצגת צריכת החשמל בזמן אמת, וצריכת האנרגיה היומית והחודשית.</a:t>
            </a:r>
            <a:endParaRPr sz="2700">
              <a:solidFill>
                <a:srgbClr val="F5E0C6"/>
              </a:solidFill>
            </a:endParaRPr>
          </a:p>
          <a:p>
            <a:pPr marL="0" lvl="0" indent="0" algn="r" rtl="1">
              <a:lnSpc>
                <a:spcPct val="110000"/>
              </a:lnSpc>
              <a:spcBef>
                <a:spcPts val="0"/>
              </a:spcBef>
              <a:spcAft>
                <a:spcPts val="0"/>
              </a:spcAft>
              <a:buClr>
                <a:schemeClr val="dk1"/>
              </a:buClr>
              <a:buSzPct val="40740"/>
              <a:buFont typeface="Arial"/>
              <a:buNone/>
            </a:pPr>
            <a:endParaRPr sz="2700">
              <a:solidFill>
                <a:srgbClr val="F5E0C6"/>
              </a:solidFill>
            </a:endParaRPr>
          </a:p>
          <a:p>
            <a:pPr marL="0" lvl="0" indent="0" algn="r" rtl="1">
              <a:lnSpc>
                <a:spcPct val="110000"/>
              </a:lnSpc>
              <a:spcBef>
                <a:spcPts val="0"/>
              </a:spcBef>
              <a:spcAft>
                <a:spcPts val="0"/>
              </a:spcAft>
              <a:buClr>
                <a:schemeClr val="dk1"/>
              </a:buClr>
              <a:buSzPct val="40740"/>
              <a:buNone/>
            </a:pPr>
            <a:r>
              <a:rPr lang="iw-IL" sz="2700" b="1">
                <a:solidFill>
                  <a:srgbClr val="F5E0C6"/>
                </a:solidFill>
              </a:rPr>
              <a:t>מעקב טמפרטורה</a:t>
            </a:r>
            <a:r>
              <a:rPr lang="iw-IL" sz="2700">
                <a:solidFill>
                  <a:srgbClr val="F5E0C6"/>
                </a:solidFill>
              </a:rPr>
              <a:t>: הצגת טמפרטורה נוכחית והוצאת התראות כאשר הטמפרטורה חורגת מהגדרות המשתמש.</a:t>
            </a:r>
            <a:endParaRPr sz="2700">
              <a:solidFill>
                <a:srgbClr val="F5E0C6"/>
              </a:solidFill>
            </a:endParaRPr>
          </a:p>
          <a:p>
            <a:pPr marL="0" lvl="0" indent="0" algn="r" rtl="1">
              <a:lnSpc>
                <a:spcPct val="110000"/>
              </a:lnSpc>
              <a:spcBef>
                <a:spcPts val="0"/>
              </a:spcBef>
              <a:spcAft>
                <a:spcPts val="0"/>
              </a:spcAft>
              <a:buClr>
                <a:schemeClr val="dk1"/>
              </a:buClr>
              <a:buSzPct val="40740"/>
              <a:buFont typeface="Arial"/>
              <a:buNone/>
            </a:pPr>
            <a:endParaRPr sz="2700">
              <a:solidFill>
                <a:srgbClr val="F5E0C6"/>
              </a:solidFill>
            </a:endParaRPr>
          </a:p>
          <a:p>
            <a:pPr marL="0" lvl="0" indent="0" algn="r" rtl="1">
              <a:lnSpc>
                <a:spcPct val="110000"/>
              </a:lnSpc>
              <a:spcBef>
                <a:spcPts val="0"/>
              </a:spcBef>
              <a:spcAft>
                <a:spcPts val="0"/>
              </a:spcAft>
              <a:buClr>
                <a:schemeClr val="dk1"/>
              </a:buClr>
              <a:buSzPct val="40740"/>
              <a:buNone/>
            </a:pPr>
            <a:r>
              <a:rPr lang="iw-IL" sz="2700" b="1">
                <a:solidFill>
                  <a:srgbClr val="F5E0C6"/>
                </a:solidFill>
              </a:rPr>
              <a:t>שליטה בריליי</a:t>
            </a:r>
            <a:r>
              <a:rPr lang="iw-IL" sz="2700">
                <a:solidFill>
                  <a:srgbClr val="F5E0C6"/>
                </a:solidFill>
              </a:rPr>
              <a:t>: מאפשר למשתמש לבקש בדיקה חיצונית של המערכת החשמלית.</a:t>
            </a:r>
            <a:endParaRPr sz="2700">
              <a:solidFill>
                <a:srgbClr val="F5E0C6"/>
              </a:solidFill>
            </a:endParaRPr>
          </a:p>
          <a:p>
            <a:pPr marL="0" lvl="0" indent="0" algn="r" rtl="1">
              <a:lnSpc>
                <a:spcPct val="110000"/>
              </a:lnSpc>
              <a:spcBef>
                <a:spcPts val="0"/>
              </a:spcBef>
              <a:spcAft>
                <a:spcPts val="0"/>
              </a:spcAft>
              <a:buClr>
                <a:schemeClr val="dk1"/>
              </a:buClr>
              <a:buSzPct val="40740"/>
              <a:buFont typeface="Arial"/>
              <a:buNone/>
            </a:pPr>
            <a:endParaRPr sz="2700">
              <a:solidFill>
                <a:srgbClr val="F5E0C6"/>
              </a:solidFill>
            </a:endParaRPr>
          </a:p>
          <a:p>
            <a:pPr marL="0" lvl="0" indent="0" algn="r" rtl="1">
              <a:lnSpc>
                <a:spcPct val="110000"/>
              </a:lnSpc>
              <a:spcBef>
                <a:spcPts val="0"/>
              </a:spcBef>
              <a:spcAft>
                <a:spcPts val="0"/>
              </a:spcAft>
              <a:buClr>
                <a:schemeClr val="dk1"/>
              </a:buClr>
              <a:buSzPct val="40740"/>
              <a:buNone/>
            </a:pPr>
            <a:r>
              <a:rPr lang="iw-IL" sz="2700" b="1">
                <a:solidFill>
                  <a:srgbClr val="F5E0C6"/>
                </a:solidFill>
              </a:rPr>
              <a:t>מפסק ראשי</a:t>
            </a:r>
            <a:r>
              <a:rPr lang="iw-IL" sz="2700">
                <a:solidFill>
                  <a:srgbClr val="F5E0C6"/>
                </a:solidFill>
              </a:rPr>
              <a:t>: שליטה במצב החשמל בבית.</a:t>
            </a:r>
            <a:endParaRPr sz="2700">
              <a:solidFill>
                <a:srgbClr val="F5E0C6"/>
              </a:solidFill>
            </a:endParaRPr>
          </a:p>
          <a:p>
            <a:pPr marL="0" lvl="0" indent="0" algn="r" rtl="1">
              <a:lnSpc>
                <a:spcPct val="110000"/>
              </a:lnSpc>
              <a:spcBef>
                <a:spcPts val="0"/>
              </a:spcBef>
              <a:spcAft>
                <a:spcPts val="0"/>
              </a:spcAft>
              <a:buClr>
                <a:schemeClr val="dk1"/>
              </a:buClr>
              <a:buSzPct val="40740"/>
              <a:buFont typeface="Arial"/>
              <a:buNone/>
            </a:pPr>
            <a:endParaRPr sz="2700">
              <a:solidFill>
                <a:srgbClr val="F5E0C6"/>
              </a:solidFill>
            </a:endParaRPr>
          </a:p>
          <a:p>
            <a:pPr marL="0" lvl="0" indent="0" algn="r" rtl="1">
              <a:lnSpc>
                <a:spcPct val="110000"/>
              </a:lnSpc>
              <a:spcBef>
                <a:spcPts val="0"/>
              </a:spcBef>
              <a:spcAft>
                <a:spcPts val="0"/>
              </a:spcAft>
              <a:buClr>
                <a:schemeClr val="dk1"/>
              </a:buClr>
              <a:buSzPct val="40740"/>
              <a:buFont typeface="Arial"/>
              <a:buNone/>
            </a:pPr>
            <a:r>
              <a:rPr lang="iw-IL" sz="2700" b="1">
                <a:solidFill>
                  <a:srgbClr val="F5E0C6"/>
                </a:solidFill>
              </a:rPr>
              <a:t>ויזואליזציה של נתונים</a:t>
            </a:r>
            <a:r>
              <a:rPr lang="iw-IL" sz="2700">
                <a:solidFill>
                  <a:srgbClr val="F5E0C6"/>
                </a:solidFill>
              </a:rPr>
              <a:t>: הצגת מגמות בצריכת אנרגיה וטמפרטורה לאורך זמן.</a:t>
            </a:r>
            <a:endParaRPr sz="2700">
              <a:solidFill>
                <a:srgbClr val="F5E0C6"/>
              </a:solidFill>
            </a:endParaRPr>
          </a:p>
          <a:p>
            <a:pPr marL="0" lvl="0" indent="0" algn="r" rtl="1">
              <a:lnSpc>
                <a:spcPct val="110000"/>
              </a:lnSpc>
              <a:spcBef>
                <a:spcPts val="0"/>
              </a:spcBef>
              <a:spcAft>
                <a:spcPts val="0"/>
              </a:spcAft>
              <a:buClr>
                <a:srgbClr val="F5E0C6"/>
              </a:buClr>
              <a:buSzPct val="100000"/>
              <a:buNone/>
            </a:pPr>
            <a:endParaRPr sz="2000" b="1">
              <a:solidFill>
                <a:srgbClr val="F5E0C6"/>
              </a:solidFill>
            </a:endParaRPr>
          </a:p>
          <a:p>
            <a:pPr marL="0" lvl="0" indent="0" algn="r" rtl="0">
              <a:lnSpc>
                <a:spcPct val="110000"/>
              </a:lnSpc>
              <a:spcBef>
                <a:spcPts val="425"/>
              </a:spcBef>
              <a:spcAft>
                <a:spcPts val="0"/>
              </a:spcAft>
              <a:buClr>
                <a:srgbClr val="F5E0C6"/>
              </a:buClr>
              <a:buSzPct val="100000"/>
              <a:buNone/>
            </a:pPr>
            <a:endParaRPr>
              <a:solidFill>
                <a:srgbClr val="F5E0C6"/>
              </a:solidFill>
              <a:latin typeface="Arial"/>
              <a:ea typeface="Arial"/>
              <a:cs typeface="Arial"/>
              <a:sym typeface="Arial"/>
            </a:endParaRPr>
          </a:p>
        </p:txBody>
      </p:sp>
      <p:pic>
        <p:nvPicPr>
          <p:cNvPr id="185" name="Google Shape;185;p18" descr="Check icon"/>
          <p:cNvPicPr preferRelativeResize="0">
            <a:picLocks noGrp="1"/>
          </p:cNvPicPr>
          <p:nvPr>
            <p:ph type="pic" idx="3"/>
          </p:nvPr>
        </p:nvPicPr>
        <p:blipFill rotWithShape="1">
          <a:blip r:embed="rId3">
            <a:alphaModFix/>
          </a:blip>
          <a:srcRect/>
          <a:stretch/>
        </p:blipFill>
        <p:spPr>
          <a:xfrm>
            <a:off x="11126560" y="970566"/>
            <a:ext cx="576000" cy="576000"/>
          </a:xfrm>
          <a:prstGeom prst="rect">
            <a:avLst/>
          </a:prstGeom>
          <a:noFill/>
          <a:ln>
            <a:noFill/>
          </a:ln>
        </p:spPr>
      </p:pic>
      <p:pic>
        <p:nvPicPr>
          <p:cNvPr id="186" name="Google Shape;186;p18" descr="Check icon"/>
          <p:cNvPicPr preferRelativeResize="0">
            <a:picLocks noGrp="1"/>
          </p:cNvPicPr>
          <p:nvPr>
            <p:ph type="pic" idx="4"/>
          </p:nvPr>
        </p:nvPicPr>
        <p:blipFill rotWithShape="1">
          <a:blip r:embed="rId3">
            <a:alphaModFix/>
          </a:blip>
          <a:srcRect/>
          <a:stretch/>
        </p:blipFill>
        <p:spPr>
          <a:xfrm>
            <a:off x="11167809" y="3323264"/>
            <a:ext cx="576000" cy="576001"/>
          </a:xfrm>
          <a:prstGeom prst="rect">
            <a:avLst/>
          </a:prstGeom>
          <a:noFill/>
          <a:ln>
            <a:noFill/>
          </a:ln>
        </p:spPr>
      </p:pic>
      <p:sp>
        <p:nvSpPr>
          <p:cNvPr id="187" name="Google Shape;187;p18"/>
          <p:cNvSpPr txBox="1">
            <a:spLocks noGrp="1"/>
          </p:cNvSpPr>
          <p:nvPr>
            <p:ph type="body" idx="5"/>
          </p:nvPr>
        </p:nvSpPr>
        <p:spPr>
          <a:xfrm>
            <a:off x="6149767" y="3429000"/>
            <a:ext cx="5018042" cy="3230164"/>
          </a:xfrm>
          <a:prstGeom prst="rect">
            <a:avLst/>
          </a:prstGeom>
          <a:noFill/>
          <a:ln>
            <a:noFill/>
          </a:ln>
        </p:spPr>
        <p:txBody>
          <a:bodyPr spcFirstLastPara="1" wrap="square" lIns="91425" tIns="45700" rIns="91425" bIns="45700" anchor="t" anchorCtr="0">
            <a:normAutofit/>
          </a:bodyPr>
          <a:lstStyle/>
          <a:p>
            <a:pPr marL="0" lvl="0" indent="0" algn="r" rtl="0">
              <a:lnSpc>
                <a:spcPct val="110000"/>
              </a:lnSpc>
              <a:spcBef>
                <a:spcPts val="0"/>
              </a:spcBef>
              <a:spcAft>
                <a:spcPts val="0"/>
              </a:spcAft>
              <a:buClr>
                <a:srgbClr val="F5E0C6"/>
              </a:buClr>
              <a:buSzPts val="2000"/>
              <a:buNone/>
            </a:pPr>
            <a:r>
              <a:rPr lang="iw-IL" sz="2000" b="1" dirty="0">
                <a:solidFill>
                  <a:srgbClr val="F5E0C6"/>
                </a:solidFill>
                <a:latin typeface="Arial"/>
                <a:ea typeface="Arial"/>
                <a:cs typeface="Arial"/>
                <a:sym typeface="Arial"/>
              </a:rPr>
              <a:t>בעלי עניין:</a:t>
            </a:r>
            <a:endParaRPr sz="2000" b="1" dirty="0">
              <a:solidFill>
                <a:srgbClr val="F5E0C6"/>
              </a:solidFill>
              <a:latin typeface="Arial"/>
              <a:ea typeface="Arial"/>
              <a:cs typeface="Arial"/>
              <a:sym typeface="Arial"/>
            </a:endParaRPr>
          </a:p>
          <a:p>
            <a:pPr marL="285750" lvl="0" indent="-285750" algn="r" rtl="1">
              <a:lnSpc>
                <a:spcPct val="90000"/>
              </a:lnSpc>
              <a:spcBef>
                <a:spcPts val="1000"/>
              </a:spcBef>
              <a:spcAft>
                <a:spcPts val="0"/>
              </a:spcAft>
              <a:buClr>
                <a:srgbClr val="F5E0C6"/>
              </a:buClr>
              <a:buSzPts val="1600"/>
              <a:buFont typeface="Arial"/>
              <a:buChar char="•"/>
            </a:pPr>
            <a:r>
              <a:rPr lang="iw-IL" dirty="0">
                <a:solidFill>
                  <a:srgbClr val="F5E0C6"/>
                </a:solidFill>
                <a:latin typeface="Arial"/>
                <a:ea typeface="Arial"/>
                <a:cs typeface="Arial"/>
                <a:sym typeface="Arial"/>
              </a:rPr>
              <a:t>בתים פרטיים:</a:t>
            </a:r>
            <a:endParaRPr dirty="0">
              <a:solidFill>
                <a:srgbClr val="F5E0C6"/>
              </a:solidFill>
              <a:latin typeface="Arial"/>
              <a:ea typeface="Arial"/>
              <a:cs typeface="Arial"/>
              <a:sym typeface="Arial"/>
            </a:endParaRPr>
          </a:p>
          <a:p>
            <a:pPr marL="0" lvl="0" indent="0" algn="r" rtl="1">
              <a:lnSpc>
                <a:spcPct val="90000"/>
              </a:lnSpc>
              <a:spcBef>
                <a:spcPts val="1000"/>
              </a:spcBef>
              <a:spcAft>
                <a:spcPts val="0"/>
              </a:spcAft>
              <a:buClr>
                <a:srgbClr val="F5E0C6"/>
              </a:buClr>
              <a:buSzPts val="1600"/>
              <a:buNone/>
            </a:pPr>
            <a:r>
              <a:rPr lang="iw-IL" dirty="0">
                <a:solidFill>
                  <a:srgbClr val="F5E0C6"/>
                </a:solidFill>
                <a:latin typeface="Arial"/>
                <a:ea typeface="Arial"/>
                <a:cs typeface="Arial"/>
                <a:sym typeface="Arial"/>
              </a:rPr>
              <a:t>     בעלי בתים המעוניינים לנהל את צריכת האנרגיה שלהם בצורה חכמה ובטוחה.</a:t>
            </a:r>
            <a:br>
              <a:rPr lang="iw-IL" dirty="0">
                <a:solidFill>
                  <a:srgbClr val="F5E0C6"/>
                </a:solidFill>
                <a:latin typeface="Arial"/>
                <a:ea typeface="Arial"/>
                <a:cs typeface="Arial"/>
                <a:sym typeface="Arial"/>
              </a:rPr>
            </a:br>
            <a:endParaRPr dirty="0">
              <a:solidFill>
                <a:srgbClr val="F5E0C6"/>
              </a:solidFill>
              <a:latin typeface="Arial"/>
              <a:ea typeface="Arial"/>
              <a:cs typeface="Arial"/>
              <a:sym typeface="Arial"/>
            </a:endParaRPr>
          </a:p>
          <a:p>
            <a:pPr marL="285750" lvl="0" indent="-285750" algn="r" rtl="1">
              <a:lnSpc>
                <a:spcPct val="90000"/>
              </a:lnSpc>
              <a:spcBef>
                <a:spcPts val="1000"/>
              </a:spcBef>
              <a:spcAft>
                <a:spcPts val="0"/>
              </a:spcAft>
              <a:buClr>
                <a:srgbClr val="F5E0C6"/>
              </a:buClr>
              <a:buSzPts val="1600"/>
              <a:buFont typeface="Arial"/>
              <a:buChar char="•"/>
            </a:pPr>
            <a:r>
              <a:rPr lang="iw-IL" dirty="0">
                <a:solidFill>
                  <a:srgbClr val="F5E0C6"/>
                </a:solidFill>
                <a:latin typeface="Arial"/>
                <a:ea typeface="Arial"/>
                <a:cs typeface="Arial"/>
                <a:sym typeface="Arial"/>
              </a:rPr>
              <a:t>חברות פרטיות:</a:t>
            </a:r>
            <a:endParaRPr dirty="0"/>
          </a:p>
          <a:p>
            <a:pPr marL="0" lvl="0" indent="0" algn="r" rtl="1">
              <a:lnSpc>
                <a:spcPct val="90000"/>
              </a:lnSpc>
              <a:spcBef>
                <a:spcPts val="1000"/>
              </a:spcBef>
              <a:spcAft>
                <a:spcPts val="0"/>
              </a:spcAft>
              <a:buClr>
                <a:srgbClr val="F5E0C6"/>
              </a:buClr>
              <a:buSzPts val="1600"/>
              <a:buNone/>
            </a:pPr>
            <a:r>
              <a:rPr lang="iw-IL" dirty="0">
                <a:solidFill>
                  <a:srgbClr val="F5E0C6"/>
                </a:solidFill>
                <a:latin typeface="Arial"/>
                <a:ea typeface="Arial"/>
                <a:cs typeface="Arial"/>
                <a:sym typeface="Arial"/>
              </a:rPr>
              <a:t>     חברות טכנולוגיה שיכולות לספק פתרונות IoT</a:t>
            </a:r>
            <a:r>
              <a:rPr lang="he-IL" dirty="0">
                <a:solidFill>
                  <a:srgbClr val="F5E0C6"/>
                </a:solidFill>
                <a:latin typeface="Arial"/>
                <a:ea typeface="Arial"/>
                <a:cs typeface="Arial"/>
                <a:sym typeface="Arial"/>
              </a:rPr>
              <a:t> </a:t>
            </a:r>
            <a:r>
              <a:rPr lang="iw-IL" dirty="0">
                <a:solidFill>
                  <a:srgbClr val="F5E0C6"/>
                </a:solidFill>
                <a:latin typeface="Arial"/>
                <a:ea typeface="Arial"/>
                <a:cs typeface="Arial"/>
                <a:sym typeface="Arial"/>
              </a:rPr>
              <a:t>ושירותי ניטור מרחוק. חברות חשמל שיכולות להציע שירותים חדשים על בסיס נתוני הצריכה.</a:t>
            </a:r>
            <a:endParaRPr dirty="0"/>
          </a:p>
        </p:txBody>
      </p:sp>
      <p:sp>
        <p:nvSpPr>
          <p:cNvPr id="188" name="Google Shape;188;p18" descr="Beige rectangle"/>
          <p:cNvSpPr/>
          <p:nvPr/>
        </p:nvSpPr>
        <p:spPr>
          <a:xfrm>
            <a:off x="8721971" y="808725"/>
            <a:ext cx="3098450" cy="0"/>
          </a:xfrm>
          <a:custGeom>
            <a:avLst/>
            <a:gdLst/>
            <a:ahLst/>
            <a:cxnLst/>
            <a:rect l="l" t="t" r="r" b="b"/>
            <a:pathLst>
              <a:path w="2694304" h="120000" extrusionOk="0">
                <a:moveTo>
                  <a:pt x="0" y="0"/>
                </a:moveTo>
                <a:lnTo>
                  <a:pt x="2694127"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89" name="Google Shape;189;p18" descr="Two men look at laptop"/>
          <p:cNvPicPr preferRelativeResize="0">
            <a:picLocks noGrp="1"/>
          </p:cNvPicPr>
          <p:nvPr>
            <p:ph type="pic" idx="2"/>
          </p:nvPr>
        </p:nvPicPr>
        <p:blipFill rotWithShape="1">
          <a:blip r:embed="rId4">
            <a:alphaModFix/>
          </a:blip>
          <a:srcRect/>
          <a:stretch/>
        </p:blipFill>
        <p:spPr>
          <a:xfrm>
            <a:off x="0" y="2798336"/>
            <a:ext cx="6024983" cy="2736901"/>
          </a:xfrm>
          <a:prstGeom prst="rect">
            <a:avLst/>
          </a:prstGeom>
          <a:noFill/>
          <a:ln>
            <a:noFill/>
          </a:ln>
        </p:spPr>
      </p:pic>
      <p:pic>
        <p:nvPicPr>
          <p:cNvPr id="190" name="Google Shape;190;p18"/>
          <p:cNvPicPr preferRelativeResize="0"/>
          <p:nvPr/>
        </p:nvPicPr>
        <p:blipFill>
          <a:blip r:embed="rId5">
            <a:alphaModFix/>
          </a:blip>
          <a:stretch>
            <a:fillRect/>
          </a:stretch>
        </p:blipFill>
        <p:spPr>
          <a:xfrm>
            <a:off x="-5075" y="0"/>
            <a:ext cx="1415449" cy="1415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9" descr="People discuss something"/>
          <p:cNvPicPr preferRelativeResize="0">
            <a:picLocks noGrp="1"/>
          </p:cNvPicPr>
          <p:nvPr>
            <p:ph type="pic" idx="2"/>
          </p:nvPr>
        </p:nvPicPr>
        <p:blipFill rotWithShape="1">
          <a:blip r:embed="rId3">
            <a:alphaModFix/>
          </a:blip>
          <a:srcRect/>
          <a:stretch/>
        </p:blipFill>
        <p:spPr>
          <a:xfrm>
            <a:off x="0" y="3115389"/>
            <a:ext cx="12192000" cy="3742611"/>
          </a:xfrm>
          <a:prstGeom prst="rect">
            <a:avLst/>
          </a:prstGeom>
          <a:noFill/>
          <a:ln>
            <a:noFill/>
          </a:ln>
        </p:spPr>
      </p:pic>
      <p:sp>
        <p:nvSpPr>
          <p:cNvPr id="197" name="Google Shape;197;p19" descr="Blue rectangle"/>
          <p:cNvSpPr/>
          <p:nvPr/>
        </p:nvSpPr>
        <p:spPr>
          <a:xfrm>
            <a:off x="2400" y="3115389"/>
            <a:ext cx="12189600" cy="3742611"/>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8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9" descr="Beige oval"/>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9" name="Google Shape;199;p19"/>
          <p:cNvSpPr txBox="1">
            <a:spLocks noGrp="1"/>
          </p:cNvSpPr>
          <p:nvPr>
            <p:ph type="title"/>
          </p:nvPr>
        </p:nvSpPr>
        <p:spPr>
          <a:xfrm>
            <a:off x="806168"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accent2"/>
              </a:buClr>
              <a:buSzPts val="3200"/>
              <a:buFont typeface="Gill Sans"/>
              <a:buNone/>
            </a:pPr>
            <a:r>
              <a:rPr lang="iw-IL"/>
              <a:t>מבוא</a:t>
            </a:r>
            <a:endParaRPr/>
          </a:p>
        </p:txBody>
      </p:sp>
      <p:sp>
        <p:nvSpPr>
          <p:cNvPr id="200" name="Google Shape;200;p19"/>
          <p:cNvSpPr txBox="1">
            <a:spLocks noGrp="1"/>
          </p:cNvSpPr>
          <p:nvPr>
            <p:ph type="body" idx="1"/>
          </p:nvPr>
        </p:nvSpPr>
        <p:spPr>
          <a:xfrm>
            <a:off x="2153349" y="1985963"/>
            <a:ext cx="3789362" cy="823912"/>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400"/>
              <a:buNone/>
            </a:pPr>
            <a:r>
              <a:rPr lang="iw-IL"/>
              <a:t>דרישות לא פונקציונליות</a:t>
            </a:r>
            <a:endParaRPr/>
          </a:p>
        </p:txBody>
      </p:sp>
      <p:sp>
        <p:nvSpPr>
          <p:cNvPr id="201" name="Google Shape;201;p19"/>
          <p:cNvSpPr txBox="1">
            <a:spLocks noGrp="1"/>
          </p:cNvSpPr>
          <p:nvPr>
            <p:ph type="body" idx="4"/>
          </p:nvPr>
        </p:nvSpPr>
        <p:spPr>
          <a:xfrm>
            <a:off x="6172200" y="1985963"/>
            <a:ext cx="5183188" cy="823912"/>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400"/>
              <a:buNone/>
            </a:pPr>
            <a:r>
              <a:rPr lang="iw-IL"/>
              <a:t>דרישות פונקציונליות</a:t>
            </a:r>
            <a:endParaRPr/>
          </a:p>
        </p:txBody>
      </p:sp>
      <p:sp>
        <p:nvSpPr>
          <p:cNvPr id="202" name="Google Shape;202;p19" descr="Beige rectangle"/>
          <p:cNvSpPr/>
          <p:nvPr/>
        </p:nvSpPr>
        <p:spPr>
          <a:xfrm>
            <a:off x="7649768" y="1317809"/>
            <a:ext cx="3672000" cy="0"/>
          </a:xfrm>
          <a:custGeom>
            <a:avLst/>
            <a:gdLst/>
            <a:ahLst/>
            <a:cxnLst/>
            <a:rect l="l" t="t" r="r" b="b"/>
            <a:pathLst>
              <a:path w="3931920" h="120000" extrusionOk="0">
                <a:moveTo>
                  <a:pt x="0" y="0"/>
                </a:moveTo>
                <a:lnTo>
                  <a:pt x="393192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9"/>
          <p:cNvSpPr txBox="1">
            <a:spLocks noGrp="1"/>
          </p:cNvSpPr>
          <p:nvPr>
            <p:ph type="body" idx="5"/>
          </p:nvPr>
        </p:nvSpPr>
        <p:spPr>
          <a:xfrm>
            <a:off x="5725322" y="3688470"/>
            <a:ext cx="5630066" cy="2246769"/>
          </a:xfrm>
          <a:prstGeom prst="rect">
            <a:avLst/>
          </a:prstGeom>
          <a:noFill/>
          <a:ln>
            <a:noFill/>
          </a:ln>
        </p:spPr>
        <p:txBody>
          <a:bodyPr spcFirstLastPara="1" wrap="square" lIns="91425" tIns="45700" rIns="91425" bIns="45700" anchor="ctr" anchorCtr="0">
            <a:spAutoFit/>
          </a:bodyPr>
          <a:lstStyle/>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ניטור צריכת אנרגיה:</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תעקוב אחרי צריכת האנרגיה בזמן אמת של מכשירים חשמליים שונים.</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התרעות על חריגות:</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תשלח התרעות כאשר צריכת האנרגיה חורגת מהמגבלות שנקבעו.</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שליטה על מכשירים:</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תאפשר לשלוט מרחוק על מכשירים חשמליים כמו כיבוי והדלקה.</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מדידת טמפרטורה:</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תמדוד את הטמפרטורה כדי למנוע תקלות בטיחותיות כמו קצר חשמלי.</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דיווח וניתוח:</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תספק דוחות על צריכת האנרגיה ותנתח מגמות לאורך זמן.</a:t>
            </a:r>
            <a:endParaRPr/>
          </a:p>
        </p:txBody>
      </p:sp>
      <p:sp>
        <p:nvSpPr>
          <p:cNvPr id="204" name="Google Shape;204;p19"/>
          <p:cNvSpPr txBox="1">
            <a:spLocks noGrp="1"/>
          </p:cNvSpPr>
          <p:nvPr>
            <p:ph type="body" idx="3"/>
          </p:nvPr>
        </p:nvSpPr>
        <p:spPr>
          <a:xfrm>
            <a:off x="376422" y="3688328"/>
            <a:ext cx="5529078" cy="2246769"/>
          </a:xfrm>
          <a:prstGeom prst="rect">
            <a:avLst/>
          </a:prstGeom>
          <a:noFill/>
          <a:ln>
            <a:noFill/>
          </a:ln>
        </p:spPr>
        <p:txBody>
          <a:bodyPr spcFirstLastPara="1" wrap="square" lIns="91425" tIns="45700" rIns="91425" bIns="45700" anchor="ctr" anchorCtr="0">
            <a:spAutoFit/>
          </a:bodyPr>
          <a:lstStyle/>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אמינות:</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תספק מידע מדויק ואמין בכל עת.</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בטיחות:</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תעמוד בדרישות הבטיחות כדי להגן על משתמשים ועל רכוש.</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שימושיות:</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הממשק הגרפי יהיה נגיש וקל לשימוש לכלל המשתמשים.</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סקלאביליות:</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תוכל להתרחב בקלות כדי להוסיף מכשירים נוספים בעתיד.</a:t>
            </a:r>
            <a:endParaRPr/>
          </a:p>
          <a:p>
            <a:pPr marL="0" marR="0" lvl="0" indent="-88900" algn="r" rtl="1">
              <a:lnSpc>
                <a:spcPct val="100000"/>
              </a:lnSpc>
              <a:spcBef>
                <a:spcPts val="0"/>
              </a:spcBef>
              <a:spcAft>
                <a:spcPts val="0"/>
              </a:spcAft>
              <a:buClr>
                <a:schemeClr val="lt1"/>
              </a:buClr>
              <a:buSzPts val="1400"/>
              <a:buFont typeface="Arial"/>
              <a:buChar char="•"/>
            </a:pPr>
            <a:r>
              <a:rPr lang="iw-IL" sz="1400" b="1" i="0" u="none" strike="noStrike" cap="none">
                <a:solidFill>
                  <a:schemeClr val="lt1"/>
                </a:solidFill>
                <a:latin typeface="Arial"/>
                <a:ea typeface="Arial"/>
                <a:cs typeface="Arial"/>
                <a:sym typeface="Arial"/>
              </a:rPr>
              <a:t>ביצועים:</a:t>
            </a:r>
            <a:br>
              <a:rPr lang="iw-IL" sz="1400" b="0" i="0" u="none" strike="noStrike" cap="none">
                <a:solidFill>
                  <a:schemeClr val="lt1"/>
                </a:solidFill>
                <a:latin typeface="Arial"/>
                <a:ea typeface="Arial"/>
                <a:cs typeface="Arial"/>
                <a:sym typeface="Arial"/>
              </a:rPr>
            </a:br>
            <a:r>
              <a:rPr lang="iw-IL" sz="1400" b="0" i="0" u="none" strike="noStrike" cap="none">
                <a:solidFill>
                  <a:schemeClr val="lt1"/>
                </a:solidFill>
                <a:latin typeface="Arial"/>
                <a:ea typeface="Arial"/>
                <a:cs typeface="Arial"/>
                <a:sym typeface="Arial"/>
              </a:rPr>
              <a:t>המערכת תספק תגובות מהירות על פעולות המשתמש ועל התרעות בזמן אמת.</a:t>
            </a:r>
            <a:endParaRPr/>
          </a:p>
        </p:txBody>
      </p:sp>
      <p:pic>
        <p:nvPicPr>
          <p:cNvPr id="205" name="Google Shape;205;p19"/>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descr="Beige rectangle"/>
          <p:cNvSpPr/>
          <p:nvPr/>
        </p:nvSpPr>
        <p:spPr>
          <a:xfrm>
            <a:off x="8181340" y="1359001"/>
            <a:ext cx="4010659" cy="4193858"/>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rgbClr val="F5E0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20" descr="Blue rectangle"/>
          <p:cNvSpPr/>
          <p:nvPr/>
        </p:nvSpPr>
        <p:spPr>
          <a:xfrm>
            <a:off x="1275" y="-12"/>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Google Shape;213;p20" descr="Blue rectangle"/>
          <p:cNvSpPr/>
          <p:nvPr/>
        </p:nvSpPr>
        <p:spPr>
          <a:xfrm>
            <a:off x="0" y="1692000"/>
            <a:ext cx="12192024" cy="5168608"/>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14" name="Google Shape;214;p20"/>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15" name="Google Shape;215;p20"/>
          <p:cNvSpPr txBox="1">
            <a:spLocks noGrp="1"/>
          </p:cNvSpPr>
          <p:nvPr>
            <p:ph type="title"/>
          </p:nvPr>
        </p:nvSpPr>
        <p:spPr>
          <a:xfrm>
            <a:off x="888025" y="3171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3200"/>
              <a:buFont typeface="Gill Sans"/>
              <a:buNone/>
            </a:pPr>
            <a:r>
              <a:rPr lang="iw-IL">
                <a:solidFill>
                  <a:srgbClr val="00B0F0"/>
                </a:solidFill>
              </a:rPr>
              <a:t>עיצוב ותכנון</a:t>
            </a:r>
            <a:endParaRPr>
              <a:solidFill>
                <a:srgbClr val="00B0F0"/>
              </a:solidFill>
            </a:endParaRPr>
          </a:p>
        </p:txBody>
      </p:sp>
      <p:sp>
        <p:nvSpPr>
          <p:cNvPr id="216" name="Google Shape;216;p20" descr="Beige rectangle"/>
          <p:cNvSpPr/>
          <p:nvPr/>
        </p:nvSpPr>
        <p:spPr>
          <a:xfrm>
            <a:off x="4274900" y="1359010"/>
            <a:ext cx="3741872" cy="0"/>
          </a:xfrm>
          <a:custGeom>
            <a:avLst/>
            <a:gdLst/>
            <a:ahLst/>
            <a:cxnLst/>
            <a:rect l="l" t="t" r="r" b="b"/>
            <a:pathLst>
              <a:path w="3218815" h="120000" extrusionOk="0">
                <a:moveTo>
                  <a:pt x="0" y="0"/>
                </a:moveTo>
                <a:lnTo>
                  <a:pt x="3218395"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0"/>
          <p:cNvSpPr txBox="1"/>
          <p:nvPr/>
        </p:nvSpPr>
        <p:spPr>
          <a:xfrm>
            <a:off x="368825" y="1903900"/>
            <a:ext cx="11154300" cy="46053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IL" sz="1600" dirty="0">
                <a:solidFill>
                  <a:schemeClr val="lt1"/>
                </a:solidFill>
              </a:rPr>
              <a:t>האפליקציה מתחילה בחיבור לברוקר MQTT. </a:t>
            </a:r>
            <a:r>
              <a:rPr lang="he-IL" sz="1600" dirty="0">
                <a:solidFill>
                  <a:schemeClr val="lt1"/>
                </a:solidFill>
              </a:rPr>
              <a:t> </a:t>
            </a:r>
            <a:r>
              <a:rPr lang="iw-IL" sz="1600" dirty="0">
                <a:solidFill>
                  <a:schemeClr val="lt1"/>
                </a:solidFill>
              </a:rPr>
              <a:t>לאחר החיבור, המשתמש יכול לנטר את צריכת החשמל הנוכחית, צריכת החשמל היומית והחודשית, ואת נתוני הטמפרטורה בזמן אמת. כפתור משמש כמפסק הראשי לבית, בעוד שהRELAY </a:t>
            </a:r>
            <a:r>
              <a:rPr lang="he-IL" sz="1600" dirty="0">
                <a:solidFill>
                  <a:schemeClr val="lt1"/>
                </a:solidFill>
              </a:rPr>
              <a:t> </a:t>
            </a:r>
            <a:r>
              <a:rPr lang="iw-IL" sz="1600" dirty="0">
                <a:solidFill>
                  <a:schemeClr val="lt1"/>
                </a:solidFill>
              </a:rPr>
              <a:t>משמש להוצאת הודעות לבקשת בדיקה חיצונית.</a:t>
            </a:r>
            <a:endParaRPr sz="1600" dirty="0">
              <a:solidFill>
                <a:schemeClr val="lt1"/>
              </a:solidFill>
            </a:endParaRPr>
          </a:p>
          <a:p>
            <a:pPr marL="0" lvl="0" indent="0" algn="r" rtl="1">
              <a:spcBef>
                <a:spcPts val="0"/>
              </a:spcBef>
              <a:spcAft>
                <a:spcPts val="0"/>
              </a:spcAft>
              <a:buNone/>
            </a:pPr>
            <a:endParaRPr sz="1600" dirty="0">
              <a:solidFill>
                <a:schemeClr val="lt1"/>
              </a:solidFill>
            </a:endParaRPr>
          </a:p>
          <a:p>
            <a:pPr marL="0" lvl="0" indent="0" algn="r" rtl="1">
              <a:spcBef>
                <a:spcPts val="0"/>
              </a:spcBef>
              <a:spcAft>
                <a:spcPts val="0"/>
              </a:spcAft>
              <a:buNone/>
            </a:pPr>
            <a:r>
              <a:rPr lang="iw-IL" sz="1600" dirty="0">
                <a:solidFill>
                  <a:schemeClr val="lt1"/>
                </a:solidFill>
              </a:rPr>
              <a:t>רכיבים מרכזיים:</a:t>
            </a:r>
            <a:br>
              <a:rPr lang="iw-IL" sz="1600" dirty="0">
                <a:solidFill>
                  <a:schemeClr val="lt1"/>
                </a:solidFill>
              </a:rPr>
            </a:br>
            <a:endParaRPr sz="1600" dirty="0">
              <a:solidFill>
                <a:schemeClr val="lt1"/>
              </a:solidFill>
            </a:endParaRPr>
          </a:p>
          <a:p>
            <a:pPr marL="457200" lvl="0" indent="-374650" algn="r" rtl="1">
              <a:spcBef>
                <a:spcPts val="0"/>
              </a:spcBef>
              <a:spcAft>
                <a:spcPts val="0"/>
              </a:spcAft>
              <a:buClr>
                <a:schemeClr val="lt1"/>
              </a:buClr>
              <a:buSzPts val="2300"/>
              <a:buChar char="●"/>
            </a:pPr>
            <a:r>
              <a:rPr lang="iw-IL" sz="1800" b="1" dirty="0">
                <a:solidFill>
                  <a:schemeClr val="lt1"/>
                </a:solidFill>
              </a:rPr>
              <a:t>BUTTON</a:t>
            </a:r>
            <a:r>
              <a:rPr lang="he-IL" sz="1800" b="1" dirty="0">
                <a:solidFill>
                  <a:schemeClr val="lt1"/>
                </a:solidFill>
              </a:rPr>
              <a:t>(</a:t>
            </a:r>
            <a:r>
              <a:rPr lang="iw-IL" sz="1800" b="1" dirty="0">
                <a:solidFill>
                  <a:schemeClr val="lt1"/>
                </a:solidFill>
              </a:rPr>
              <a:t>מפסק ראשי</a:t>
            </a:r>
            <a:r>
              <a:rPr lang="he-IL" sz="1800" b="1" dirty="0">
                <a:solidFill>
                  <a:schemeClr val="lt1"/>
                </a:solidFill>
              </a:rPr>
              <a:t>)</a:t>
            </a:r>
            <a:r>
              <a:rPr lang="iw-IL" sz="1800" dirty="0">
                <a:solidFill>
                  <a:schemeClr val="lt1"/>
                </a:solidFill>
              </a:rPr>
              <a:t>:שולט במצב החשמל בבית.</a:t>
            </a:r>
            <a:endParaRPr sz="1800" dirty="0">
              <a:solidFill>
                <a:schemeClr val="lt1"/>
              </a:solidFill>
            </a:endParaRPr>
          </a:p>
          <a:p>
            <a:pPr marL="457200" lvl="0" indent="-374650" algn="r" rtl="1">
              <a:spcBef>
                <a:spcPts val="0"/>
              </a:spcBef>
              <a:spcAft>
                <a:spcPts val="0"/>
              </a:spcAft>
              <a:buClr>
                <a:schemeClr val="lt1"/>
              </a:buClr>
              <a:buSzPts val="2300"/>
              <a:buChar char="●"/>
            </a:pPr>
            <a:r>
              <a:rPr lang="iw-IL" sz="1800" b="1" dirty="0">
                <a:solidFill>
                  <a:schemeClr val="lt1"/>
                </a:solidFill>
              </a:rPr>
              <a:t>RELAY</a:t>
            </a:r>
            <a:r>
              <a:rPr lang="he-IL" sz="1800" dirty="0">
                <a:solidFill>
                  <a:schemeClr val="lt1"/>
                </a:solidFill>
              </a:rPr>
              <a:t>:</a:t>
            </a:r>
            <a:r>
              <a:rPr lang="iw-IL" sz="1800" dirty="0">
                <a:solidFill>
                  <a:schemeClr val="lt1"/>
                </a:solidFill>
              </a:rPr>
              <a:t>מפרסם הודעה לבקשת בדיקה חיצונית.</a:t>
            </a:r>
            <a:endParaRPr sz="1800" dirty="0">
              <a:solidFill>
                <a:schemeClr val="lt1"/>
              </a:solidFill>
            </a:endParaRPr>
          </a:p>
          <a:p>
            <a:pPr marL="457200" lvl="0" indent="-374650" algn="r" rtl="1">
              <a:spcBef>
                <a:spcPts val="0"/>
              </a:spcBef>
              <a:spcAft>
                <a:spcPts val="0"/>
              </a:spcAft>
              <a:buClr>
                <a:schemeClr val="lt1"/>
              </a:buClr>
              <a:buSzPts val="2300"/>
              <a:buChar char="●"/>
            </a:pPr>
            <a:r>
              <a:rPr lang="iw-IL" sz="1600" b="1" dirty="0">
                <a:solidFill>
                  <a:schemeClr val="lt1"/>
                </a:solidFill>
              </a:rPr>
              <a:t>חייש</a:t>
            </a:r>
            <a:r>
              <a:rPr lang="he-IL" sz="1600" b="1" dirty="0">
                <a:solidFill>
                  <a:schemeClr val="lt1"/>
                </a:solidFill>
              </a:rPr>
              <a:t>ן </a:t>
            </a:r>
            <a:r>
              <a:rPr lang="en-US" sz="1600" b="1" dirty="0">
                <a:solidFill>
                  <a:schemeClr val="lt1"/>
                </a:solidFill>
              </a:rPr>
              <a:t>:</a:t>
            </a:r>
            <a:r>
              <a:rPr lang="iw-IL" sz="1600" dirty="0">
                <a:solidFill>
                  <a:schemeClr val="lt1"/>
                </a:solidFill>
              </a:rPr>
              <a:t> </a:t>
            </a:r>
            <a:r>
              <a:rPr lang="en-US" sz="1600" dirty="0">
                <a:solidFill>
                  <a:schemeClr val="lt1"/>
                </a:solidFill>
              </a:rPr>
              <a:t>DHT</a:t>
            </a:r>
            <a:r>
              <a:rPr lang="iw-IL" sz="1600" dirty="0">
                <a:solidFill>
                  <a:schemeClr val="lt1"/>
                </a:solidFill>
              </a:rPr>
              <a:t>מודד את הטמפרטורה והלחות כדי להבטיח שהסביבה בטוחה.</a:t>
            </a:r>
            <a:endParaRPr sz="2300" dirty="0">
              <a:solidFill>
                <a:schemeClr val="lt1"/>
              </a:solidFill>
            </a:endParaRPr>
          </a:p>
          <a:p>
            <a:pPr marL="457200" lvl="0" indent="-374650" algn="r" rtl="1">
              <a:spcBef>
                <a:spcPts val="0"/>
              </a:spcBef>
              <a:spcAft>
                <a:spcPts val="0"/>
              </a:spcAft>
              <a:buClr>
                <a:schemeClr val="lt1"/>
              </a:buClr>
              <a:buSzPts val="2300"/>
              <a:buChar char="●"/>
            </a:pPr>
            <a:r>
              <a:rPr lang="iw-IL" sz="1800" b="1" dirty="0">
                <a:solidFill>
                  <a:schemeClr val="lt1"/>
                </a:solidFill>
              </a:rPr>
              <a:t>MongoDB</a:t>
            </a:r>
            <a:r>
              <a:rPr lang="iw-IL" sz="1800" dirty="0">
                <a:solidFill>
                  <a:schemeClr val="lt1"/>
                </a:solidFill>
              </a:rPr>
              <a:t>שומר נתונים היסטוריים על צריכת האנרגיה והטמפרטורה.</a:t>
            </a:r>
            <a:endParaRPr sz="1800" dirty="0">
              <a:solidFill>
                <a:schemeClr val="lt1"/>
              </a:solidFill>
            </a:endParaRPr>
          </a:p>
          <a:p>
            <a:pPr marL="457200" lvl="0" indent="-374650" algn="r" rtl="1">
              <a:spcBef>
                <a:spcPts val="0"/>
              </a:spcBef>
              <a:spcAft>
                <a:spcPts val="0"/>
              </a:spcAft>
              <a:buClr>
                <a:schemeClr val="lt1"/>
              </a:buClr>
              <a:buSzPts val="2300"/>
              <a:buChar char="●"/>
            </a:pPr>
            <a:r>
              <a:rPr lang="en-US" sz="1800" b="1" dirty="0">
                <a:solidFill>
                  <a:schemeClr val="lt1"/>
                </a:solidFill>
              </a:rPr>
              <a:t>: </a:t>
            </a:r>
            <a:r>
              <a:rPr lang="iw-IL" sz="1800" b="1" dirty="0">
                <a:solidFill>
                  <a:schemeClr val="lt1"/>
                </a:solidFill>
              </a:rPr>
              <a:t>GUI</a:t>
            </a:r>
            <a:r>
              <a:rPr lang="iw-IL" sz="1800" dirty="0">
                <a:solidFill>
                  <a:schemeClr val="lt1"/>
                </a:solidFill>
              </a:rPr>
              <a:t>כפתורים להצגת גרפים של צריכת האנרגיה והטמפרטורה לאורך זמן.</a:t>
            </a:r>
            <a:endParaRPr sz="1800" dirty="0">
              <a:solidFill>
                <a:schemeClr val="lt1"/>
              </a:solidFill>
            </a:endParaRPr>
          </a:p>
          <a:p>
            <a:pPr marL="457200" lvl="0" indent="0" algn="r" rtl="1">
              <a:spcBef>
                <a:spcPts val="0"/>
              </a:spcBef>
              <a:spcAft>
                <a:spcPts val="0"/>
              </a:spcAft>
              <a:buNone/>
            </a:pPr>
            <a:endParaRPr sz="11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rgbClr val="00B0F0"/>
              </a:buClr>
              <a:buSzPts val="3200"/>
              <a:buFont typeface="Gill Sans"/>
              <a:buNone/>
            </a:pPr>
            <a:r>
              <a:rPr lang="iw-IL">
                <a:solidFill>
                  <a:srgbClr val="00B0F0"/>
                </a:solidFill>
              </a:rPr>
              <a:t>שלבי עיצוב/פיתוח</a:t>
            </a:r>
            <a:endParaRPr>
              <a:solidFill>
                <a:srgbClr val="00B0F0"/>
              </a:solidFill>
            </a:endParaRPr>
          </a:p>
        </p:txBody>
      </p:sp>
      <p:sp>
        <p:nvSpPr>
          <p:cNvPr id="224" name="Google Shape;224;p21" descr="Beige rectangle"/>
          <p:cNvSpPr/>
          <p:nvPr/>
        </p:nvSpPr>
        <p:spPr>
          <a:xfrm>
            <a:off x="3994237" y="1308710"/>
            <a:ext cx="3744000" cy="0"/>
          </a:xfrm>
          <a:custGeom>
            <a:avLst/>
            <a:gdLst/>
            <a:ahLst/>
            <a:cxnLst/>
            <a:rect l="l" t="t" r="r" b="b"/>
            <a:pathLst>
              <a:path w="3218815" h="120000" extrusionOk="0">
                <a:moveTo>
                  <a:pt x="0" y="0"/>
                </a:moveTo>
                <a:lnTo>
                  <a:pt x="3218395"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25" name="Google Shape;225;p21"/>
          <p:cNvPicPr preferRelativeResize="0"/>
          <p:nvPr/>
        </p:nvPicPr>
        <p:blipFill>
          <a:blip r:embed="rId3">
            <a:alphaModFix/>
          </a:blip>
          <a:stretch>
            <a:fillRect/>
          </a:stretch>
        </p:blipFill>
        <p:spPr>
          <a:xfrm>
            <a:off x="-5075" y="0"/>
            <a:ext cx="1415449" cy="1415449"/>
          </a:xfrm>
          <a:prstGeom prst="rect">
            <a:avLst/>
          </a:prstGeom>
          <a:noFill/>
          <a:ln>
            <a:noFill/>
          </a:ln>
        </p:spPr>
      </p:pic>
      <p:pic>
        <p:nvPicPr>
          <p:cNvPr id="226" name="Google Shape;226;p21"/>
          <p:cNvPicPr preferRelativeResize="0"/>
          <p:nvPr/>
        </p:nvPicPr>
        <p:blipFill rotWithShape="1">
          <a:blip r:embed="rId4">
            <a:alphaModFix/>
          </a:blip>
          <a:srcRect t="84069"/>
          <a:stretch/>
        </p:blipFill>
        <p:spPr>
          <a:xfrm>
            <a:off x="838200" y="1640302"/>
            <a:ext cx="10515599" cy="1207647"/>
          </a:xfrm>
          <a:prstGeom prst="rect">
            <a:avLst/>
          </a:prstGeom>
          <a:noFill/>
          <a:ln>
            <a:noFill/>
          </a:ln>
        </p:spPr>
      </p:pic>
      <p:sp>
        <p:nvSpPr>
          <p:cNvPr id="227" name="Google Shape;227;p21"/>
          <p:cNvSpPr txBox="1">
            <a:spLocks noGrp="1"/>
          </p:cNvSpPr>
          <p:nvPr>
            <p:ph type="title"/>
          </p:nvPr>
        </p:nvSpPr>
        <p:spPr>
          <a:xfrm>
            <a:off x="7884719" y="3203200"/>
            <a:ext cx="3793800" cy="576000"/>
          </a:xfrm>
          <a:prstGeom prst="rect">
            <a:avLst/>
          </a:prstGeom>
          <a:noFill/>
          <a:ln>
            <a:noFill/>
          </a:ln>
        </p:spPr>
        <p:txBody>
          <a:bodyPr spcFirstLastPara="1" wrap="square" lIns="91425" tIns="45700" rIns="91425" bIns="45700" anchor="b" anchorCtr="0">
            <a:normAutofit/>
          </a:bodyPr>
          <a:lstStyle/>
          <a:p>
            <a:pPr marL="0" lvl="0" indent="0" algn="r" rtl="1">
              <a:lnSpc>
                <a:spcPct val="90000"/>
              </a:lnSpc>
              <a:spcBef>
                <a:spcPts val="0"/>
              </a:spcBef>
              <a:spcAft>
                <a:spcPts val="0"/>
              </a:spcAft>
              <a:buClr>
                <a:srgbClr val="F5E0C6"/>
              </a:buClr>
              <a:buSzPts val="3200"/>
              <a:buFont typeface="Gill Sans"/>
              <a:buNone/>
            </a:pPr>
            <a:r>
              <a:rPr lang="iw-IL">
                <a:solidFill>
                  <a:srgbClr val="F5E0C6"/>
                </a:solidFill>
              </a:rPr>
              <a:t>קונספטים בעיצוב/פיתוח</a:t>
            </a:r>
            <a:endParaRPr>
              <a:solidFill>
                <a:srgbClr val="F5E0C6"/>
              </a:solidFill>
            </a:endParaRPr>
          </a:p>
        </p:txBody>
      </p:sp>
      <p:sp>
        <p:nvSpPr>
          <p:cNvPr id="228" name="Google Shape;228;p21" descr="Beige rectangle"/>
          <p:cNvSpPr/>
          <p:nvPr/>
        </p:nvSpPr>
        <p:spPr>
          <a:xfrm>
            <a:off x="8582421" y="3779200"/>
            <a:ext cx="3098450" cy="0"/>
          </a:xfrm>
          <a:custGeom>
            <a:avLst/>
            <a:gdLst/>
            <a:ahLst/>
            <a:cxnLst/>
            <a:rect l="l" t="t" r="r" b="b"/>
            <a:pathLst>
              <a:path w="2694304" h="120000" extrusionOk="0">
                <a:moveTo>
                  <a:pt x="0" y="0"/>
                </a:moveTo>
                <a:lnTo>
                  <a:pt x="2694127"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21" descr="Blue rectangle"/>
          <p:cNvSpPr/>
          <p:nvPr/>
        </p:nvSpPr>
        <p:spPr>
          <a:xfrm>
            <a:off x="0" y="2930602"/>
            <a:ext cx="12192024" cy="3933787"/>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21"/>
          <p:cNvSpPr txBox="1">
            <a:spLocks noGrp="1"/>
          </p:cNvSpPr>
          <p:nvPr>
            <p:ph type="title"/>
          </p:nvPr>
        </p:nvSpPr>
        <p:spPr>
          <a:xfrm>
            <a:off x="6515182" y="3012011"/>
            <a:ext cx="5165700" cy="8340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F5E0C6"/>
              </a:buClr>
              <a:buSzPts val="3200"/>
              <a:buFont typeface="Gill Sans"/>
              <a:buNone/>
            </a:pPr>
            <a:r>
              <a:rPr lang="iw-IL">
                <a:solidFill>
                  <a:srgbClr val="F5E0C6"/>
                </a:solidFill>
              </a:rPr>
              <a:t>קונספטים בעיצוב/פיתוח</a:t>
            </a:r>
            <a:endParaRPr>
              <a:solidFill>
                <a:srgbClr val="F5E0C6"/>
              </a:solidFill>
            </a:endParaRPr>
          </a:p>
        </p:txBody>
      </p:sp>
      <p:sp>
        <p:nvSpPr>
          <p:cNvPr id="231" name="Google Shape;231;p21"/>
          <p:cNvSpPr txBox="1"/>
          <p:nvPr/>
        </p:nvSpPr>
        <p:spPr>
          <a:xfrm>
            <a:off x="838200" y="3915775"/>
            <a:ext cx="10875000" cy="2262900"/>
          </a:xfrm>
          <a:prstGeom prst="rect">
            <a:avLst/>
          </a:prstGeom>
          <a:noFill/>
          <a:ln>
            <a:noFill/>
          </a:ln>
        </p:spPr>
        <p:txBody>
          <a:bodyPr spcFirstLastPara="1" wrap="square" lIns="91425" tIns="91425" rIns="91425" bIns="91425" anchor="t" anchorCtr="0">
            <a:noAutofit/>
          </a:bodyPr>
          <a:lstStyle/>
          <a:p>
            <a:pPr marL="457200" lvl="0" indent="-323850" algn="r" rtl="1">
              <a:spcBef>
                <a:spcPts val="0"/>
              </a:spcBef>
              <a:spcAft>
                <a:spcPts val="0"/>
              </a:spcAft>
              <a:buClr>
                <a:srgbClr val="F5E0C6"/>
              </a:buClr>
              <a:buSzPts val="1500"/>
              <a:buChar char="●"/>
            </a:pPr>
            <a:r>
              <a:rPr lang="iw-IL" sz="1500" b="1" dirty="0">
                <a:solidFill>
                  <a:srgbClr val="F5E0C6"/>
                </a:solidFill>
              </a:rPr>
              <a:t>פשטות ומודולריות</a:t>
            </a:r>
            <a:r>
              <a:rPr lang="iw-IL" sz="1500" dirty="0">
                <a:solidFill>
                  <a:srgbClr val="F5E0C6"/>
                </a:solidFill>
              </a:rPr>
              <a:t>: כל רכיב, כמו הריליי, הכפתור והחיישנים, פועל בצורה עצמאית אך מתקשר דרך ברוקר MQTT. הדבר מאפשר למערכת להיות מודולרית וקלה להרחבה או התאמה.</a:t>
            </a:r>
            <a:endParaRPr sz="1500" dirty="0">
              <a:solidFill>
                <a:srgbClr val="F5E0C6"/>
              </a:solidFill>
            </a:endParaRPr>
          </a:p>
          <a:p>
            <a:pPr marL="457200" lvl="0" indent="0" algn="r" rtl="1">
              <a:spcBef>
                <a:spcPts val="0"/>
              </a:spcBef>
              <a:spcAft>
                <a:spcPts val="0"/>
              </a:spcAft>
              <a:buNone/>
            </a:pPr>
            <a:endParaRPr sz="1500" dirty="0">
              <a:solidFill>
                <a:srgbClr val="F5E0C6"/>
              </a:solidFill>
            </a:endParaRPr>
          </a:p>
          <a:p>
            <a:pPr marL="457200" lvl="0" indent="-323850" algn="r" rtl="1">
              <a:spcBef>
                <a:spcPts val="0"/>
              </a:spcBef>
              <a:spcAft>
                <a:spcPts val="0"/>
              </a:spcAft>
              <a:buClr>
                <a:srgbClr val="F5E0C6"/>
              </a:buClr>
              <a:buSzPts val="1500"/>
              <a:buChar char="●"/>
            </a:pPr>
            <a:r>
              <a:rPr lang="iw-IL" sz="1500" b="1" dirty="0">
                <a:solidFill>
                  <a:srgbClr val="F5E0C6"/>
                </a:solidFill>
              </a:rPr>
              <a:t>פרוטוקולי </a:t>
            </a:r>
            <a:r>
              <a:rPr lang="en-US" sz="1500" b="1" dirty="0">
                <a:solidFill>
                  <a:srgbClr val="F5E0C6"/>
                </a:solidFill>
              </a:rPr>
              <a:t>: </a:t>
            </a:r>
            <a:r>
              <a:rPr lang="iw-IL" sz="1500" b="1" dirty="0">
                <a:solidFill>
                  <a:srgbClr val="F5E0C6"/>
                </a:solidFill>
              </a:rPr>
              <a:t>IoT</a:t>
            </a:r>
            <a:r>
              <a:rPr lang="iw-IL" sz="1500" dirty="0">
                <a:solidFill>
                  <a:srgbClr val="F5E0C6"/>
                </a:solidFill>
              </a:rPr>
              <a:t> MQTT נבחר כיוון שהוא קל משקל ויעיל, ומותאם לרשתות IoT</a:t>
            </a:r>
            <a:r>
              <a:rPr lang="he-IL" sz="1500" dirty="0">
                <a:solidFill>
                  <a:srgbClr val="F5E0C6"/>
                </a:solidFill>
              </a:rPr>
              <a:t> קטנות </a:t>
            </a:r>
            <a:r>
              <a:rPr lang="iw-IL" sz="1500" dirty="0">
                <a:solidFill>
                  <a:srgbClr val="F5E0C6"/>
                </a:solidFill>
              </a:rPr>
              <a:t>כמו ניהול אנרגיה ביתי.</a:t>
            </a:r>
            <a:endParaRPr sz="1500" dirty="0">
              <a:solidFill>
                <a:srgbClr val="F5E0C6"/>
              </a:solidFill>
            </a:endParaRPr>
          </a:p>
          <a:p>
            <a:pPr marL="457200" lvl="0" indent="0" algn="r" rtl="1">
              <a:spcBef>
                <a:spcPts val="0"/>
              </a:spcBef>
              <a:spcAft>
                <a:spcPts val="0"/>
              </a:spcAft>
              <a:buNone/>
            </a:pPr>
            <a:endParaRPr sz="1500" dirty="0">
              <a:solidFill>
                <a:srgbClr val="F5E0C6"/>
              </a:solidFill>
            </a:endParaRPr>
          </a:p>
          <a:p>
            <a:pPr marL="457200" lvl="0" indent="-323850" algn="r" rtl="1">
              <a:spcBef>
                <a:spcPts val="0"/>
              </a:spcBef>
              <a:spcAft>
                <a:spcPts val="0"/>
              </a:spcAft>
              <a:buClr>
                <a:srgbClr val="F5E0C6"/>
              </a:buClr>
              <a:buSzPts val="1500"/>
              <a:buChar char="●"/>
            </a:pPr>
            <a:r>
              <a:rPr lang="iw-IL" sz="1500" dirty="0">
                <a:solidFill>
                  <a:srgbClr val="F5E0C6"/>
                </a:solidFill>
              </a:rPr>
              <a:t>אינטגרציה לענן: MongoDB Atlas משמש כפתרון אחסון, ומאפשר שמירת נתונים מאובטחת.</a:t>
            </a:r>
            <a:endParaRPr sz="1500" dirty="0">
              <a:solidFill>
                <a:srgbClr val="F5E0C6"/>
              </a:solidFill>
            </a:endParaRPr>
          </a:p>
          <a:p>
            <a:pPr marL="457200" lvl="0" indent="0" algn="r" rtl="1">
              <a:spcBef>
                <a:spcPts val="0"/>
              </a:spcBef>
              <a:spcAft>
                <a:spcPts val="0"/>
              </a:spcAft>
              <a:buNone/>
            </a:pPr>
            <a:endParaRPr sz="1100" dirty="0">
              <a:solidFill>
                <a:srgbClr val="F5E0C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descr="Blue rectangle"/>
          <p:cNvSpPr/>
          <p:nvPr/>
        </p:nvSpPr>
        <p:spPr>
          <a:xfrm>
            <a:off x="0" y="2597"/>
            <a:ext cx="12192024" cy="6862077"/>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3200"/>
              <a:buFont typeface="Gill Sans"/>
              <a:buNone/>
            </a:pPr>
            <a:r>
              <a:rPr lang="iw-IL">
                <a:solidFill>
                  <a:srgbClr val="00B0F0"/>
                </a:solidFill>
              </a:rPr>
              <a:t>Flow</a:t>
            </a:r>
            <a:endParaRPr>
              <a:solidFill>
                <a:srgbClr val="00B0F0"/>
              </a:solidFill>
            </a:endParaRPr>
          </a:p>
        </p:txBody>
      </p:sp>
      <p:sp>
        <p:nvSpPr>
          <p:cNvPr id="239" name="Google Shape;239;p22" descr="Beige rectangle"/>
          <p:cNvSpPr/>
          <p:nvPr/>
        </p:nvSpPr>
        <p:spPr>
          <a:xfrm>
            <a:off x="3994237" y="1308710"/>
            <a:ext cx="3744000" cy="0"/>
          </a:xfrm>
          <a:custGeom>
            <a:avLst/>
            <a:gdLst/>
            <a:ahLst/>
            <a:cxnLst/>
            <a:rect l="l" t="t" r="r" b="b"/>
            <a:pathLst>
              <a:path w="3218815" h="120000" extrusionOk="0">
                <a:moveTo>
                  <a:pt x="0" y="0"/>
                </a:moveTo>
                <a:lnTo>
                  <a:pt x="3218395"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40" name="Google Shape;240;p22"/>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41" name="Google Shape;241;p22"/>
          <p:cNvSpPr txBox="1"/>
          <p:nvPr/>
        </p:nvSpPr>
        <p:spPr>
          <a:xfrm>
            <a:off x="8492750" y="1515150"/>
            <a:ext cx="3020400" cy="7575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IL" sz="1600" dirty="0">
                <a:solidFill>
                  <a:srgbClr val="F5E0C6"/>
                </a:solidFill>
              </a:rPr>
              <a:t>מקרה 1:</a:t>
            </a:r>
            <a:endParaRPr sz="1600" dirty="0">
              <a:solidFill>
                <a:srgbClr val="F5E0C6"/>
              </a:solidFill>
            </a:endParaRPr>
          </a:p>
          <a:p>
            <a:pPr marL="0" lvl="0" indent="0" algn="r" rtl="1">
              <a:spcBef>
                <a:spcPts val="0"/>
              </a:spcBef>
              <a:spcAft>
                <a:spcPts val="0"/>
              </a:spcAft>
              <a:buNone/>
            </a:pPr>
            <a:r>
              <a:rPr lang="iw-IL" sz="1600" dirty="0">
                <a:solidFill>
                  <a:srgbClr val="F5E0C6"/>
                </a:solidFill>
              </a:rPr>
              <a:t>המשתמש לוחץ על הכפתור להתחבר לברוקר ולהפעיל את החשמל.</a:t>
            </a:r>
            <a:endParaRPr sz="1600" dirty="0">
              <a:solidFill>
                <a:srgbClr val="F5E0C6"/>
              </a:solidFill>
            </a:endParaRPr>
          </a:p>
          <a:p>
            <a:pPr marL="0" lvl="0" indent="0" algn="r" rtl="1">
              <a:spcBef>
                <a:spcPts val="0"/>
              </a:spcBef>
              <a:spcAft>
                <a:spcPts val="0"/>
              </a:spcAft>
              <a:buNone/>
            </a:pPr>
            <a:endParaRPr sz="1600" dirty="0">
              <a:solidFill>
                <a:srgbClr val="F5E0C6"/>
              </a:solidFill>
            </a:endParaRPr>
          </a:p>
          <a:p>
            <a:pPr marL="0" lvl="0" indent="0" algn="r" rtl="1">
              <a:spcBef>
                <a:spcPts val="0"/>
              </a:spcBef>
              <a:spcAft>
                <a:spcPts val="0"/>
              </a:spcAft>
              <a:buNone/>
            </a:pPr>
            <a:r>
              <a:rPr lang="iw-IL" sz="1600" dirty="0">
                <a:solidFill>
                  <a:srgbClr val="F5E0C6"/>
                </a:solidFill>
              </a:rPr>
              <a:t>התוצאה:</a:t>
            </a:r>
            <a:endParaRPr sz="1600" dirty="0">
              <a:solidFill>
                <a:srgbClr val="F5E0C6"/>
              </a:solidFill>
            </a:endParaRPr>
          </a:p>
          <a:p>
            <a:pPr marL="0" lvl="0" indent="0" algn="r" rtl="1">
              <a:spcBef>
                <a:spcPts val="0"/>
              </a:spcBef>
              <a:spcAft>
                <a:spcPts val="0"/>
              </a:spcAft>
              <a:buNone/>
            </a:pPr>
            <a:r>
              <a:rPr lang="iw-IL" sz="1600" dirty="0">
                <a:solidFill>
                  <a:srgbClr val="F5E0C6"/>
                </a:solidFill>
              </a:rPr>
              <a:t>המערכת מתחילה לאסוף נתונים מהחיישן, רושמת אותם ב-</a:t>
            </a:r>
            <a:r>
              <a:rPr lang="he-IL" sz="1600" dirty="0">
                <a:solidFill>
                  <a:srgbClr val="F5E0C6"/>
                </a:solidFill>
              </a:rPr>
              <a:t> </a:t>
            </a:r>
            <a:r>
              <a:rPr lang="iw-IL" sz="1600" dirty="0">
                <a:solidFill>
                  <a:srgbClr val="F5E0C6"/>
                </a:solidFill>
              </a:rPr>
              <a:t>MongoDB, </a:t>
            </a:r>
            <a:r>
              <a:rPr lang="he-IL" sz="1600" dirty="0">
                <a:solidFill>
                  <a:srgbClr val="F5E0C6"/>
                </a:solidFill>
              </a:rPr>
              <a:t> </a:t>
            </a:r>
            <a:r>
              <a:rPr lang="iw-IL" sz="1600" dirty="0">
                <a:solidFill>
                  <a:srgbClr val="F5E0C6"/>
                </a:solidFill>
              </a:rPr>
              <a:t>ומציגה צריכת חשמל, צריכה יומית וחודשית בממשק המשתמש.</a:t>
            </a:r>
            <a:endParaRPr sz="1600" dirty="0">
              <a:solidFill>
                <a:srgbClr val="F5E0C6"/>
              </a:solidFill>
            </a:endParaRPr>
          </a:p>
        </p:txBody>
      </p:sp>
      <p:pic>
        <p:nvPicPr>
          <p:cNvPr id="242" name="Google Shape;242;p22"/>
          <p:cNvPicPr preferRelativeResize="0"/>
          <p:nvPr/>
        </p:nvPicPr>
        <p:blipFill>
          <a:blip r:embed="rId4">
            <a:alphaModFix/>
          </a:blip>
          <a:stretch>
            <a:fillRect/>
          </a:stretch>
        </p:blipFill>
        <p:spPr>
          <a:xfrm>
            <a:off x="152400" y="1690700"/>
            <a:ext cx="8170900" cy="5014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984</Words>
  <Application>Microsoft Office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Heebo</vt:lpstr>
      <vt:lpstr>Gill Sans</vt:lpstr>
      <vt:lpstr>Calibri</vt:lpstr>
      <vt:lpstr>Times New Roman</vt:lpstr>
      <vt:lpstr>Office Theme</vt:lpstr>
      <vt:lpstr>Energy Save Smart Energy Management System</vt:lpstr>
      <vt:lpstr>מבוא</vt:lpstr>
      <vt:lpstr>הבעיה</vt:lpstr>
      <vt:lpstr>הפתרון</vt:lpstr>
      <vt:lpstr>מבוא</vt:lpstr>
      <vt:lpstr>מבוא</vt:lpstr>
      <vt:lpstr>עיצוב ותכנון</vt:lpstr>
      <vt:lpstr>שלבי עיצוב/פיתוח</vt:lpstr>
      <vt:lpstr>Flow</vt:lpstr>
      <vt:lpstr>Flow</vt:lpstr>
      <vt:lpstr>ביבליוגרפיה</vt:lpstr>
      <vt:lpstr>סיכום</vt:lpstr>
      <vt:lpstr>מסקנות</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Save Smart Energy Management System</dc:title>
  <cp:lastModifiedBy>Nadav Dolin</cp:lastModifiedBy>
  <cp:revision>1</cp:revision>
  <dcterms:modified xsi:type="dcterms:W3CDTF">2024-09-29T12:38:37Z</dcterms:modified>
</cp:coreProperties>
</file>