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Heebo"/>
      <p:regular r:id="rId20"/>
      <p:bold r:id="rId21"/>
    </p:embeddedFont>
    <p:embeddedFont>
      <p:font typeface="Gill Sans"/>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ebo-regular.fntdata"/><Relationship Id="rId11" Type="http://schemas.openxmlformats.org/officeDocument/2006/relationships/slide" Target="slides/slide6.xml"/><Relationship Id="rId22" Type="http://schemas.openxmlformats.org/officeDocument/2006/relationships/font" Target="fonts/GillSans-regular.fntdata"/><Relationship Id="rId10" Type="http://schemas.openxmlformats.org/officeDocument/2006/relationships/slide" Target="slides/slide5.xml"/><Relationship Id="rId21" Type="http://schemas.openxmlformats.org/officeDocument/2006/relationships/font" Target="fonts/Heeb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Gill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0567c8cad4_3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30567c8cad4_3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30567c8cad4_3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0567c8cad4_3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g30567c8cad4_3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30567c8cad4_3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0567c8cad4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30567c8cad4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30567c8cad4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1524000" y="2039514"/>
            <a:ext cx="9144000" cy="2128049"/>
          </a:xfrm>
          <a:prstGeom prst="rect">
            <a:avLst/>
          </a:prstGeom>
          <a:noFill/>
          <a:ln>
            <a:noFill/>
          </a:ln>
        </p:spPr>
        <p:txBody>
          <a:bodyPr anchorCtr="0" anchor="b" bIns="45700" lIns="91425" spcFirstLastPara="1" rIns="91425" wrap="square" tIns="45700">
            <a:normAutofit/>
          </a:bodyPr>
          <a:lstStyle>
            <a:lvl1pPr lvl="0" algn="ctr">
              <a:lnSpc>
                <a:spcPct val="125000"/>
              </a:lnSpc>
              <a:spcBef>
                <a:spcPts val="0"/>
              </a:spcBef>
              <a:spcAft>
                <a:spcPts val="0"/>
              </a:spcAft>
              <a:buClr>
                <a:schemeClr val="lt1"/>
              </a:buClr>
              <a:buSzPts val="6000"/>
              <a:buFont typeface="Gill Sans"/>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524000" y="4221162"/>
            <a:ext cx="9144000" cy="882001"/>
          </a:xfrm>
          <a:prstGeom prst="rect">
            <a:avLst/>
          </a:prstGeom>
          <a:solidFill>
            <a:schemeClr val="accent2">
              <a:alpha val="89803"/>
            </a:schemeClr>
          </a:solidFill>
          <a:ln>
            <a:noFill/>
          </a:ln>
        </p:spPr>
        <p:txBody>
          <a:bodyPr anchorCtr="0" anchor="ctr" bIns="45700" lIns="91425" spcFirstLastPara="1" rIns="91425" wrap="square" tIns="45700">
            <a:normAutofit/>
          </a:bodyPr>
          <a:lstStyle>
            <a:lvl1pPr lvl="0" algn="ctr">
              <a:lnSpc>
                <a:spcPct val="90000"/>
              </a:lnSpc>
              <a:spcBef>
                <a:spcPts val="1000"/>
              </a:spcBef>
              <a:spcAft>
                <a:spcPts val="0"/>
              </a:spcAft>
              <a:buClr>
                <a:schemeClr val="accent1"/>
              </a:buClr>
              <a:buSzPts val="2500"/>
              <a:buFont typeface="Arial"/>
              <a:buNone/>
              <a:defRPr b="1" i="1" sz="2500">
                <a:solidFill>
                  <a:schemeClr val="accent1"/>
                </a:solidFill>
                <a:latin typeface="Arial"/>
                <a:ea typeface="Arial"/>
                <a:cs typeface="Arial"/>
                <a:sym typeface="Arial"/>
              </a:defRPr>
            </a:lvl1pPr>
            <a:lvl2pPr lvl="1" algn="ctr">
              <a:lnSpc>
                <a:spcPct val="90000"/>
              </a:lnSpc>
              <a:spcBef>
                <a:spcPts val="500"/>
              </a:spcBef>
              <a:spcAft>
                <a:spcPts val="0"/>
              </a:spcAft>
              <a:buClr>
                <a:srgbClr val="3F3F3F"/>
              </a:buClr>
              <a:buSzPts val="2000"/>
              <a:buNone/>
              <a:defRPr sz="2000"/>
            </a:lvl2pPr>
            <a:lvl3pPr lvl="2" algn="ctr">
              <a:lnSpc>
                <a:spcPct val="90000"/>
              </a:lnSpc>
              <a:spcBef>
                <a:spcPts val="500"/>
              </a:spcBef>
              <a:spcAft>
                <a:spcPts val="0"/>
              </a:spcAft>
              <a:buClr>
                <a:srgbClr val="3F3F3F"/>
              </a:buClr>
              <a:buSzPts val="1800"/>
              <a:buNone/>
              <a:defRPr sz="1800"/>
            </a:lvl3pPr>
            <a:lvl4pPr lvl="3" algn="ctr">
              <a:lnSpc>
                <a:spcPct val="90000"/>
              </a:lnSpc>
              <a:spcBef>
                <a:spcPts val="500"/>
              </a:spcBef>
              <a:spcAft>
                <a:spcPts val="0"/>
              </a:spcAft>
              <a:buClr>
                <a:srgbClr val="3F3F3F"/>
              </a:buClr>
              <a:buSzPts val="1600"/>
              <a:buNone/>
              <a:defRPr sz="1600"/>
            </a:lvl4pPr>
            <a:lvl5pPr lvl="4" algn="ctr">
              <a:lnSpc>
                <a:spcPct val="90000"/>
              </a:lnSpc>
              <a:spcBef>
                <a:spcPts val="5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2"/>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11"/>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1"/>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1"/>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3" name="Shape 103"/>
        <p:cNvGrpSpPr/>
        <p:nvPr/>
      </p:nvGrpSpPr>
      <p:grpSpPr>
        <a:xfrm>
          <a:off x="0" y="0"/>
          <a:ext cx="0" cy="0"/>
          <a:chOff x="0" y="0"/>
          <a:chExt cx="0" cy="0"/>
        </a:xfrm>
      </p:grpSpPr>
      <p:sp>
        <p:nvSpPr>
          <p:cNvPr id="104" name="Google Shape;104;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2"/>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3F3F3F"/>
              </a:buClr>
              <a:buSzPts val="3200"/>
              <a:buChar char="•"/>
              <a:defRPr sz="3200"/>
            </a:lvl1pPr>
            <a:lvl2pPr indent="-406400" lvl="1" marL="914400" algn="l">
              <a:lnSpc>
                <a:spcPct val="90000"/>
              </a:lnSpc>
              <a:spcBef>
                <a:spcPts val="500"/>
              </a:spcBef>
              <a:spcAft>
                <a:spcPts val="0"/>
              </a:spcAft>
              <a:buClr>
                <a:srgbClr val="3F3F3F"/>
              </a:buClr>
              <a:buSzPts val="2800"/>
              <a:buChar char="•"/>
              <a:defRPr sz="2800"/>
            </a:lvl2pPr>
            <a:lvl3pPr indent="-381000" lvl="2" marL="1371600" algn="l">
              <a:lnSpc>
                <a:spcPct val="90000"/>
              </a:lnSpc>
              <a:spcBef>
                <a:spcPts val="500"/>
              </a:spcBef>
              <a:spcAft>
                <a:spcPts val="0"/>
              </a:spcAft>
              <a:buClr>
                <a:srgbClr val="3F3F3F"/>
              </a:buClr>
              <a:buSzPts val="2400"/>
              <a:buChar char="•"/>
              <a:defRPr sz="2400"/>
            </a:lvl3pPr>
            <a:lvl4pPr indent="-355600" lvl="3" marL="1828800" algn="l">
              <a:lnSpc>
                <a:spcPct val="90000"/>
              </a:lnSpc>
              <a:spcBef>
                <a:spcPts val="500"/>
              </a:spcBef>
              <a:spcAft>
                <a:spcPts val="0"/>
              </a:spcAft>
              <a:buClr>
                <a:srgbClr val="3F3F3F"/>
              </a:buClr>
              <a:buSzPts val="2000"/>
              <a:buChar char="•"/>
              <a:defRPr sz="2000"/>
            </a:lvl4pPr>
            <a:lvl5pPr indent="-355600" lvl="4" marL="2286000" algn="l">
              <a:lnSpc>
                <a:spcPct val="90000"/>
              </a:lnSpc>
              <a:spcBef>
                <a:spcPts val="500"/>
              </a:spcBef>
              <a:spcAft>
                <a:spcPts val="0"/>
              </a:spcAft>
              <a:buClr>
                <a:srgbClr val="3F3F3F"/>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06" name="Google Shape;106;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7" name="Google Shape;107;p12"/>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2"/>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2"/>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0" name="Shape 110"/>
        <p:cNvGrpSpPr/>
        <p:nvPr/>
      </p:nvGrpSpPr>
      <p:grpSpPr>
        <a:xfrm>
          <a:off x="0" y="0"/>
          <a:ext cx="0" cy="0"/>
          <a:chOff x="0" y="0"/>
          <a:chExt cx="0" cy="0"/>
        </a:xfrm>
      </p:grpSpPr>
      <p:sp>
        <p:nvSpPr>
          <p:cNvPr id="111" name="Google Shape;111;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2"/>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3"/>
          <p:cNvSpPr/>
          <p:nvPr>
            <p:ph idx="2" type="pic"/>
          </p:nvPr>
        </p:nvSpPr>
        <p:spPr>
          <a:xfrm>
            <a:off x="5183188" y="987425"/>
            <a:ext cx="6172200" cy="4873625"/>
          </a:xfrm>
          <a:prstGeom prst="rect">
            <a:avLst/>
          </a:prstGeom>
          <a:noFill/>
          <a:ln>
            <a:noFill/>
          </a:ln>
        </p:spPr>
      </p:sp>
      <p:sp>
        <p:nvSpPr>
          <p:cNvPr id="113" name="Google Shape;113;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4" name="Google Shape;114;p13"/>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3"/>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3"/>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_2">
  <p:cSld name="Picture with Caption_2">
    <p:spTree>
      <p:nvGrpSpPr>
        <p:cNvPr id="27" name="Shape 27"/>
        <p:cNvGrpSpPr/>
        <p:nvPr/>
      </p:nvGrpSpPr>
      <p:grpSpPr>
        <a:xfrm>
          <a:off x="0" y="0"/>
          <a:ext cx="0" cy="0"/>
          <a:chOff x="0" y="0"/>
          <a:chExt cx="0" cy="0"/>
        </a:xfrm>
      </p:grpSpPr>
      <p:sp>
        <p:nvSpPr>
          <p:cNvPr id="28" name="Google Shape;28;p4"/>
          <p:cNvSpPr/>
          <p:nvPr/>
        </p:nvSpPr>
        <p:spPr>
          <a:xfrm>
            <a:off x="5294630" y="0"/>
            <a:ext cx="6897370" cy="6858000"/>
          </a:xfrm>
          <a:custGeom>
            <a:rect b="b" l="l" r="r" t="t"/>
            <a:pathLst>
              <a:path extrusionOk="0" h="6858000" w="6897370">
                <a:moveTo>
                  <a:pt x="0" y="6858000"/>
                </a:moveTo>
                <a:lnTo>
                  <a:pt x="6896900" y="6858000"/>
                </a:lnTo>
                <a:lnTo>
                  <a:pt x="6896900" y="0"/>
                </a:lnTo>
                <a:lnTo>
                  <a:pt x="0" y="0"/>
                </a:lnTo>
                <a:lnTo>
                  <a:pt x="0" y="6858000"/>
                </a:lnTo>
                <a:close/>
              </a:path>
            </a:pathLst>
          </a:custGeom>
          <a:solidFill>
            <a:schemeClr val="accent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 name="Google Shape;29;p4"/>
          <p:cNvSpPr/>
          <p:nvPr/>
        </p:nvSpPr>
        <p:spPr>
          <a:xfrm>
            <a:off x="11562237" y="6227432"/>
            <a:ext cx="266400" cy="266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 name="Google Shape;30;p4"/>
          <p:cNvSpPr txBox="1"/>
          <p:nvPr>
            <p:ph type="title"/>
          </p:nvPr>
        </p:nvSpPr>
        <p:spPr>
          <a:xfrm>
            <a:off x="839788" y="417362"/>
            <a:ext cx="3932237" cy="130211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2"/>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7294251" y="1192697"/>
            <a:ext cx="4057961" cy="143123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C0DFE5"/>
              </a:buClr>
              <a:buSzPts val="1600"/>
              <a:buNone/>
              <a:defRPr sz="1600">
                <a:solidFill>
                  <a:srgbClr val="C0DFE5"/>
                </a:solidFill>
              </a:defRPr>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2" name="Google Shape;32;p4"/>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
        <p:nvSpPr>
          <p:cNvPr id="35" name="Google Shape;35;p4"/>
          <p:cNvSpPr/>
          <p:nvPr/>
        </p:nvSpPr>
        <p:spPr>
          <a:xfrm>
            <a:off x="0" y="2430411"/>
            <a:ext cx="3625850" cy="3438525"/>
          </a:xfrm>
          <a:custGeom>
            <a:rect b="b" l="l" r="r" t="t"/>
            <a:pathLst>
              <a:path extrusionOk="0" h="3438525" w="3625850">
                <a:moveTo>
                  <a:pt x="0" y="3438486"/>
                </a:moveTo>
                <a:lnTo>
                  <a:pt x="3625596" y="3438486"/>
                </a:lnTo>
                <a:lnTo>
                  <a:pt x="3625596" y="0"/>
                </a:lnTo>
                <a:lnTo>
                  <a:pt x="0" y="0"/>
                </a:lnTo>
                <a:lnTo>
                  <a:pt x="0" y="3438486"/>
                </a:lnTo>
                <a:close/>
              </a:path>
            </a:pathLst>
          </a:custGeom>
          <a:solidFill>
            <a:schemeClr val="accent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 name="Google Shape;36;p4"/>
          <p:cNvSpPr/>
          <p:nvPr>
            <p:ph idx="2" type="pic"/>
          </p:nvPr>
        </p:nvSpPr>
        <p:spPr>
          <a:xfrm>
            <a:off x="0" y="2781223"/>
            <a:ext cx="6040800" cy="2736901"/>
          </a:xfrm>
          <a:prstGeom prst="rect">
            <a:avLst/>
          </a:prstGeom>
          <a:noFill/>
          <a:ln>
            <a:noFill/>
          </a:ln>
        </p:spPr>
      </p:sp>
      <p:sp>
        <p:nvSpPr>
          <p:cNvPr id="37" name="Google Shape;37;p4"/>
          <p:cNvSpPr/>
          <p:nvPr>
            <p:ph idx="3" type="pic"/>
          </p:nvPr>
        </p:nvSpPr>
        <p:spPr>
          <a:xfrm>
            <a:off x="6586106" y="1188012"/>
            <a:ext cx="376237" cy="376237"/>
          </a:xfrm>
          <a:prstGeom prst="rect">
            <a:avLst/>
          </a:prstGeom>
          <a:noFill/>
          <a:ln>
            <a:noFill/>
          </a:ln>
        </p:spPr>
      </p:sp>
      <p:sp>
        <p:nvSpPr>
          <p:cNvPr id="38" name="Google Shape;38;p4"/>
          <p:cNvSpPr/>
          <p:nvPr>
            <p:ph idx="4" type="pic"/>
          </p:nvPr>
        </p:nvSpPr>
        <p:spPr>
          <a:xfrm>
            <a:off x="6586106" y="2878015"/>
            <a:ext cx="376237" cy="376237"/>
          </a:xfrm>
          <a:prstGeom prst="rect">
            <a:avLst/>
          </a:prstGeom>
          <a:noFill/>
          <a:ln>
            <a:noFill/>
          </a:ln>
        </p:spPr>
      </p:sp>
      <p:sp>
        <p:nvSpPr>
          <p:cNvPr id="39" name="Google Shape;39;p4"/>
          <p:cNvSpPr txBox="1"/>
          <p:nvPr>
            <p:ph idx="5" type="body"/>
          </p:nvPr>
        </p:nvSpPr>
        <p:spPr>
          <a:xfrm>
            <a:off x="7294250" y="2880357"/>
            <a:ext cx="4057961" cy="143123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C0DFE5"/>
              </a:buClr>
              <a:buSzPts val="1600"/>
              <a:buNone/>
              <a:defRPr sz="1600">
                <a:solidFill>
                  <a:srgbClr val="C0DFE5"/>
                </a:solidFill>
              </a:defRPr>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0" name="Google Shape;40;p4"/>
          <p:cNvSpPr/>
          <p:nvPr>
            <p:ph idx="6" type="pic"/>
          </p:nvPr>
        </p:nvSpPr>
        <p:spPr>
          <a:xfrm>
            <a:off x="6586106" y="4568018"/>
            <a:ext cx="376237" cy="376237"/>
          </a:xfrm>
          <a:prstGeom prst="rect">
            <a:avLst/>
          </a:prstGeom>
          <a:noFill/>
          <a:ln>
            <a:noFill/>
          </a:ln>
        </p:spPr>
      </p:sp>
      <p:sp>
        <p:nvSpPr>
          <p:cNvPr id="41" name="Google Shape;41;p4"/>
          <p:cNvSpPr txBox="1"/>
          <p:nvPr>
            <p:ph idx="7" type="body"/>
          </p:nvPr>
        </p:nvSpPr>
        <p:spPr>
          <a:xfrm>
            <a:off x="7294250" y="4568018"/>
            <a:ext cx="4057961" cy="143123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C0DFE5"/>
              </a:buClr>
              <a:buSzPts val="1600"/>
              <a:buNone/>
              <a:defRPr sz="1600">
                <a:solidFill>
                  <a:srgbClr val="C0DFE5"/>
                </a:solidFill>
              </a:defRPr>
            </a:lvl1pPr>
            <a:lvl2pPr indent="-228600" lvl="1" marL="914400" algn="l">
              <a:lnSpc>
                <a:spcPct val="90000"/>
              </a:lnSpc>
              <a:spcBef>
                <a:spcPts val="500"/>
              </a:spcBef>
              <a:spcAft>
                <a:spcPts val="0"/>
              </a:spcAft>
              <a:buClr>
                <a:srgbClr val="3F3F3F"/>
              </a:buClr>
              <a:buSzPts val="1400"/>
              <a:buNone/>
              <a:defRPr sz="1400"/>
            </a:lvl2pPr>
            <a:lvl3pPr indent="-228600" lvl="2" marL="1371600" algn="l">
              <a:lnSpc>
                <a:spcPct val="90000"/>
              </a:lnSpc>
              <a:spcBef>
                <a:spcPts val="500"/>
              </a:spcBef>
              <a:spcAft>
                <a:spcPts val="0"/>
              </a:spcAft>
              <a:buClr>
                <a:srgbClr val="3F3F3F"/>
              </a:buClr>
              <a:buSzPts val="1200"/>
              <a:buNone/>
              <a:defRPr sz="1200"/>
            </a:lvl3pPr>
            <a:lvl4pPr indent="-228600" lvl="3" marL="1828800" algn="l">
              <a:lnSpc>
                <a:spcPct val="90000"/>
              </a:lnSpc>
              <a:spcBef>
                <a:spcPts val="500"/>
              </a:spcBef>
              <a:spcAft>
                <a:spcPts val="0"/>
              </a:spcAft>
              <a:buClr>
                <a:srgbClr val="3F3F3F"/>
              </a:buClr>
              <a:buSzPts val="1000"/>
              <a:buNone/>
              <a:defRPr sz="1000"/>
            </a:lvl4pPr>
            <a:lvl5pPr indent="-228600" lvl="4" marL="2286000" algn="l">
              <a:lnSpc>
                <a:spcPct val="90000"/>
              </a:lnSpc>
              <a:spcBef>
                <a:spcPts val="500"/>
              </a:spcBef>
              <a:spcAft>
                <a:spcPts val="0"/>
              </a:spcAft>
              <a:buClr>
                <a:srgbClr val="3F3F3F"/>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with picture">
  <p:cSld name="Comparison with picture">
    <p:spTree>
      <p:nvGrpSpPr>
        <p:cNvPr id="42" name="Shape 42"/>
        <p:cNvGrpSpPr/>
        <p:nvPr/>
      </p:nvGrpSpPr>
      <p:grpSpPr>
        <a:xfrm>
          <a:off x="0" y="0"/>
          <a:ext cx="0" cy="0"/>
          <a:chOff x="0" y="0"/>
          <a:chExt cx="0" cy="0"/>
        </a:xfrm>
      </p:grpSpPr>
      <p:sp>
        <p:nvSpPr>
          <p:cNvPr id="43" name="Google Shape;43;p5"/>
          <p:cNvSpPr/>
          <p:nvPr>
            <p:ph idx="2" type="pic"/>
          </p:nvPr>
        </p:nvSpPr>
        <p:spPr>
          <a:xfrm>
            <a:off x="0" y="3115389"/>
            <a:ext cx="12188825" cy="3742611"/>
          </a:xfrm>
          <a:prstGeom prst="rect">
            <a:avLst/>
          </a:prstGeom>
          <a:noFill/>
          <a:ln>
            <a:noFill/>
          </a:ln>
        </p:spPr>
      </p:sp>
      <p:sp>
        <p:nvSpPr>
          <p:cNvPr id="44" name="Google Shape;44;p5"/>
          <p:cNvSpPr/>
          <p:nvPr/>
        </p:nvSpPr>
        <p:spPr>
          <a:xfrm>
            <a:off x="2400" y="1999821"/>
            <a:ext cx="12189600" cy="1115568"/>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accent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
          <p:cNvSpPr txBox="1"/>
          <p:nvPr>
            <p:ph idx="1" type="body"/>
          </p:nvPr>
        </p:nvSpPr>
        <p:spPr>
          <a:xfrm>
            <a:off x="839788" y="19859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solidFill>
                  <a:schemeClr val="lt1"/>
                </a:solidFil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5"/>
          <p:cNvSpPr txBox="1"/>
          <p:nvPr>
            <p:ph idx="3" type="body"/>
          </p:nvPr>
        </p:nvSpPr>
        <p:spPr>
          <a:xfrm>
            <a:off x="839788" y="3434047"/>
            <a:ext cx="5157787" cy="27556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5"/>
          <p:cNvSpPr txBox="1"/>
          <p:nvPr>
            <p:ph idx="4" type="body"/>
          </p:nvPr>
        </p:nvSpPr>
        <p:spPr>
          <a:xfrm>
            <a:off x="6172200" y="19859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solidFill>
                  <a:schemeClr val="lt1"/>
                </a:solidFil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5"/>
          <p:cNvSpPr txBox="1"/>
          <p:nvPr>
            <p:ph idx="5" type="body"/>
          </p:nvPr>
        </p:nvSpPr>
        <p:spPr>
          <a:xfrm>
            <a:off x="6172200" y="3434047"/>
            <a:ext cx="5183188" cy="27556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5"/>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ntent">
  <p:cSld name="Six Content">
    <p:spTree>
      <p:nvGrpSpPr>
        <p:cNvPr id="53" name="Shape 53"/>
        <p:cNvGrpSpPr/>
        <p:nvPr/>
      </p:nvGrpSpPr>
      <p:grpSpPr>
        <a:xfrm>
          <a:off x="0" y="0"/>
          <a:ext cx="0" cy="0"/>
          <a:chOff x="0" y="0"/>
          <a:chExt cx="0" cy="0"/>
        </a:xfrm>
      </p:grpSpPr>
      <p:sp>
        <p:nvSpPr>
          <p:cNvPr id="54" name="Google Shape;54;p6"/>
          <p:cNvSpPr/>
          <p:nvPr>
            <p:ph idx="2" type="pic"/>
          </p:nvPr>
        </p:nvSpPr>
        <p:spPr>
          <a:xfrm>
            <a:off x="0" y="0"/>
            <a:ext cx="12192000" cy="6858000"/>
          </a:xfrm>
          <a:prstGeom prst="rect">
            <a:avLst/>
          </a:prstGeom>
          <a:noFill/>
          <a:ln>
            <a:noFill/>
          </a:ln>
        </p:spPr>
      </p:sp>
      <p:sp>
        <p:nvSpPr>
          <p:cNvPr id="55" name="Google Shape;55;p6"/>
          <p:cNvSpPr txBox="1"/>
          <p:nvPr>
            <p:ph idx="1" type="body"/>
          </p:nvPr>
        </p:nvSpPr>
        <p:spPr>
          <a:xfrm>
            <a:off x="8530301" y="1690689"/>
            <a:ext cx="3148965" cy="192243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16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600"/>
              <a:buNone/>
              <a:defRPr/>
            </a:lvl3pPr>
            <a:lvl4pPr indent="-228600" lvl="3" marL="1828800" algn="l">
              <a:lnSpc>
                <a:spcPct val="90000"/>
              </a:lnSpc>
              <a:spcBef>
                <a:spcPts val="500"/>
              </a:spcBef>
              <a:spcAft>
                <a:spcPts val="0"/>
              </a:spcAft>
              <a:buClr>
                <a:srgbClr val="3F3F3F"/>
              </a:buClr>
              <a:buSzPts val="1600"/>
              <a:buNone/>
              <a:defRPr/>
            </a:lvl4pPr>
            <a:lvl5pPr indent="-228600" lvl="4" marL="2286000" algn="l">
              <a:lnSpc>
                <a:spcPct val="90000"/>
              </a:lnSpc>
              <a:spcBef>
                <a:spcPts val="500"/>
              </a:spcBef>
              <a:spcAft>
                <a:spcPts val="0"/>
              </a:spcAft>
              <a:buClr>
                <a:srgbClr val="3F3F3F"/>
              </a:buClr>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6"/>
          <p:cNvSpPr txBox="1"/>
          <p:nvPr>
            <p:ph idx="3" type="body"/>
          </p:nvPr>
        </p:nvSpPr>
        <p:spPr>
          <a:xfrm>
            <a:off x="4888689" y="1702826"/>
            <a:ext cx="3148965" cy="192243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16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600"/>
              <a:buNone/>
              <a:defRPr/>
            </a:lvl3pPr>
            <a:lvl4pPr indent="-228600" lvl="3" marL="1828800" algn="l">
              <a:lnSpc>
                <a:spcPct val="90000"/>
              </a:lnSpc>
              <a:spcBef>
                <a:spcPts val="500"/>
              </a:spcBef>
              <a:spcAft>
                <a:spcPts val="0"/>
              </a:spcAft>
              <a:buClr>
                <a:srgbClr val="3F3F3F"/>
              </a:buClr>
              <a:buSzPts val="1600"/>
              <a:buNone/>
              <a:defRPr/>
            </a:lvl4pPr>
            <a:lvl5pPr indent="-228600" lvl="4" marL="2286000" algn="l">
              <a:lnSpc>
                <a:spcPct val="90000"/>
              </a:lnSpc>
              <a:spcBef>
                <a:spcPts val="500"/>
              </a:spcBef>
              <a:spcAft>
                <a:spcPts val="0"/>
              </a:spcAft>
              <a:buClr>
                <a:srgbClr val="3F3F3F"/>
              </a:buClr>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6"/>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
        <p:nvSpPr>
          <p:cNvPr id="58" name="Google Shape;5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Gill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6"/>
          <p:cNvSpPr txBox="1"/>
          <p:nvPr>
            <p:ph idx="4" type="body"/>
          </p:nvPr>
        </p:nvSpPr>
        <p:spPr>
          <a:xfrm>
            <a:off x="1337076" y="1702826"/>
            <a:ext cx="3148965" cy="192243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16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600"/>
              <a:buNone/>
              <a:defRPr/>
            </a:lvl3pPr>
            <a:lvl4pPr indent="-228600" lvl="3" marL="1828800" algn="l">
              <a:lnSpc>
                <a:spcPct val="90000"/>
              </a:lnSpc>
              <a:spcBef>
                <a:spcPts val="500"/>
              </a:spcBef>
              <a:spcAft>
                <a:spcPts val="0"/>
              </a:spcAft>
              <a:buClr>
                <a:srgbClr val="3F3F3F"/>
              </a:buClr>
              <a:buSzPts val="1600"/>
              <a:buNone/>
              <a:defRPr/>
            </a:lvl4pPr>
            <a:lvl5pPr indent="-228600" lvl="4" marL="2286000" algn="l">
              <a:lnSpc>
                <a:spcPct val="90000"/>
              </a:lnSpc>
              <a:spcBef>
                <a:spcPts val="500"/>
              </a:spcBef>
              <a:spcAft>
                <a:spcPts val="0"/>
              </a:spcAft>
              <a:buClr>
                <a:srgbClr val="3F3F3F"/>
              </a:buClr>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6"/>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
          <p:cNvSpPr txBox="1"/>
          <p:nvPr>
            <p:ph idx="5" type="body"/>
          </p:nvPr>
        </p:nvSpPr>
        <p:spPr>
          <a:xfrm>
            <a:off x="8530301" y="3849456"/>
            <a:ext cx="3148965" cy="192243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16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600"/>
              <a:buNone/>
              <a:defRPr/>
            </a:lvl3pPr>
            <a:lvl4pPr indent="-228600" lvl="3" marL="1828800" algn="l">
              <a:lnSpc>
                <a:spcPct val="90000"/>
              </a:lnSpc>
              <a:spcBef>
                <a:spcPts val="500"/>
              </a:spcBef>
              <a:spcAft>
                <a:spcPts val="0"/>
              </a:spcAft>
              <a:buClr>
                <a:srgbClr val="3F3F3F"/>
              </a:buClr>
              <a:buSzPts val="1600"/>
              <a:buNone/>
              <a:defRPr/>
            </a:lvl4pPr>
            <a:lvl5pPr indent="-228600" lvl="4" marL="2286000" algn="l">
              <a:lnSpc>
                <a:spcPct val="90000"/>
              </a:lnSpc>
              <a:spcBef>
                <a:spcPts val="500"/>
              </a:spcBef>
              <a:spcAft>
                <a:spcPts val="0"/>
              </a:spcAft>
              <a:buClr>
                <a:srgbClr val="3F3F3F"/>
              </a:buClr>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6"/>
          <p:cNvSpPr txBox="1"/>
          <p:nvPr>
            <p:ph idx="6" type="body"/>
          </p:nvPr>
        </p:nvSpPr>
        <p:spPr>
          <a:xfrm>
            <a:off x="4888689" y="3849456"/>
            <a:ext cx="3148965" cy="192243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16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600"/>
              <a:buNone/>
              <a:defRPr/>
            </a:lvl3pPr>
            <a:lvl4pPr indent="-228600" lvl="3" marL="1828800" algn="l">
              <a:lnSpc>
                <a:spcPct val="90000"/>
              </a:lnSpc>
              <a:spcBef>
                <a:spcPts val="500"/>
              </a:spcBef>
              <a:spcAft>
                <a:spcPts val="0"/>
              </a:spcAft>
              <a:buClr>
                <a:srgbClr val="3F3F3F"/>
              </a:buClr>
              <a:buSzPts val="1600"/>
              <a:buNone/>
              <a:defRPr/>
            </a:lvl4pPr>
            <a:lvl5pPr indent="-228600" lvl="4" marL="2286000" algn="l">
              <a:lnSpc>
                <a:spcPct val="90000"/>
              </a:lnSpc>
              <a:spcBef>
                <a:spcPts val="500"/>
              </a:spcBef>
              <a:spcAft>
                <a:spcPts val="0"/>
              </a:spcAft>
              <a:buClr>
                <a:srgbClr val="3F3F3F"/>
              </a:buClr>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6"/>
          <p:cNvSpPr txBox="1"/>
          <p:nvPr>
            <p:ph idx="7" type="body"/>
          </p:nvPr>
        </p:nvSpPr>
        <p:spPr>
          <a:xfrm>
            <a:off x="1337076" y="3849456"/>
            <a:ext cx="3148965" cy="192243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16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600"/>
              <a:buNone/>
              <a:defRPr/>
            </a:lvl3pPr>
            <a:lvl4pPr indent="-228600" lvl="3" marL="1828800" algn="l">
              <a:lnSpc>
                <a:spcPct val="90000"/>
              </a:lnSpc>
              <a:spcBef>
                <a:spcPts val="500"/>
              </a:spcBef>
              <a:spcAft>
                <a:spcPts val="0"/>
              </a:spcAft>
              <a:buClr>
                <a:srgbClr val="3F3F3F"/>
              </a:buClr>
              <a:buSzPts val="1600"/>
              <a:buNone/>
              <a:defRPr/>
            </a:lvl4pPr>
            <a:lvl5pPr indent="-228600" lvl="4" marL="2286000" algn="l">
              <a:lnSpc>
                <a:spcPct val="90000"/>
              </a:lnSpc>
              <a:spcBef>
                <a:spcPts val="500"/>
              </a:spcBef>
              <a:spcAft>
                <a:spcPts val="0"/>
              </a:spcAft>
              <a:buClr>
                <a:srgbClr val="3F3F3F"/>
              </a:buClr>
              <a:buSzPts val="16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6"/>
          <p:cNvSpPr/>
          <p:nvPr>
            <p:ph idx="8" type="pic"/>
          </p:nvPr>
        </p:nvSpPr>
        <p:spPr>
          <a:xfrm>
            <a:off x="947634" y="1679576"/>
            <a:ext cx="376237" cy="376237"/>
          </a:xfrm>
          <a:prstGeom prst="rect">
            <a:avLst/>
          </a:prstGeom>
          <a:noFill/>
          <a:ln>
            <a:noFill/>
          </a:ln>
        </p:spPr>
      </p:sp>
      <p:sp>
        <p:nvSpPr>
          <p:cNvPr id="66" name="Google Shape;66;p6"/>
          <p:cNvSpPr/>
          <p:nvPr>
            <p:ph idx="9" type="pic"/>
          </p:nvPr>
        </p:nvSpPr>
        <p:spPr>
          <a:xfrm>
            <a:off x="4499246" y="1679576"/>
            <a:ext cx="376237" cy="376237"/>
          </a:xfrm>
          <a:prstGeom prst="rect">
            <a:avLst/>
          </a:prstGeom>
          <a:noFill/>
          <a:ln>
            <a:noFill/>
          </a:ln>
        </p:spPr>
      </p:sp>
      <p:sp>
        <p:nvSpPr>
          <p:cNvPr id="67" name="Google Shape;67;p6"/>
          <p:cNvSpPr/>
          <p:nvPr>
            <p:ph idx="13" type="pic"/>
          </p:nvPr>
        </p:nvSpPr>
        <p:spPr>
          <a:xfrm>
            <a:off x="8126282" y="1679576"/>
            <a:ext cx="376237" cy="376237"/>
          </a:xfrm>
          <a:prstGeom prst="rect">
            <a:avLst/>
          </a:prstGeom>
          <a:noFill/>
          <a:ln>
            <a:noFill/>
          </a:ln>
        </p:spPr>
      </p:sp>
      <p:sp>
        <p:nvSpPr>
          <p:cNvPr id="68" name="Google Shape;68;p6"/>
          <p:cNvSpPr/>
          <p:nvPr>
            <p:ph idx="14" type="pic"/>
          </p:nvPr>
        </p:nvSpPr>
        <p:spPr>
          <a:xfrm>
            <a:off x="947634" y="3792079"/>
            <a:ext cx="376237" cy="376237"/>
          </a:xfrm>
          <a:prstGeom prst="rect">
            <a:avLst/>
          </a:prstGeom>
          <a:noFill/>
          <a:ln>
            <a:noFill/>
          </a:ln>
        </p:spPr>
      </p:sp>
      <p:sp>
        <p:nvSpPr>
          <p:cNvPr id="69" name="Google Shape;69;p6"/>
          <p:cNvSpPr/>
          <p:nvPr>
            <p:ph idx="15" type="pic"/>
          </p:nvPr>
        </p:nvSpPr>
        <p:spPr>
          <a:xfrm>
            <a:off x="4499246" y="3792079"/>
            <a:ext cx="376237" cy="376237"/>
          </a:xfrm>
          <a:prstGeom prst="rect">
            <a:avLst/>
          </a:prstGeom>
          <a:noFill/>
          <a:ln>
            <a:noFill/>
          </a:ln>
        </p:spPr>
      </p:sp>
      <p:sp>
        <p:nvSpPr>
          <p:cNvPr id="70" name="Google Shape;70;p6"/>
          <p:cNvSpPr/>
          <p:nvPr>
            <p:ph idx="16" type="pic"/>
          </p:nvPr>
        </p:nvSpPr>
        <p:spPr>
          <a:xfrm>
            <a:off x="8126282" y="3792079"/>
            <a:ext cx="376237" cy="376237"/>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1" name="Shape 71"/>
        <p:cNvGrpSpPr/>
        <p:nvPr/>
      </p:nvGrpSpPr>
      <p:grpSpPr>
        <a:xfrm>
          <a:off x="0" y="0"/>
          <a:ext cx="0" cy="0"/>
          <a:chOff x="0" y="0"/>
          <a:chExt cx="0" cy="0"/>
        </a:xfrm>
      </p:grpSpPr>
      <p:sp>
        <p:nvSpPr>
          <p:cNvPr id="72" name="Google Shape;7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7"/>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sp>
        <p:nvSpPr>
          <p:cNvPr id="78" name="Google Shape;78;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2"/>
              </a:buClr>
              <a:buSzPts val="6000"/>
              <a:buFont typeface="Gill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0" name="Google Shape;80;p8"/>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8"/>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8"/>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3" name="Shape 83"/>
        <p:cNvGrpSpPr/>
        <p:nvPr/>
      </p:nvGrpSpPr>
      <p:grpSpPr>
        <a:xfrm>
          <a:off x="0" y="0"/>
          <a:ext cx="0" cy="0"/>
          <a:chOff x="0" y="0"/>
          <a:chExt cx="0" cy="0"/>
        </a:xfrm>
      </p:grpSpPr>
      <p:sp>
        <p:nvSpPr>
          <p:cNvPr id="84" name="Google Shape;84;p9"/>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
        <p:nvSpPr>
          <p:cNvPr id="85" name="Google Shape;85;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9"/>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9"/>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0" name="Shape 90"/>
        <p:cNvGrpSpPr/>
        <p:nvPr/>
      </p:nvGrpSpPr>
      <p:grpSpPr>
        <a:xfrm>
          <a:off x="0" y="0"/>
          <a:ext cx="0" cy="0"/>
          <a:chOff x="0" y="0"/>
          <a:chExt cx="0" cy="0"/>
        </a:xfrm>
      </p:grpSpPr>
      <p:sp>
        <p:nvSpPr>
          <p:cNvPr id="91" name="Google Shape;91;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b="1" sz="2400"/>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3" name="Google Shape;93;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b="1" sz="2400"/>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5" name="Google Shape;95;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10"/>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0"/>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0"/>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2"/>
              </a:buClr>
              <a:buSzPts val="3200"/>
              <a:buFont typeface="Gill Sans"/>
              <a:buNone/>
              <a:defRPr b="1" i="0" sz="3200" u="none" cap="none" strike="noStrike">
                <a:solidFill>
                  <a:schemeClr val="accent2"/>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90000"/>
              </a:lnSpc>
              <a:spcBef>
                <a:spcPts val="10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1pPr>
            <a:lvl2pPr indent="-330200" lvl="1" marL="9144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2pPr>
            <a:lvl3pPr indent="-330200" lvl="2" marL="13716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3pPr>
            <a:lvl4pPr indent="-330200" lvl="3" marL="18288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4pPr>
            <a:lvl5pPr indent="-330200" lvl="4" marL="22860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174902"/>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174902"/>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p:nvPr/>
        </p:nvSpPr>
        <p:spPr>
          <a:xfrm>
            <a:off x="11562237" y="6227432"/>
            <a:ext cx="266400" cy="266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1"/>
          <p:cNvSpPr txBox="1"/>
          <p:nvPr>
            <p:ph idx="12" type="sldNum"/>
          </p:nvPr>
        </p:nvSpPr>
        <p:spPr>
          <a:xfrm>
            <a:off x="11468844" y="6174902"/>
            <a:ext cx="357116"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1" sz="1000" u="none" cap="none" strike="noStrike">
                <a:solidFill>
                  <a:schemeClr val="dk2"/>
                </a:solidFill>
                <a:latin typeface="Arial"/>
                <a:ea typeface="Arial"/>
                <a:cs typeface="Arial"/>
                <a:sym typeface="Arial"/>
              </a:defRPr>
            </a:lvl1pPr>
            <a:lvl2pPr indent="0" lvl="1" marL="0" marR="0" rtl="0" algn="r">
              <a:spcBef>
                <a:spcPts val="0"/>
              </a:spcBef>
              <a:buNone/>
              <a:defRPr b="0" i="1" sz="1000" u="none" cap="none" strike="noStrike">
                <a:solidFill>
                  <a:schemeClr val="dk2"/>
                </a:solidFill>
                <a:latin typeface="Arial"/>
                <a:ea typeface="Arial"/>
                <a:cs typeface="Arial"/>
                <a:sym typeface="Arial"/>
              </a:defRPr>
            </a:lvl2pPr>
            <a:lvl3pPr indent="0" lvl="2" marL="0" marR="0" rtl="0" algn="r">
              <a:spcBef>
                <a:spcPts val="0"/>
              </a:spcBef>
              <a:buNone/>
              <a:defRPr b="0" i="1" sz="1000" u="none" cap="none" strike="noStrike">
                <a:solidFill>
                  <a:schemeClr val="dk2"/>
                </a:solidFill>
                <a:latin typeface="Arial"/>
                <a:ea typeface="Arial"/>
                <a:cs typeface="Arial"/>
                <a:sym typeface="Arial"/>
              </a:defRPr>
            </a:lvl3pPr>
            <a:lvl4pPr indent="0" lvl="3" marL="0" marR="0" rtl="0" algn="r">
              <a:spcBef>
                <a:spcPts val="0"/>
              </a:spcBef>
              <a:buNone/>
              <a:defRPr b="0" i="1" sz="1000" u="none" cap="none" strike="noStrike">
                <a:solidFill>
                  <a:schemeClr val="dk2"/>
                </a:solidFill>
                <a:latin typeface="Arial"/>
                <a:ea typeface="Arial"/>
                <a:cs typeface="Arial"/>
                <a:sym typeface="Arial"/>
              </a:defRPr>
            </a:lvl4pPr>
            <a:lvl5pPr indent="0" lvl="4" marL="0" marR="0" rtl="0" algn="r">
              <a:spcBef>
                <a:spcPts val="0"/>
              </a:spcBef>
              <a:buNone/>
              <a:defRPr b="0" i="1" sz="1000" u="none" cap="none" strike="noStrike">
                <a:solidFill>
                  <a:schemeClr val="dk2"/>
                </a:solidFill>
                <a:latin typeface="Arial"/>
                <a:ea typeface="Arial"/>
                <a:cs typeface="Arial"/>
                <a:sym typeface="Arial"/>
              </a:defRPr>
            </a:lvl5pPr>
            <a:lvl6pPr indent="0" lvl="5" marL="0" marR="0" rtl="0" algn="r">
              <a:spcBef>
                <a:spcPts val="0"/>
              </a:spcBef>
              <a:buNone/>
              <a:defRPr b="0" i="1" sz="1000" u="none" cap="none" strike="noStrike">
                <a:solidFill>
                  <a:schemeClr val="dk2"/>
                </a:solidFill>
                <a:latin typeface="Arial"/>
                <a:ea typeface="Arial"/>
                <a:cs typeface="Arial"/>
                <a:sym typeface="Arial"/>
              </a:defRPr>
            </a:lvl6pPr>
            <a:lvl7pPr indent="0" lvl="6" marL="0" marR="0" rtl="0" algn="r">
              <a:spcBef>
                <a:spcPts val="0"/>
              </a:spcBef>
              <a:buNone/>
              <a:defRPr b="0" i="1" sz="1000" u="none" cap="none" strike="noStrike">
                <a:solidFill>
                  <a:schemeClr val="dk2"/>
                </a:solidFill>
                <a:latin typeface="Arial"/>
                <a:ea typeface="Arial"/>
                <a:cs typeface="Arial"/>
                <a:sym typeface="Arial"/>
              </a:defRPr>
            </a:lvl7pPr>
            <a:lvl8pPr indent="0" lvl="7" marL="0" marR="0" rtl="0" algn="r">
              <a:spcBef>
                <a:spcPts val="0"/>
              </a:spcBef>
              <a:buNone/>
              <a:defRPr b="0" i="1" sz="1000" u="none" cap="none" strike="noStrike">
                <a:solidFill>
                  <a:schemeClr val="dk2"/>
                </a:solidFill>
                <a:latin typeface="Arial"/>
                <a:ea typeface="Arial"/>
                <a:cs typeface="Arial"/>
                <a:sym typeface="Arial"/>
              </a:defRPr>
            </a:lvl8pPr>
            <a:lvl9pPr indent="0" lvl="8" marL="0" marR="0" rtl="0" algn="r">
              <a:spcBef>
                <a:spcPts val="0"/>
              </a:spcBef>
              <a:buNone/>
              <a:defRPr b="0" i="1"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w-I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9.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riverbankcomputing.com/software/pyqt/intro" TargetMode="Externa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1.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descr="People with documents" id="122" name="Google Shape;122;p14"/>
          <p:cNvSpPr/>
          <p:nvPr/>
        </p:nvSpPr>
        <p:spPr>
          <a:xfrm>
            <a:off x="1275" y="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800"/>
            </a:scheme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14"/>
          <p:cNvSpPr txBox="1"/>
          <p:nvPr>
            <p:ph type="ctrTitle"/>
          </p:nvPr>
        </p:nvSpPr>
        <p:spPr>
          <a:xfrm>
            <a:off x="-5081" y="2409178"/>
            <a:ext cx="12194540" cy="2039644"/>
          </a:xfrm>
          <a:prstGeom prst="rect">
            <a:avLst/>
          </a:prstGeom>
          <a:noFill/>
          <a:ln>
            <a:noFill/>
          </a:ln>
        </p:spPr>
        <p:txBody>
          <a:bodyPr anchorCtr="0" anchor="b" bIns="45700" lIns="91425" spcFirstLastPara="1" rIns="91425" wrap="square" tIns="45700">
            <a:normAutofit/>
          </a:bodyPr>
          <a:lstStyle/>
          <a:p>
            <a:pPr indent="0" lvl="0" marL="0" rtl="0" algn="ctr">
              <a:lnSpc>
                <a:spcPct val="125000"/>
              </a:lnSpc>
              <a:spcBef>
                <a:spcPts val="0"/>
              </a:spcBef>
              <a:spcAft>
                <a:spcPts val="0"/>
              </a:spcAft>
              <a:buClr>
                <a:srgbClr val="F5E0C6"/>
              </a:buClr>
              <a:buSzPts val="5000"/>
              <a:buFont typeface="Gill Sans"/>
              <a:buNone/>
            </a:pPr>
            <a:r>
              <a:rPr lang="iw-IL" sz="5000">
                <a:solidFill>
                  <a:srgbClr val="F5E0C6"/>
                </a:solidFill>
              </a:rPr>
              <a:t>Energy Save</a:t>
            </a:r>
            <a:br>
              <a:rPr lang="iw-IL" sz="5000">
                <a:solidFill>
                  <a:srgbClr val="F5E0C6"/>
                </a:solidFill>
              </a:rPr>
            </a:br>
            <a:r>
              <a:rPr lang="iw-IL" sz="5000">
                <a:solidFill>
                  <a:srgbClr val="F5E0C6"/>
                </a:solidFill>
              </a:rPr>
              <a:t>Smart Energy Management System</a:t>
            </a:r>
            <a:endParaRPr sz="5000">
              <a:solidFill>
                <a:srgbClr val="F5E0C6"/>
              </a:solidFill>
            </a:endParaRPr>
          </a:p>
        </p:txBody>
      </p:sp>
      <p:sp>
        <p:nvSpPr>
          <p:cNvPr descr="Beige rectangle" id="124" name="Google Shape;124;p14"/>
          <p:cNvSpPr/>
          <p:nvPr/>
        </p:nvSpPr>
        <p:spPr>
          <a:xfrm flipH="1" rot="10800000">
            <a:off x="3850099" y="3510721"/>
            <a:ext cx="4484179" cy="45719"/>
          </a:xfrm>
          <a:custGeom>
            <a:rect b="b" l="l" r="r" t="t"/>
            <a:pathLst>
              <a:path extrusionOk="0" h="120000" w="3935729">
                <a:moveTo>
                  <a:pt x="0" y="0"/>
                </a:moveTo>
                <a:lnTo>
                  <a:pt x="3935349"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14"/>
          <p:cNvSpPr txBox="1"/>
          <p:nvPr/>
        </p:nvSpPr>
        <p:spPr>
          <a:xfrm>
            <a:off x="9306301" y="5889695"/>
            <a:ext cx="2883158" cy="968305"/>
          </a:xfrm>
          <a:prstGeom prst="rect">
            <a:avLst/>
          </a:prstGeom>
          <a:noFill/>
          <a:ln>
            <a:noFill/>
          </a:ln>
        </p:spPr>
        <p:txBody>
          <a:bodyPr anchorCtr="0" anchor="b" bIns="45700" lIns="91425" spcFirstLastPara="1" rIns="91425" wrap="square" tIns="45700">
            <a:normAutofit fontScale="55000" lnSpcReduction="20000"/>
          </a:bodyPr>
          <a:lstStyle/>
          <a:p>
            <a:pPr indent="0" lvl="0" marL="0" marR="0" rtl="0" algn="ctr">
              <a:lnSpc>
                <a:spcPct val="125000"/>
              </a:lnSpc>
              <a:spcBef>
                <a:spcPts val="0"/>
              </a:spcBef>
              <a:spcAft>
                <a:spcPts val="0"/>
              </a:spcAft>
              <a:buClr>
                <a:schemeClr val="accent4"/>
              </a:buClr>
              <a:buSzPct val="100000"/>
              <a:buFont typeface="Times New Roman"/>
              <a:buNone/>
            </a:pPr>
            <a:r>
              <a:rPr b="1" lang="iw-IL" sz="5000">
                <a:solidFill>
                  <a:schemeClr val="accent4"/>
                </a:solidFill>
                <a:latin typeface="Times New Roman"/>
                <a:ea typeface="Times New Roman"/>
                <a:cs typeface="Times New Roman"/>
                <a:sym typeface="Times New Roman"/>
              </a:rPr>
              <a:t>Nadav Dolin</a:t>
            </a:r>
            <a:endParaRPr/>
          </a:p>
          <a:p>
            <a:pPr indent="0" lvl="0" marL="0" marR="0" rtl="0" algn="ctr">
              <a:lnSpc>
                <a:spcPct val="125000"/>
              </a:lnSpc>
              <a:spcBef>
                <a:spcPts val="0"/>
              </a:spcBef>
              <a:spcAft>
                <a:spcPts val="0"/>
              </a:spcAft>
              <a:buClr>
                <a:schemeClr val="accent4"/>
              </a:buClr>
              <a:buSzPct val="100000"/>
              <a:buFont typeface="Times New Roman"/>
              <a:buNone/>
            </a:pPr>
            <a:r>
              <a:rPr b="1" lang="iw-IL" sz="5000">
                <a:solidFill>
                  <a:schemeClr val="accent4"/>
                </a:solidFill>
                <a:latin typeface="Times New Roman"/>
                <a:ea typeface="Times New Roman"/>
                <a:cs typeface="Times New Roman"/>
                <a:sym typeface="Times New Roman"/>
              </a:rPr>
              <a:t>206591133</a:t>
            </a:r>
            <a:endParaRPr b="1" sz="5000" u="none">
              <a:solidFill>
                <a:schemeClr val="accent4"/>
              </a:solidFill>
              <a:latin typeface="Times New Roman"/>
              <a:ea typeface="Times New Roman"/>
              <a:cs typeface="Times New Roman"/>
              <a:sym typeface="Times New Roman"/>
            </a:endParaRPr>
          </a:p>
        </p:txBody>
      </p:sp>
      <p:sp>
        <p:nvSpPr>
          <p:cNvPr id="126" name="Google Shape;126;p14"/>
          <p:cNvSpPr txBox="1"/>
          <p:nvPr/>
        </p:nvSpPr>
        <p:spPr>
          <a:xfrm>
            <a:off x="2551" y="5889645"/>
            <a:ext cx="2883300" cy="968400"/>
          </a:xfrm>
          <a:prstGeom prst="rect">
            <a:avLst/>
          </a:prstGeom>
          <a:noFill/>
          <a:ln>
            <a:noFill/>
          </a:ln>
        </p:spPr>
        <p:txBody>
          <a:bodyPr anchorCtr="0" anchor="b" bIns="45700" lIns="91425" spcFirstLastPara="1" rIns="91425" wrap="square" tIns="45700">
            <a:normAutofit fontScale="55000" lnSpcReduction="20000"/>
          </a:bodyPr>
          <a:lstStyle/>
          <a:p>
            <a:pPr indent="0" lvl="0" marL="0" marR="0" rtl="0" algn="ctr">
              <a:lnSpc>
                <a:spcPct val="125000"/>
              </a:lnSpc>
              <a:spcBef>
                <a:spcPts val="0"/>
              </a:spcBef>
              <a:spcAft>
                <a:spcPts val="0"/>
              </a:spcAft>
              <a:buClr>
                <a:schemeClr val="accent4"/>
              </a:buClr>
              <a:buSzPct val="100000"/>
              <a:buFont typeface="Times New Roman"/>
              <a:buNone/>
            </a:pPr>
            <a:r>
              <a:rPr b="1" lang="iw-IL" sz="5000">
                <a:solidFill>
                  <a:schemeClr val="accent4"/>
                </a:solidFill>
                <a:latin typeface="Times New Roman"/>
                <a:ea typeface="Times New Roman"/>
                <a:cs typeface="Times New Roman"/>
                <a:sym typeface="Times New Roman"/>
              </a:rPr>
              <a:t>Sahar Levi</a:t>
            </a:r>
            <a:endParaRPr/>
          </a:p>
          <a:p>
            <a:pPr indent="0" lvl="0" marL="0" marR="0" rtl="0" algn="ctr">
              <a:lnSpc>
                <a:spcPct val="125000"/>
              </a:lnSpc>
              <a:spcBef>
                <a:spcPts val="0"/>
              </a:spcBef>
              <a:spcAft>
                <a:spcPts val="0"/>
              </a:spcAft>
              <a:buClr>
                <a:schemeClr val="accent4"/>
              </a:buClr>
              <a:buSzPct val="100000"/>
              <a:buFont typeface="Times New Roman"/>
              <a:buNone/>
            </a:pPr>
            <a:r>
              <a:rPr b="1" lang="iw-IL" sz="5000">
                <a:solidFill>
                  <a:schemeClr val="accent4"/>
                </a:solidFill>
                <a:latin typeface="Times New Roman"/>
                <a:ea typeface="Times New Roman"/>
                <a:cs typeface="Times New Roman"/>
                <a:sym typeface="Times New Roman"/>
              </a:rPr>
              <a:t>XXXXXXX</a:t>
            </a:r>
            <a:endParaRPr b="1" sz="5000" u="none">
              <a:solidFill>
                <a:schemeClr val="accent4"/>
              </a:solidFill>
              <a:latin typeface="Times New Roman"/>
              <a:ea typeface="Times New Roman"/>
              <a:cs typeface="Times New Roman"/>
              <a:sym typeface="Times New Roman"/>
            </a:endParaRPr>
          </a:p>
        </p:txBody>
      </p:sp>
      <p:pic>
        <p:nvPicPr>
          <p:cNvPr id="127" name="Google Shape;127;p14"/>
          <p:cNvPicPr preferRelativeResize="0"/>
          <p:nvPr/>
        </p:nvPicPr>
        <p:blipFill>
          <a:blip r:embed="rId3">
            <a:alphaModFix/>
          </a:blip>
          <a:stretch>
            <a:fillRect/>
          </a:stretch>
        </p:blipFill>
        <p:spPr>
          <a:xfrm>
            <a:off x="-5075" y="0"/>
            <a:ext cx="1415449" cy="14154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descr="Blue rectangle" id="248" name="Google Shape;248;p23"/>
          <p:cNvSpPr/>
          <p:nvPr/>
        </p:nvSpPr>
        <p:spPr>
          <a:xfrm>
            <a:off x="0" y="2597"/>
            <a:ext cx="12192024" cy="6862077"/>
          </a:xfrm>
          <a:custGeom>
            <a:rect b="b" l="l" r="r" t="t"/>
            <a:pathLst>
              <a:path extrusionOk="0" h="3528060" w="6689725">
                <a:moveTo>
                  <a:pt x="0" y="3527996"/>
                </a:moveTo>
                <a:lnTo>
                  <a:pt x="6689648" y="3527996"/>
                </a:lnTo>
                <a:lnTo>
                  <a:pt x="6689648" y="0"/>
                </a:lnTo>
                <a:lnTo>
                  <a:pt x="0" y="0"/>
                </a:lnTo>
                <a:lnTo>
                  <a:pt x="0" y="3527996"/>
                </a:lnTo>
                <a:close/>
              </a:path>
            </a:pathLst>
          </a:custGeom>
          <a:solidFill>
            <a:schemeClr val="accent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9" name="Google Shape;249;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F0"/>
              </a:buClr>
              <a:buSzPts val="3200"/>
              <a:buFont typeface="Gill Sans"/>
              <a:buNone/>
            </a:pPr>
            <a:r>
              <a:rPr lang="iw-IL">
                <a:solidFill>
                  <a:srgbClr val="00B0F0"/>
                </a:solidFill>
              </a:rPr>
              <a:t>Flow</a:t>
            </a:r>
            <a:endParaRPr>
              <a:solidFill>
                <a:srgbClr val="00B0F0"/>
              </a:solidFill>
            </a:endParaRPr>
          </a:p>
        </p:txBody>
      </p:sp>
      <p:sp>
        <p:nvSpPr>
          <p:cNvPr descr="Beige rectangle" id="250" name="Google Shape;250;p23"/>
          <p:cNvSpPr/>
          <p:nvPr/>
        </p:nvSpPr>
        <p:spPr>
          <a:xfrm>
            <a:off x="3994237" y="1308710"/>
            <a:ext cx="3741872" cy="0"/>
          </a:xfrm>
          <a:custGeom>
            <a:rect b="b" l="l" r="r" t="t"/>
            <a:pathLst>
              <a:path extrusionOk="0" h="120000" w="3218815">
                <a:moveTo>
                  <a:pt x="0" y="0"/>
                </a:moveTo>
                <a:lnTo>
                  <a:pt x="3218395"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51" name="Google Shape;251;p23"/>
          <p:cNvPicPr preferRelativeResize="0"/>
          <p:nvPr/>
        </p:nvPicPr>
        <p:blipFill>
          <a:blip r:embed="rId3">
            <a:alphaModFix/>
          </a:blip>
          <a:stretch>
            <a:fillRect/>
          </a:stretch>
        </p:blipFill>
        <p:spPr>
          <a:xfrm>
            <a:off x="-5075" y="0"/>
            <a:ext cx="1415449" cy="1415449"/>
          </a:xfrm>
          <a:prstGeom prst="rect">
            <a:avLst/>
          </a:prstGeom>
          <a:noFill/>
          <a:ln>
            <a:noFill/>
          </a:ln>
        </p:spPr>
      </p:pic>
      <p:sp>
        <p:nvSpPr>
          <p:cNvPr id="252" name="Google Shape;252;p23"/>
          <p:cNvSpPr txBox="1"/>
          <p:nvPr/>
        </p:nvSpPr>
        <p:spPr>
          <a:xfrm>
            <a:off x="8014300" y="1515150"/>
            <a:ext cx="3498900" cy="41865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IL" sz="1600">
                <a:solidFill>
                  <a:srgbClr val="F5E0C6"/>
                </a:solidFill>
              </a:rPr>
              <a:t>מקרה 2:</a:t>
            </a:r>
            <a:endParaRPr sz="1600">
              <a:solidFill>
                <a:srgbClr val="F5E0C6"/>
              </a:solidFill>
            </a:endParaRPr>
          </a:p>
          <a:p>
            <a:pPr indent="0" lvl="0" marL="0" rtl="1" algn="r">
              <a:spcBef>
                <a:spcPts val="0"/>
              </a:spcBef>
              <a:spcAft>
                <a:spcPts val="0"/>
              </a:spcAft>
              <a:buNone/>
            </a:pPr>
            <a:r>
              <a:rPr lang="iw-IL" sz="1600">
                <a:solidFill>
                  <a:srgbClr val="F5E0C6"/>
                </a:solidFill>
              </a:rPr>
              <a:t>המשתמש לוחץ על כפתור הריליי.</a:t>
            </a:r>
            <a:endParaRPr sz="1600">
              <a:solidFill>
                <a:srgbClr val="F5E0C6"/>
              </a:solidFill>
            </a:endParaRPr>
          </a:p>
          <a:p>
            <a:pPr indent="0" lvl="0" marL="0" rtl="1" algn="r">
              <a:spcBef>
                <a:spcPts val="0"/>
              </a:spcBef>
              <a:spcAft>
                <a:spcPts val="0"/>
              </a:spcAft>
              <a:buNone/>
            </a:pPr>
            <a:r>
              <a:t/>
            </a:r>
            <a:endParaRPr sz="1600">
              <a:solidFill>
                <a:srgbClr val="F5E0C6"/>
              </a:solidFill>
            </a:endParaRPr>
          </a:p>
          <a:p>
            <a:pPr indent="0" lvl="0" marL="0" rtl="1" algn="r">
              <a:spcBef>
                <a:spcPts val="0"/>
              </a:spcBef>
              <a:spcAft>
                <a:spcPts val="0"/>
              </a:spcAft>
              <a:buNone/>
            </a:pPr>
            <a:r>
              <a:rPr lang="iw-IL" sz="1600">
                <a:solidFill>
                  <a:srgbClr val="F5E0C6"/>
                </a:solidFill>
              </a:rPr>
              <a:t>התוצאה:</a:t>
            </a:r>
            <a:endParaRPr sz="1600">
              <a:solidFill>
                <a:srgbClr val="F5E0C6"/>
              </a:solidFill>
            </a:endParaRPr>
          </a:p>
          <a:p>
            <a:pPr indent="0" lvl="0" marL="0" rtl="1" algn="r">
              <a:spcBef>
                <a:spcPts val="0"/>
              </a:spcBef>
              <a:spcAft>
                <a:spcPts val="0"/>
              </a:spcAft>
              <a:buNone/>
            </a:pPr>
            <a:r>
              <a:rPr lang="iw-IL" sz="1600">
                <a:solidFill>
                  <a:srgbClr val="F5E0C6"/>
                </a:solidFill>
              </a:rPr>
              <a:t>המערכת מפרסמת הודעה לבקשת בדיקה חשמלית. כשלוחצים שוב, המערכת מפרסמת הודעה שהבעיה נפתרה. בנוסף, ניתן לראות גרפים המייצגים ניצול חשמל וטמפרטורה.</a:t>
            </a:r>
            <a:endParaRPr sz="1600">
              <a:solidFill>
                <a:srgbClr val="F5E0C6"/>
              </a:solidFill>
            </a:endParaRPr>
          </a:p>
        </p:txBody>
      </p:sp>
      <p:pic>
        <p:nvPicPr>
          <p:cNvPr id="253" name="Google Shape;253;p23"/>
          <p:cNvPicPr preferRelativeResize="0"/>
          <p:nvPr/>
        </p:nvPicPr>
        <p:blipFill>
          <a:blip r:embed="rId4">
            <a:alphaModFix/>
          </a:blip>
          <a:stretch>
            <a:fillRect/>
          </a:stretch>
        </p:blipFill>
        <p:spPr>
          <a:xfrm>
            <a:off x="152400" y="1690825"/>
            <a:ext cx="7782150" cy="50147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descr="Beige rectangle" id="259" name="Google Shape;259;p24"/>
          <p:cNvSpPr/>
          <p:nvPr/>
        </p:nvSpPr>
        <p:spPr>
          <a:xfrm>
            <a:off x="8181340" y="1359001"/>
            <a:ext cx="4010660" cy="4194074"/>
          </a:xfrm>
          <a:custGeom>
            <a:rect b="b" l="l" r="r" t="t"/>
            <a:pathLst>
              <a:path extrusionOk="0" h="333375" w="4010659">
                <a:moveTo>
                  <a:pt x="0" y="333006"/>
                </a:moveTo>
                <a:lnTo>
                  <a:pt x="4010367" y="333006"/>
                </a:lnTo>
                <a:lnTo>
                  <a:pt x="4010367" y="0"/>
                </a:lnTo>
                <a:lnTo>
                  <a:pt x="0" y="0"/>
                </a:lnTo>
                <a:lnTo>
                  <a:pt x="0" y="333006"/>
                </a:lnTo>
                <a:close/>
              </a:path>
            </a:pathLst>
          </a:custGeom>
          <a:solidFill>
            <a:srgbClr val="F5E0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Blue rectangle" id="260" name="Google Shape;260;p24"/>
          <p:cNvSpPr/>
          <p:nvPr/>
        </p:nvSpPr>
        <p:spPr>
          <a:xfrm>
            <a:off x="1275" y="27038"/>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803"/>
            </a:scheme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Blue rectangle" id="261" name="Google Shape;261;p24"/>
          <p:cNvSpPr/>
          <p:nvPr/>
        </p:nvSpPr>
        <p:spPr>
          <a:xfrm>
            <a:off x="5502275" y="1692008"/>
            <a:ext cx="6689725" cy="3528060"/>
          </a:xfrm>
          <a:custGeom>
            <a:rect b="b" l="l" r="r" t="t"/>
            <a:pathLst>
              <a:path extrusionOk="0" h="3528060" w="6689725">
                <a:moveTo>
                  <a:pt x="0" y="3527996"/>
                </a:moveTo>
                <a:lnTo>
                  <a:pt x="6689648" y="3527996"/>
                </a:lnTo>
                <a:lnTo>
                  <a:pt x="6689648" y="0"/>
                </a:lnTo>
                <a:lnTo>
                  <a:pt x="0" y="0"/>
                </a:lnTo>
                <a:lnTo>
                  <a:pt x="0" y="3527996"/>
                </a:lnTo>
                <a:close/>
              </a:path>
            </a:pathLst>
          </a:custGeom>
          <a:solidFill>
            <a:schemeClr val="accent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2" name="Google Shape;262;p24"/>
          <p:cNvSpPr txBox="1"/>
          <p:nvPr>
            <p:ph type="title"/>
          </p:nvPr>
        </p:nvSpPr>
        <p:spPr>
          <a:xfrm>
            <a:off x="6234320" y="1984699"/>
            <a:ext cx="5165558" cy="833856"/>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5E0C6"/>
              </a:buClr>
              <a:buSzPts val="3200"/>
              <a:buFont typeface="Gill Sans"/>
              <a:buNone/>
            </a:pPr>
            <a:r>
              <a:rPr lang="iw-IL">
                <a:solidFill>
                  <a:srgbClr val="F5E0C6"/>
                </a:solidFill>
              </a:rPr>
              <a:t>ביבליוגרפיה</a:t>
            </a:r>
            <a:endParaRPr>
              <a:solidFill>
                <a:srgbClr val="F5E0C6"/>
              </a:solidFill>
            </a:endParaRPr>
          </a:p>
        </p:txBody>
      </p:sp>
      <p:sp>
        <p:nvSpPr>
          <p:cNvPr descr="Beige rectangle" id="263" name="Google Shape;263;p24"/>
          <p:cNvSpPr/>
          <p:nvPr/>
        </p:nvSpPr>
        <p:spPr>
          <a:xfrm>
            <a:off x="8429878" y="2670400"/>
            <a:ext cx="2970000" cy="0"/>
          </a:xfrm>
          <a:custGeom>
            <a:rect b="b" l="l" r="r" t="t"/>
            <a:pathLst>
              <a:path extrusionOk="0" h="120000" w="2642870">
                <a:moveTo>
                  <a:pt x="0" y="0"/>
                </a:moveTo>
                <a:lnTo>
                  <a:pt x="2642616"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4" name="Google Shape;264;p24"/>
          <p:cNvSpPr txBox="1"/>
          <p:nvPr/>
        </p:nvSpPr>
        <p:spPr>
          <a:xfrm>
            <a:off x="6000299" y="2759034"/>
            <a:ext cx="5342266" cy="1603375"/>
          </a:xfrm>
          <a:prstGeom prst="rect">
            <a:avLst/>
          </a:prstGeom>
          <a:noFill/>
          <a:ln>
            <a:noFill/>
          </a:ln>
        </p:spPr>
        <p:txBody>
          <a:bodyPr anchorCtr="0" anchor="t" bIns="45700" lIns="91425" spcFirstLastPara="1" rIns="91425" wrap="square" tIns="45700">
            <a:noAutofit/>
          </a:bodyPr>
          <a:lstStyle/>
          <a:p>
            <a:pPr indent="-228600" lvl="0" marL="228600" marR="0" rtl="0" algn="l">
              <a:lnSpc>
                <a:spcPct val="150000"/>
              </a:lnSpc>
              <a:spcBef>
                <a:spcPts val="0"/>
              </a:spcBef>
              <a:spcAft>
                <a:spcPts val="0"/>
              </a:spcAft>
              <a:buClr>
                <a:srgbClr val="F5E0C6"/>
              </a:buClr>
              <a:buSzPts val="1400"/>
              <a:buFont typeface="Arial"/>
              <a:buChar char="•"/>
            </a:pPr>
            <a:r>
              <a:rPr lang="iw-IL" sz="1400">
                <a:solidFill>
                  <a:srgbClr val="F5E0C6"/>
                </a:solidFill>
                <a:latin typeface="Heebo"/>
                <a:ea typeface="Heebo"/>
                <a:cs typeface="Heebo"/>
                <a:sym typeface="Heebo"/>
              </a:rPr>
              <a:t>PyQt Documentation. (2023). Retrieved from: </a:t>
            </a:r>
            <a:r>
              <a:rPr lang="iw-IL" sz="1400" u="sng">
                <a:solidFill>
                  <a:schemeClr val="hlink"/>
                </a:solidFill>
                <a:latin typeface="Heebo"/>
                <a:ea typeface="Heebo"/>
                <a:cs typeface="Heebo"/>
                <a:sym typeface="Heebo"/>
                <a:hlinkClick r:id="rId3"/>
              </a:rPr>
              <a:t>https://www.riverbankcomputing.com/software/pyqt/intro</a:t>
            </a:r>
            <a:endParaRPr sz="1400">
              <a:solidFill>
                <a:schemeClr val="lt1"/>
              </a:solidFill>
              <a:latin typeface="Heebo"/>
              <a:ea typeface="Heebo"/>
              <a:cs typeface="Heebo"/>
              <a:sym typeface="Heebo"/>
            </a:endParaRPr>
          </a:p>
          <a:p>
            <a:pPr indent="-228600" lvl="0" marL="228600" marR="0" rtl="0" algn="l">
              <a:lnSpc>
                <a:spcPct val="150000"/>
              </a:lnSpc>
              <a:spcBef>
                <a:spcPts val="1000"/>
              </a:spcBef>
              <a:spcAft>
                <a:spcPts val="0"/>
              </a:spcAft>
              <a:buClr>
                <a:srgbClr val="F5E0C6"/>
              </a:buClr>
              <a:buSzPts val="1400"/>
              <a:buFont typeface="Arial"/>
              <a:buChar char="•"/>
            </a:pPr>
            <a:r>
              <a:rPr lang="iw-IL" sz="1400">
                <a:solidFill>
                  <a:srgbClr val="F5E0C6"/>
                </a:solidFill>
                <a:latin typeface="Heebo"/>
                <a:ea typeface="Heebo"/>
                <a:cs typeface="Heebo"/>
                <a:sym typeface="Heebo"/>
              </a:rPr>
              <a:t>PyQt Documentation. (2023). Retrieved from: https://www.riverbankcomputing.com/software/pyqt/intro</a:t>
            </a:r>
            <a:endParaRPr sz="1400">
              <a:solidFill>
                <a:srgbClr val="F5E0C6"/>
              </a:solidFill>
              <a:latin typeface="Heebo"/>
              <a:ea typeface="Heebo"/>
              <a:cs typeface="Heebo"/>
              <a:sym typeface="Heebo"/>
            </a:endParaRPr>
          </a:p>
          <a:p>
            <a:pPr indent="-228600" lvl="0" marL="228600" marR="0" rtl="0" algn="l">
              <a:lnSpc>
                <a:spcPct val="150000"/>
              </a:lnSpc>
              <a:spcBef>
                <a:spcPts val="1000"/>
              </a:spcBef>
              <a:spcAft>
                <a:spcPts val="0"/>
              </a:spcAft>
              <a:buClr>
                <a:srgbClr val="F5E0C6"/>
              </a:buClr>
              <a:buSzPts val="1400"/>
              <a:buFont typeface="Arial"/>
              <a:buChar char="•"/>
            </a:pPr>
            <a:r>
              <a:rPr lang="iw-IL" sz="1400">
                <a:solidFill>
                  <a:srgbClr val="F5E0C6"/>
                </a:solidFill>
                <a:latin typeface="Heebo"/>
                <a:ea typeface="Heebo"/>
                <a:cs typeface="Heebo"/>
                <a:sym typeface="Heebo"/>
              </a:rPr>
              <a:t>https://dzone.com/articles/building-your-own-iot-project-a-step-by-step-guide</a:t>
            </a:r>
            <a:endParaRPr sz="1400">
              <a:solidFill>
                <a:srgbClr val="F5E0C6"/>
              </a:solidFill>
              <a:latin typeface="Heebo"/>
              <a:ea typeface="Heebo"/>
              <a:cs typeface="Heebo"/>
              <a:sym typeface="Heebo"/>
            </a:endParaRPr>
          </a:p>
        </p:txBody>
      </p:sp>
      <p:pic>
        <p:nvPicPr>
          <p:cNvPr id="265" name="Google Shape;265;p24"/>
          <p:cNvPicPr preferRelativeResize="0"/>
          <p:nvPr/>
        </p:nvPicPr>
        <p:blipFill>
          <a:blip r:embed="rId4">
            <a:alphaModFix/>
          </a:blip>
          <a:stretch>
            <a:fillRect/>
          </a:stretch>
        </p:blipFill>
        <p:spPr>
          <a:xfrm>
            <a:off x="-5075" y="0"/>
            <a:ext cx="1415449" cy="1415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descr="Two person handshake" id="271" name="Google Shape;271;p25"/>
          <p:cNvPicPr preferRelativeResize="0"/>
          <p:nvPr>
            <p:ph idx="2" type="pic"/>
          </p:nvPr>
        </p:nvPicPr>
        <p:blipFill rotWithShape="1">
          <a:blip r:embed="rId3">
            <a:alphaModFix/>
          </a:blip>
          <a:srcRect b="0" l="0" r="0" t="0"/>
          <a:stretch/>
        </p:blipFill>
        <p:spPr>
          <a:xfrm>
            <a:off x="0" y="0"/>
            <a:ext cx="12192000" cy="6858000"/>
          </a:xfrm>
          <a:prstGeom prst="rect">
            <a:avLst/>
          </a:prstGeom>
          <a:noFill/>
          <a:ln>
            <a:noFill/>
          </a:ln>
        </p:spPr>
      </p:pic>
      <p:sp>
        <p:nvSpPr>
          <p:cNvPr descr="Blue rectangle" id="272" name="Google Shape;272;p25"/>
          <p:cNvSpPr/>
          <p:nvPr/>
        </p:nvSpPr>
        <p:spPr>
          <a:xfrm>
            <a:off x="0" y="0"/>
            <a:ext cx="1218960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803"/>
            </a:scheme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3" name="Google Shape;273;p25"/>
          <p:cNvSpPr txBox="1"/>
          <p:nvPr>
            <p:ph idx="1" type="body"/>
          </p:nvPr>
        </p:nvSpPr>
        <p:spPr>
          <a:xfrm>
            <a:off x="253497" y="1687210"/>
            <a:ext cx="10600227" cy="546534"/>
          </a:xfrm>
          <a:prstGeom prst="rect">
            <a:avLst/>
          </a:prstGeom>
          <a:noFill/>
          <a:ln>
            <a:noFill/>
          </a:ln>
        </p:spPr>
        <p:txBody>
          <a:bodyPr anchorCtr="0" anchor="t" bIns="45700" lIns="91425" spcFirstLastPara="1" rIns="91425" wrap="square" tIns="45700">
            <a:noAutofit/>
          </a:bodyPr>
          <a:lstStyle/>
          <a:p>
            <a:pPr indent="0" lvl="0" marL="12700" rtl="1" algn="r">
              <a:lnSpc>
                <a:spcPct val="120000"/>
              </a:lnSpc>
              <a:spcBef>
                <a:spcPts val="0"/>
              </a:spcBef>
              <a:spcAft>
                <a:spcPts val="0"/>
              </a:spcAft>
              <a:buClr>
                <a:srgbClr val="F5E0C6"/>
              </a:buClr>
              <a:buSzPts val="1800"/>
              <a:buNone/>
            </a:pPr>
            <a:r>
              <a:rPr lang="iw-IL" sz="1800">
                <a:solidFill>
                  <a:srgbClr val="F5E0C6"/>
                </a:solidFill>
              </a:rPr>
              <a:t>המערכת EnergyManagementSystem מציעה </a:t>
            </a:r>
            <a:r>
              <a:rPr lang="iw-IL" sz="1800">
                <a:solidFill>
                  <a:srgbClr val="F5E0C6"/>
                </a:solidFill>
                <a:latin typeface="Arial"/>
                <a:ea typeface="Arial"/>
                <a:cs typeface="Arial"/>
                <a:sym typeface="Arial"/>
              </a:rPr>
              <a:t>פיתרון</a:t>
            </a:r>
            <a:r>
              <a:rPr lang="iw-IL" sz="1800">
                <a:solidFill>
                  <a:srgbClr val="F5E0C6"/>
                </a:solidFill>
              </a:rPr>
              <a:t> חכם ויעיל לניהול צריכת האנרגיה בבתים חכמים, המשלב טכנולוגית IoT מתקדמות.</a:t>
            </a:r>
            <a:endParaRPr sz="1800">
              <a:solidFill>
                <a:srgbClr val="F5E0C6"/>
              </a:solidFill>
            </a:endParaRPr>
          </a:p>
        </p:txBody>
      </p:sp>
      <p:sp>
        <p:nvSpPr>
          <p:cNvPr id="274" name="Google Shape;274;p25"/>
          <p:cNvSpPr txBox="1"/>
          <p:nvPr>
            <p:ph type="title"/>
          </p:nvPr>
        </p:nvSpPr>
        <p:spPr>
          <a:xfrm>
            <a:off x="3458424" y="127667"/>
            <a:ext cx="3111606" cy="132556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5E0C6"/>
              </a:buClr>
              <a:buSzPts val="3200"/>
              <a:buFont typeface="Gill Sans"/>
              <a:buNone/>
            </a:pPr>
            <a:r>
              <a:rPr lang="iw-IL">
                <a:solidFill>
                  <a:srgbClr val="F5E0C6"/>
                </a:solidFill>
              </a:rPr>
              <a:t>סיכום</a:t>
            </a:r>
            <a:endParaRPr/>
          </a:p>
        </p:txBody>
      </p:sp>
      <p:sp>
        <p:nvSpPr>
          <p:cNvPr id="275" name="Google Shape;275;p25"/>
          <p:cNvSpPr txBox="1"/>
          <p:nvPr>
            <p:ph idx="5" type="body"/>
          </p:nvPr>
        </p:nvSpPr>
        <p:spPr>
          <a:xfrm>
            <a:off x="488887" y="2468477"/>
            <a:ext cx="10364837" cy="688919"/>
          </a:xfrm>
          <a:prstGeom prst="rect">
            <a:avLst/>
          </a:prstGeom>
          <a:noFill/>
          <a:ln>
            <a:noFill/>
          </a:ln>
        </p:spPr>
        <p:txBody>
          <a:bodyPr anchorCtr="0" anchor="t" bIns="45700" lIns="91425" spcFirstLastPara="1" rIns="91425" wrap="square" tIns="45700">
            <a:noAutofit/>
          </a:bodyPr>
          <a:lstStyle/>
          <a:p>
            <a:pPr indent="0" lvl="0" marL="0" rtl="1" algn="r">
              <a:lnSpc>
                <a:spcPct val="150000"/>
              </a:lnSpc>
              <a:spcBef>
                <a:spcPts val="0"/>
              </a:spcBef>
              <a:spcAft>
                <a:spcPts val="0"/>
              </a:spcAft>
              <a:buClr>
                <a:srgbClr val="F5E0C6"/>
              </a:buClr>
              <a:buSzPts val="1800"/>
              <a:buNone/>
            </a:pPr>
            <a:r>
              <a:rPr lang="iw-IL" sz="1800">
                <a:solidFill>
                  <a:srgbClr val="F5E0C6"/>
                </a:solidFill>
              </a:rPr>
              <a:t>היא מאפשרת למשתמשים לעקוב בזמן אמת אחרי צריכת החשמל, לקבל התרעות על חריגות ולהגיב במהירות למקרים של עומסי יתר.</a:t>
            </a:r>
            <a:endParaRPr sz="1800">
              <a:solidFill>
                <a:srgbClr val="F5E0C6"/>
              </a:solidFill>
            </a:endParaRPr>
          </a:p>
        </p:txBody>
      </p:sp>
      <p:pic>
        <p:nvPicPr>
          <p:cNvPr descr="Check icon" id="276" name="Google Shape;276;p25"/>
          <p:cNvPicPr preferRelativeResize="0"/>
          <p:nvPr>
            <p:ph idx="8" type="pic"/>
          </p:nvPr>
        </p:nvPicPr>
        <p:blipFill rotWithShape="1">
          <a:blip r:embed="rId4">
            <a:alphaModFix/>
          </a:blip>
          <a:srcRect b="0" l="0" r="0" t="0"/>
          <a:stretch/>
        </p:blipFill>
        <p:spPr>
          <a:xfrm>
            <a:off x="10854924" y="3978166"/>
            <a:ext cx="576000" cy="576000"/>
          </a:xfrm>
          <a:prstGeom prst="rect">
            <a:avLst/>
          </a:prstGeom>
          <a:noFill/>
          <a:ln>
            <a:noFill/>
          </a:ln>
        </p:spPr>
      </p:pic>
      <p:pic>
        <p:nvPicPr>
          <p:cNvPr descr="Check icon" id="277" name="Google Shape;277;p25"/>
          <p:cNvPicPr preferRelativeResize="0"/>
          <p:nvPr>
            <p:ph idx="9" type="pic"/>
          </p:nvPr>
        </p:nvPicPr>
        <p:blipFill rotWithShape="1">
          <a:blip r:embed="rId4">
            <a:alphaModFix/>
          </a:blip>
          <a:srcRect b="0" l="0" r="0" t="0"/>
          <a:stretch/>
        </p:blipFill>
        <p:spPr>
          <a:xfrm>
            <a:off x="10853724" y="3415644"/>
            <a:ext cx="576000" cy="576000"/>
          </a:xfrm>
          <a:prstGeom prst="rect">
            <a:avLst/>
          </a:prstGeom>
          <a:noFill/>
          <a:ln>
            <a:noFill/>
          </a:ln>
        </p:spPr>
      </p:pic>
      <p:pic>
        <p:nvPicPr>
          <p:cNvPr descr="Check icon" id="278" name="Google Shape;278;p25"/>
          <p:cNvPicPr preferRelativeResize="0"/>
          <p:nvPr>
            <p:ph idx="13" type="pic"/>
          </p:nvPr>
        </p:nvPicPr>
        <p:blipFill rotWithShape="1">
          <a:blip r:embed="rId4">
            <a:alphaModFix/>
          </a:blip>
          <a:srcRect b="0" l="0" r="0" t="0"/>
          <a:stretch/>
        </p:blipFill>
        <p:spPr>
          <a:xfrm>
            <a:off x="10854924" y="1690688"/>
            <a:ext cx="576000" cy="576000"/>
          </a:xfrm>
          <a:prstGeom prst="rect">
            <a:avLst/>
          </a:prstGeom>
          <a:noFill/>
          <a:ln>
            <a:noFill/>
          </a:ln>
        </p:spPr>
      </p:pic>
      <p:pic>
        <p:nvPicPr>
          <p:cNvPr descr="Check icon" id="279" name="Google Shape;279;p25"/>
          <p:cNvPicPr preferRelativeResize="0"/>
          <p:nvPr>
            <p:ph idx="16" type="pic"/>
          </p:nvPr>
        </p:nvPicPr>
        <p:blipFill rotWithShape="1">
          <a:blip r:embed="rId4">
            <a:alphaModFix/>
          </a:blip>
          <a:srcRect b="0" l="0" r="0" t="0"/>
          <a:stretch/>
        </p:blipFill>
        <p:spPr>
          <a:xfrm>
            <a:off x="10853724" y="2524936"/>
            <a:ext cx="576000" cy="576000"/>
          </a:xfrm>
          <a:prstGeom prst="rect">
            <a:avLst/>
          </a:prstGeom>
          <a:noFill/>
          <a:ln>
            <a:noFill/>
          </a:ln>
        </p:spPr>
      </p:pic>
      <p:sp>
        <p:nvSpPr>
          <p:cNvPr descr="Beige rectangle" id="280" name="Google Shape;280;p25"/>
          <p:cNvSpPr/>
          <p:nvPr/>
        </p:nvSpPr>
        <p:spPr>
          <a:xfrm>
            <a:off x="4486609" y="1148999"/>
            <a:ext cx="3060000" cy="0"/>
          </a:xfrm>
          <a:custGeom>
            <a:rect b="b" l="l" r="r" t="t"/>
            <a:pathLst>
              <a:path extrusionOk="0" h="120000" w="3931920">
                <a:moveTo>
                  <a:pt x="0" y="0"/>
                </a:moveTo>
                <a:lnTo>
                  <a:pt x="3931920"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1" name="Google Shape;281;p25"/>
          <p:cNvSpPr txBox="1"/>
          <p:nvPr/>
        </p:nvSpPr>
        <p:spPr>
          <a:xfrm>
            <a:off x="253497" y="3356057"/>
            <a:ext cx="10594397" cy="688919"/>
          </a:xfrm>
          <a:prstGeom prst="rect">
            <a:avLst/>
          </a:prstGeom>
          <a:noFill/>
          <a:ln>
            <a:noFill/>
          </a:ln>
        </p:spPr>
        <p:txBody>
          <a:bodyPr anchorCtr="0" anchor="t" bIns="45700" lIns="91425" spcFirstLastPara="1" rIns="91425" wrap="square" tIns="45700">
            <a:noAutofit/>
          </a:bodyPr>
          <a:lstStyle/>
          <a:p>
            <a:pPr indent="0" lvl="0" marL="0" marR="0" rtl="1" algn="r">
              <a:lnSpc>
                <a:spcPct val="150000"/>
              </a:lnSpc>
              <a:spcBef>
                <a:spcPts val="0"/>
              </a:spcBef>
              <a:spcAft>
                <a:spcPts val="0"/>
              </a:spcAft>
              <a:buClr>
                <a:srgbClr val="F5E0C6"/>
              </a:buClr>
              <a:buSzPts val="1800"/>
              <a:buFont typeface="Arial"/>
              <a:buNone/>
            </a:pPr>
            <a:r>
              <a:rPr lang="iw-IL" sz="1800">
                <a:solidFill>
                  <a:srgbClr val="F5E0C6"/>
                </a:solidFill>
                <a:latin typeface="Arial"/>
                <a:ea typeface="Arial"/>
                <a:cs typeface="Arial"/>
                <a:sym typeface="Arial"/>
              </a:rPr>
              <a:t>המערכת מציעה שליטה מרחוק על מכשירים חשמליים, מה שמסייע בשיפור היעילות האנרגטית ובצמצום הוצאות החשמל.</a:t>
            </a:r>
            <a:endParaRPr sz="1800">
              <a:solidFill>
                <a:srgbClr val="F5E0C6"/>
              </a:solidFill>
              <a:latin typeface="Arial"/>
              <a:ea typeface="Arial"/>
              <a:cs typeface="Arial"/>
              <a:sym typeface="Arial"/>
            </a:endParaRPr>
          </a:p>
        </p:txBody>
      </p:sp>
      <p:sp>
        <p:nvSpPr>
          <p:cNvPr id="282" name="Google Shape;282;p25"/>
          <p:cNvSpPr txBox="1"/>
          <p:nvPr/>
        </p:nvSpPr>
        <p:spPr>
          <a:xfrm>
            <a:off x="6" y="4091156"/>
            <a:ext cx="10854900" cy="688800"/>
          </a:xfrm>
          <a:prstGeom prst="rect">
            <a:avLst/>
          </a:prstGeom>
          <a:noFill/>
          <a:ln>
            <a:noFill/>
          </a:ln>
        </p:spPr>
        <p:txBody>
          <a:bodyPr anchorCtr="0" anchor="t" bIns="45700" lIns="91425" spcFirstLastPara="1" rIns="91425" wrap="square" tIns="45700">
            <a:noAutofit/>
          </a:bodyPr>
          <a:lstStyle/>
          <a:p>
            <a:pPr indent="0" lvl="0" marL="0" marR="0" rtl="1" algn="r">
              <a:lnSpc>
                <a:spcPct val="150000"/>
              </a:lnSpc>
              <a:spcBef>
                <a:spcPts val="0"/>
              </a:spcBef>
              <a:spcAft>
                <a:spcPts val="0"/>
              </a:spcAft>
              <a:buClr>
                <a:srgbClr val="F5E0C6"/>
              </a:buClr>
              <a:buSzPts val="1800"/>
              <a:buFont typeface="Arial"/>
              <a:buNone/>
            </a:pPr>
            <a:r>
              <a:rPr lang="iw-IL" sz="1800">
                <a:solidFill>
                  <a:srgbClr val="F5E0C6"/>
                </a:solidFill>
                <a:latin typeface="Arial"/>
                <a:ea typeface="Arial"/>
                <a:cs typeface="Arial"/>
                <a:sym typeface="Arial"/>
              </a:rPr>
              <a:t>הפיתוח מתמקד בהגברת הבטיחות על ידי זיהוי תקלות פוטנציאליות כמו קצר חשמלי, ובכך מגן על הדיירים ועל רכושם.</a:t>
            </a:r>
            <a:endParaRPr sz="1800">
              <a:solidFill>
                <a:srgbClr val="F5E0C6"/>
              </a:solidFill>
              <a:latin typeface="Arial"/>
              <a:ea typeface="Arial"/>
              <a:cs typeface="Arial"/>
              <a:sym typeface="Arial"/>
            </a:endParaRPr>
          </a:p>
        </p:txBody>
      </p:sp>
      <p:pic>
        <p:nvPicPr>
          <p:cNvPr descr="Check icon" id="283" name="Google Shape;283;p25"/>
          <p:cNvPicPr preferRelativeResize="0"/>
          <p:nvPr>
            <p:ph idx="8" type="pic"/>
          </p:nvPr>
        </p:nvPicPr>
        <p:blipFill rotWithShape="1">
          <a:blip r:embed="rId4">
            <a:alphaModFix/>
          </a:blip>
          <a:srcRect b="0" l="0" r="0" t="0"/>
          <a:stretch/>
        </p:blipFill>
        <p:spPr>
          <a:xfrm>
            <a:off x="10861955" y="4600085"/>
            <a:ext cx="576000" cy="576000"/>
          </a:xfrm>
          <a:prstGeom prst="rect">
            <a:avLst/>
          </a:prstGeom>
          <a:noFill/>
          <a:ln>
            <a:noFill/>
          </a:ln>
        </p:spPr>
      </p:pic>
      <p:sp>
        <p:nvSpPr>
          <p:cNvPr id="284" name="Google Shape;284;p25"/>
          <p:cNvSpPr txBox="1"/>
          <p:nvPr/>
        </p:nvSpPr>
        <p:spPr>
          <a:xfrm>
            <a:off x="398352" y="4543625"/>
            <a:ext cx="10470634" cy="688919"/>
          </a:xfrm>
          <a:prstGeom prst="rect">
            <a:avLst/>
          </a:prstGeom>
          <a:noFill/>
          <a:ln>
            <a:noFill/>
          </a:ln>
        </p:spPr>
        <p:txBody>
          <a:bodyPr anchorCtr="0" anchor="t" bIns="45700" lIns="91425" spcFirstLastPara="1" rIns="91425" wrap="square" tIns="45700">
            <a:noAutofit/>
          </a:bodyPr>
          <a:lstStyle/>
          <a:p>
            <a:pPr indent="0" lvl="0" marL="0" marR="0" rtl="1" algn="r">
              <a:lnSpc>
                <a:spcPct val="150000"/>
              </a:lnSpc>
              <a:spcBef>
                <a:spcPts val="0"/>
              </a:spcBef>
              <a:spcAft>
                <a:spcPts val="0"/>
              </a:spcAft>
              <a:buClr>
                <a:srgbClr val="F5E0C6"/>
              </a:buClr>
              <a:buSzPts val="1800"/>
              <a:buFont typeface="Arial"/>
              <a:buNone/>
            </a:pPr>
            <a:r>
              <a:rPr lang="iw-IL" sz="1800">
                <a:solidFill>
                  <a:srgbClr val="F5E0C6"/>
                </a:solidFill>
                <a:latin typeface="Arial"/>
                <a:ea typeface="Arial"/>
                <a:cs typeface="Arial"/>
                <a:sym typeface="Arial"/>
              </a:rPr>
              <a:t>המערכת משקפת את העתיד של ניהול אנרגיה חכם, ומספקת פתרונות חדשניים המתאימים לצרכים המשתנים של בעלי בתים מודרניים.</a:t>
            </a:r>
            <a:endParaRPr sz="1800">
              <a:solidFill>
                <a:srgbClr val="F5E0C6"/>
              </a:solidFill>
              <a:latin typeface="Arial"/>
              <a:ea typeface="Arial"/>
              <a:cs typeface="Arial"/>
              <a:sym typeface="Arial"/>
            </a:endParaRPr>
          </a:p>
        </p:txBody>
      </p:sp>
      <p:pic>
        <p:nvPicPr>
          <p:cNvPr id="285" name="Google Shape;285;p25"/>
          <p:cNvPicPr preferRelativeResize="0"/>
          <p:nvPr/>
        </p:nvPicPr>
        <p:blipFill>
          <a:blip r:embed="rId5">
            <a:alphaModFix/>
          </a:blip>
          <a:stretch>
            <a:fillRect/>
          </a:stretch>
        </p:blipFill>
        <p:spPr>
          <a:xfrm>
            <a:off x="-5075" y="0"/>
            <a:ext cx="1415449" cy="14154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descr="Two person handshake" id="291" name="Google Shape;291;p26"/>
          <p:cNvPicPr preferRelativeResize="0"/>
          <p:nvPr>
            <p:ph idx="2" type="pic"/>
          </p:nvPr>
        </p:nvPicPr>
        <p:blipFill rotWithShape="1">
          <a:blip r:embed="rId3">
            <a:alphaModFix/>
          </a:blip>
          <a:srcRect b="0" l="0" r="0" t="0"/>
          <a:stretch/>
        </p:blipFill>
        <p:spPr>
          <a:xfrm>
            <a:off x="0" y="0"/>
            <a:ext cx="12192000" cy="6858000"/>
          </a:xfrm>
          <a:prstGeom prst="rect">
            <a:avLst/>
          </a:prstGeom>
          <a:noFill/>
          <a:ln>
            <a:noFill/>
          </a:ln>
        </p:spPr>
      </p:pic>
      <p:sp>
        <p:nvSpPr>
          <p:cNvPr descr="Blue rectangle" id="292" name="Google Shape;292;p26"/>
          <p:cNvSpPr/>
          <p:nvPr/>
        </p:nvSpPr>
        <p:spPr>
          <a:xfrm>
            <a:off x="0" y="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800"/>
            </a:scheme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3" name="Google Shape;293;p26"/>
          <p:cNvSpPr txBox="1"/>
          <p:nvPr>
            <p:ph type="title"/>
          </p:nvPr>
        </p:nvSpPr>
        <p:spPr>
          <a:xfrm>
            <a:off x="3458424" y="127667"/>
            <a:ext cx="3111600" cy="13257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F5E0C6"/>
              </a:buClr>
              <a:buSzPts val="3200"/>
              <a:buFont typeface="Gill Sans"/>
              <a:buNone/>
            </a:pPr>
            <a:r>
              <a:rPr lang="iw-IL">
                <a:solidFill>
                  <a:srgbClr val="F5E0C6"/>
                </a:solidFill>
              </a:rPr>
              <a:t>מסקנות</a:t>
            </a:r>
            <a:endParaRPr/>
          </a:p>
        </p:txBody>
      </p:sp>
      <p:sp>
        <p:nvSpPr>
          <p:cNvPr descr="Beige rectangle" id="294" name="Google Shape;294;p26"/>
          <p:cNvSpPr/>
          <p:nvPr/>
        </p:nvSpPr>
        <p:spPr>
          <a:xfrm>
            <a:off x="4486609" y="1148999"/>
            <a:ext cx="3057068" cy="0"/>
          </a:xfrm>
          <a:custGeom>
            <a:rect b="b" l="l" r="r" t="t"/>
            <a:pathLst>
              <a:path extrusionOk="0" h="120000" w="3931920">
                <a:moveTo>
                  <a:pt x="0" y="0"/>
                </a:moveTo>
                <a:lnTo>
                  <a:pt x="3931920"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5" name="Google Shape;295;p26"/>
          <p:cNvSpPr txBox="1"/>
          <p:nvPr/>
        </p:nvSpPr>
        <p:spPr>
          <a:xfrm>
            <a:off x="458150" y="1453375"/>
            <a:ext cx="10470600" cy="2244900"/>
          </a:xfrm>
          <a:prstGeom prst="rect">
            <a:avLst/>
          </a:prstGeom>
          <a:noFill/>
          <a:ln>
            <a:noFill/>
          </a:ln>
        </p:spPr>
        <p:txBody>
          <a:bodyPr anchorCtr="0" anchor="t" bIns="45700" lIns="91425" spcFirstLastPara="1" rIns="91425" wrap="square" tIns="45700">
            <a:noAutofit/>
          </a:bodyPr>
          <a:lstStyle/>
          <a:p>
            <a:pPr indent="0" lvl="0" marL="0" marR="0" rtl="1" algn="r">
              <a:lnSpc>
                <a:spcPct val="150000"/>
              </a:lnSpc>
              <a:spcBef>
                <a:spcPts val="0"/>
              </a:spcBef>
              <a:spcAft>
                <a:spcPts val="0"/>
              </a:spcAft>
              <a:buClr>
                <a:srgbClr val="F5E0C6"/>
              </a:buClr>
              <a:buSzPts val="1800"/>
              <a:buFont typeface="Arial"/>
              <a:buNone/>
            </a:pPr>
            <a:r>
              <a:rPr lang="iw-IL" sz="1800">
                <a:solidFill>
                  <a:srgbClr val="F5E0C6"/>
                </a:solidFill>
              </a:rPr>
              <a:t>הפרויקט מדגים את שילובם של מכשירי IoT לניהול אנרגיה ביתי באופן יעיל. הוא משתמש ב-MQTT למסרונים קלי משקל וב-MongoDB לאחסון גמיש, ומספק ממשק משתמש פשוט אך פונקציונלי לניטור בזמן אמת. ניתן להרחיב את המערכת עם תכונות נוספות כמו ניתוח תחזיתי או שילוב חיישנים נוספים, לשיפור יכולות המערכת.</a:t>
            </a:r>
            <a:endParaRPr sz="1800">
              <a:solidFill>
                <a:srgbClr val="F5E0C6"/>
              </a:solidFill>
              <a:latin typeface="Arial"/>
              <a:ea typeface="Arial"/>
              <a:cs typeface="Arial"/>
              <a:sym typeface="Arial"/>
            </a:endParaRPr>
          </a:p>
        </p:txBody>
      </p:sp>
      <p:pic>
        <p:nvPicPr>
          <p:cNvPr id="296" name="Google Shape;296;p26"/>
          <p:cNvPicPr preferRelativeResize="0"/>
          <p:nvPr/>
        </p:nvPicPr>
        <p:blipFill>
          <a:blip r:embed="rId4">
            <a:alphaModFix/>
          </a:blip>
          <a:stretch>
            <a:fillRect/>
          </a:stretch>
        </p:blipFill>
        <p:spPr>
          <a:xfrm>
            <a:off x="-5075" y="0"/>
            <a:ext cx="1415449" cy="14154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descr="People's hands" id="302" name="Google Shape;302;p27"/>
          <p:cNvPicPr preferRelativeResize="0"/>
          <p:nvPr/>
        </p:nvPicPr>
        <p:blipFill rotWithShape="1">
          <a:blip r:embed="rId3">
            <a:alphaModFix/>
          </a:blip>
          <a:srcRect b="0" l="0" r="0" t="0"/>
          <a:stretch/>
        </p:blipFill>
        <p:spPr>
          <a:xfrm>
            <a:off x="-1200" y="0"/>
            <a:ext cx="12192000" cy="6858000"/>
          </a:xfrm>
          <a:prstGeom prst="rect">
            <a:avLst/>
          </a:prstGeom>
          <a:noFill/>
          <a:ln>
            <a:noFill/>
          </a:ln>
        </p:spPr>
      </p:pic>
      <p:sp>
        <p:nvSpPr>
          <p:cNvPr descr="Blue rectangle" id="303" name="Google Shape;303;p27"/>
          <p:cNvSpPr/>
          <p:nvPr/>
        </p:nvSpPr>
        <p:spPr>
          <a:xfrm>
            <a:off x="1200" y="0"/>
            <a:ext cx="1218960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803"/>
            </a:scheme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4" name="Google Shape;304;p27"/>
          <p:cNvSpPr txBox="1"/>
          <p:nvPr/>
        </p:nvSpPr>
        <p:spPr>
          <a:xfrm>
            <a:off x="-1" y="1341439"/>
            <a:ext cx="6348413" cy="4140200"/>
          </a:xfrm>
          <a:prstGeom prst="rect">
            <a:avLst/>
          </a:prstGeom>
          <a:solidFill>
            <a:schemeClr val="accent2"/>
          </a:solidFill>
          <a:ln>
            <a:noFill/>
          </a:ln>
        </p:spPr>
        <p:txBody>
          <a:bodyPr anchorCtr="0" anchor="t" bIns="45700" lIns="1548000" spcFirstLastPara="1" rIns="91425" wrap="square" tIns="2160000">
            <a:normAutofit/>
          </a:bodyPr>
          <a:lstStyle/>
          <a:p>
            <a:pPr indent="0" lvl="0" marL="0" marR="0" rtl="0" algn="l">
              <a:lnSpc>
                <a:spcPct val="125000"/>
              </a:lnSpc>
              <a:spcBef>
                <a:spcPts val="1000"/>
              </a:spcBef>
              <a:spcAft>
                <a:spcPts val="0"/>
              </a:spcAft>
              <a:buClr>
                <a:srgbClr val="3F3F3F"/>
              </a:buClr>
              <a:buSzPts val="2500"/>
              <a:buFont typeface="Arial"/>
              <a:buNone/>
            </a:pPr>
            <a:r>
              <a:t/>
            </a:r>
            <a:endParaRPr b="1" sz="2500">
              <a:solidFill>
                <a:schemeClr val="lt2"/>
              </a:solidFill>
              <a:latin typeface="Arial"/>
              <a:ea typeface="Arial"/>
              <a:cs typeface="Arial"/>
              <a:sym typeface="Arial"/>
            </a:endParaRPr>
          </a:p>
        </p:txBody>
      </p:sp>
      <p:sp>
        <p:nvSpPr>
          <p:cNvPr descr="Beige rectangle" id="305" name="Google Shape;305;p27"/>
          <p:cNvSpPr/>
          <p:nvPr/>
        </p:nvSpPr>
        <p:spPr>
          <a:xfrm>
            <a:off x="931203" y="2894901"/>
            <a:ext cx="4176000" cy="0"/>
          </a:xfrm>
          <a:custGeom>
            <a:rect b="b" l="l" r="r" t="t"/>
            <a:pathLst>
              <a:path extrusionOk="0" h="120000" w="4206240">
                <a:moveTo>
                  <a:pt x="0" y="0"/>
                </a:moveTo>
                <a:lnTo>
                  <a:pt x="4206240"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6" name="Google Shape;306;p27"/>
          <p:cNvSpPr txBox="1"/>
          <p:nvPr>
            <p:ph type="title"/>
          </p:nvPr>
        </p:nvSpPr>
        <p:spPr>
          <a:xfrm>
            <a:off x="838200" y="1701559"/>
            <a:ext cx="485921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5E0C6"/>
              </a:buClr>
              <a:buSzPts val="5000"/>
              <a:buFont typeface="Gill Sans"/>
              <a:buNone/>
            </a:pPr>
            <a:r>
              <a:rPr lang="iw-IL" sz="5000">
                <a:solidFill>
                  <a:srgbClr val="F5E0C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descr="Beige rectangle" id="133" name="Google Shape;133;p15"/>
          <p:cNvSpPr/>
          <p:nvPr/>
        </p:nvSpPr>
        <p:spPr>
          <a:xfrm>
            <a:off x="8181340" y="1359001"/>
            <a:ext cx="4010660" cy="4194074"/>
          </a:xfrm>
          <a:custGeom>
            <a:rect b="b" l="l" r="r" t="t"/>
            <a:pathLst>
              <a:path extrusionOk="0" h="333375" w="4010659">
                <a:moveTo>
                  <a:pt x="0" y="333006"/>
                </a:moveTo>
                <a:lnTo>
                  <a:pt x="4010367" y="333006"/>
                </a:lnTo>
                <a:lnTo>
                  <a:pt x="4010367" y="0"/>
                </a:lnTo>
                <a:lnTo>
                  <a:pt x="0" y="0"/>
                </a:lnTo>
                <a:lnTo>
                  <a:pt x="0" y="333006"/>
                </a:lnTo>
                <a:close/>
              </a:path>
            </a:pathLst>
          </a:custGeom>
          <a:solidFill>
            <a:srgbClr val="F5E0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Blue rectangle" id="134" name="Google Shape;134;p15"/>
          <p:cNvSpPr/>
          <p:nvPr/>
        </p:nvSpPr>
        <p:spPr>
          <a:xfrm>
            <a:off x="1275" y="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803"/>
            </a:scheme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Blue rectangle" id="135" name="Google Shape;135;p15"/>
          <p:cNvSpPr/>
          <p:nvPr/>
        </p:nvSpPr>
        <p:spPr>
          <a:xfrm>
            <a:off x="5502275" y="1692008"/>
            <a:ext cx="6689725" cy="3528060"/>
          </a:xfrm>
          <a:custGeom>
            <a:rect b="b" l="l" r="r" t="t"/>
            <a:pathLst>
              <a:path extrusionOk="0" h="3528060" w="6689725">
                <a:moveTo>
                  <a:pt x="0" y="3527996"/>
                </a:moveTo>
                <a:lnTo>
                  <a:pt x="6689648" y="3527996"/>
                </a:lnTo>
                <a:lnTo>
                  <a:pt x="6689648" y="0"/>
                </a:lnTo>
                <a:lnTo>
                  <a:pt x="0" y="0"/>
                </a:lnTo>
                <a:lnTo>
                  <a:pt x="0" y="3527996"/>
                </a:lnTo>
                <a:close/>
              </a:path>
            </a:pathLst>
          </a:custGeom>
          <a:solidFill>
            <a:schemeClr val="accent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6" name="Google Shape;136;p15"/>
          <p:cNvSpPr txBox="1"/>
          <p:nvPr>
            <p:ph type="title"/>
          </p:nvPr>
        </p:nvSpPr>
        <p:spPr>
          <a:xfrm>
            <a:off x="6198107" y="2331086"/>
            <a:ext cx="5165558" cy="833856"/>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5E0C6"/>
              </a:buClr>
              <a:buSzPts val="3200"/>
              <a:buFont typeface="Gill Sans"/>
              <a:buNone/>
            </a:pPr>
            <a:r>
              <a:rPr lang="iw-IL">
                <a:solidFill>
                  <a:srgbClr val="F5E0C6"/>
                </a:solidFill>
              </a:rPr>
              <a:t>מבוא</a:t>
            </a:r>
            <a:endParaRPr>
              <a:solidFill>
                <a:srgbClr val="F5E0C6"/>
              </a:solidFill>
            </a:endParaRPr>
          </a:p>
        </p:txBody>
      </p:sp>
      <p:sp>
        <p:nvSpPr>
          <p:cNvPr descr="Beige rectangle" id="137" name="Google Shape;137;p15"/>
          <p:cNvSpPr/>
          <p:nvPr/>
        </p:nvSpPr>
        <p:spPr>
          <a:xfrm>
            <a:off x="8310683" y="3014432"/>
            <a:ext cx="2970000" cy="0"/>
          </a:xfrm>
          <a:custGeom>
            <a:rect b="b" l="l" r="r" t="t"/>
            <a:pathLst>
              <a:path extrusionOk="0" h="120000" w="2642870">
                <a:moveTo>
                  <a:pt x="0" y="0"/>
                </a:moveTo>
                <a:lnTo>
                  <a:pt x="2642616"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8" name="Google Shape;138;p15"/>
          <p:cNvSpPr txBox="1"/>
          <p:nvPr/>
        </p:nvSpPr>
        <p:spPr>
          <a:xfrm>
            <a:off x="6027576" y="3217631"/>
            <a:ext cx="5342266" cy="1603375"/>
          </a:xfrm>
          <a:prstGeom prst="rect">
            <a:avLst/>
          </a:prstGeom>
          <a:noFill/>
          <a:ln>
            <a:noFill/>
          </a:ln>
        </p:spPr>
        <p:txBody>
          <a:bodyPr anchorCtr="0" anchor="t" bIns="45700" lIns="91425" spcFirstLastPara="1" rIns="91425" wrap="square" tIns="45700">
            <a:normAutofit fontScale="85000" lnSpcReduction="20000"/>
          </a:bodyPr>
          <a:lstStyle/>
          <a:p>
            <a:pPr indent="0" lvl="0" marL="0" marR="0" rtl="1" algn="r">
              <a:lnSpc>
                <a:spcPct val="150000"/>
              </a:lnSpc>
              <a:spcBef>
                <a:spcPts val="0"/>
              </a:spcBef>
              <a:spcAft>
                <a:spcPts val="0"/>
              </a:spcAft>
              <a:buClr>
                <a:srgbClr val="F5E0C6"/>
              </a:buClr>
              <a:buSzPct val="100000"/>
              <a:buFont typeface="Arial"/>
              <a:buNone/>
            </a:pPr>
            <a:r>
              <a:rPr lang="iw-IL" sz="1800">
                <a:solidFill>
                  <a:srgbClr val="F5E0C6"/>
                </a:solidFill>
                <a:latin typeface="Heebo"/>
                <a:ea typeface="Heebo"/>
                <a:cs typeface="Heebo"/>
                <a:sym typeface="Heebo"/>
              </a:rPr>
              <a:t>כחלק מהמאמצים לנהל בצורה חכמה ויעילה את צריכת האנרגיה בבתים חכמים, פיתחנו מערכת לניהול אנרגיה ביתית המבוססת על טכנולוגיית IoT. המערכת מאפשרת מעקב בזמן אמת אחר צריכת החשמל, מתן התרעות על חריגות, ושליטה על מכשירים חשמליים מרחוק, כל זאת במטרה לשפר את היעילות האנרגטית ולשמור על בטיחות הדיירים.</a:t>
            </a:r>
            <a:endParaRPr sz="1800">
              <a:solidFill>
                <a:srgbClr val="F5E0C6"/>
              </a:solidFill>
              <a:latin typeface="Heebo"/>
              <a:ea typeface="Heebo"/>
              <a:cs typeface="Heebo"/>
              <a:sym typeface="Heebo"/>
            </a:endParaRPr>
          </a:p>
        </p:txBody>
      </p:sp>
      <p:pic>
        <p:nvPicPr>
          <p:cNvPr id="139" name="Google Shape;139;p15"/>
          <p:cNvPicPr preferRelativeResize="0"/>
          <p:nvPr/>
        </p:nvPicPr>
        <p:blipFill>
          <a:blip r:embed="rId3">
            <a:alphaModFix/>
          </a:blip>
          <a:stretch>
            <a:fillRect/>
          </a:stretch>
        </p:blipFill>
        <p:spPr>
          <a:xfrm>
            <a:off x="1275" y="0"/>
            <a:ext cx="1415449" cy="14154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descr="Beige rectangle" id="145" name="Google Shape;145;p16"/>
          <p:cNvSpPr/>
          <p:nvPr/>
        </p:nvSpPr>
        <p:spPr>
          <a:xfrm>
            <a:off x="8181340" y="1359001"/>
            <a:ext cx="4010660" cy="4194074"/>
          </a:xfrm>
          <a:custGeom>
            <a:rect b="b" l="l" r="r" t="t"/>
            <a:pathLst>
              <a:path extrusionOk="0" h="333375" w="4010659">
                <a:moveTo>
                  <a:pt x="0" y="333006"/>
                </a:moveTo>
                <a:lnTo>
                  <a:pt x="4010367" y="333006"/>
                </a:lnTo>
                <a:lnTo>
                  <a:pt x="4010367" y="0"/>
                </a:lnTo>
                <a:lnTo>
                  <a:pt x="0" y="0"/>
                </a:lnTo>
                <a:lnTo>
                  <a:pt x="0" y="333006"/>
                </a:lnTo>
                <a:close/>
              </a:path>
            </a:pathLst>
          </a:custGeom>
          <a:solidFill>
            <a:srgbClr val="F5E0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Blue rectangle" id="146" name="Google Shape;146;p16"/>
          <p:cNvSpPr/>
          <p:nvPr/>
        </p:nvSpPr>
        <p:spPr>
          <a:xfrm>
            <a:off x="1275" y="-12"/>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803"/>
            </a:scheme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Blue rectangle" id="147" name="Google Shape;147;p16"/>
          <p:cNvSpPr/>
          <p:nvPr/>
        </p:nvSpPr>
        <p:spPr>
          <a:xfrm>
            <a:off x="5502275" y="1692008"/>
            <a:ext cx="6689725" cy="3528060"/>
          </a:xfrm>
          <a:custGeom>
            <a:rect b="b" l="l" r="r" t="t"/>
            <a:pathLst>
              <a:path extrusionOk="0" h="3528060" w="6689725">
                <a:moveTo>
                  <a:pt x="0" y="3527996"/>
                </a:moveTo>
                <a:lnTo>
                  <a:pt x="6689648" y="3527996"/>
                </a:lnTo>
                <a:lnTo>
                  <a:pt x="6689648" y="0"/>
                </a:lnTo>
                <a:lnTo>
                  <a:pt x="0" y="0"/>
                </a:lnTo>
                <a:lnTo>
                  <a:pt x="0" y="3527996"/>
                </a:lnTo>
                <a:close/>
              </a:path>
            </a:pathLst>
          </a:custGeom>
          <a:solidFill>
            <a:schemeClr val="accent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8" name="Google Shape;148;p16"/>
          <p:cNvSpPr txBox="1"/>
          <p:nvPr>
            <p:ph type="title"/>
          </p:nvPr>
        </p:nvSpPr>
        <p:spPr>
          <a:xfrm>
            <a:off x="6198107" y="2141686"/>
            <a:ext cx="5165700" cy="834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5E0C6"/>
              </a:buClr>
              <a:buSzPts val="3200"/>
              <a:buFont typeface="Gill Sans"/>
              <a:buNone/>
            </a:pPr>
            <a:r>
              <a:rPr lang="iw-IL">
                <a:solidFill>
                  <a:srgbClr val="F5E0C6"/>
                </a:solidFill>
              </a:rPr>
              <a:t>הבעיה</a:t>
            </a:r>
            <a:endParaRPr>
              <a:solidFill>
                <a:srgbClr val="F5E0C6"/>
              </a:solidFill>
            </a:endParaRPr>
          </a:p>
        </p:txBody>
      </p:sp>
      <p:sp>
        <p:nvSpPr>
          <p:cNvPr descr="Beige rectangle" id="149" name="Google Shape;149;p16"/>
          <p:cNvSpPr/>
          <p:nvPr/>
        </p:nvSpPr>
        <p:spPr>
          <a:xfrm>
            <a:off x="8310683" y="3014432"/>
            <a:ext cx="2970000" cy="0"/>
          </a:xfrm>
          <a:custGeom>
            <a:rect b="b" l="l" r="r" t="t"/>
            <a:pathLst>
              <a:path extrusionOk="0" h="120000" w="2642870">
                <a:moveTo>
                  <a:pt x="0" y="0"/>
                </a:moveTo>
                <a:lnTo>
                  <a:pt x="2642616"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0" name="Google Shape;150;p16"/>
          <p:cNvSpPr txBox="1"/>
          <p:nvPr/>
        </p:nvSpPr>
        <p:spPr>
          <a:xfrm>
            <a:off x="6027576" y="3028231"/>
            <a:ext cx="5342400" cy="1603500"/>
          </a:xfrm>
          <a:prstGeom prst="rect">
            <a:avLst/>
          </a:prstGeom>
          <a:noFill/>
          <a:ln>
            <a:noFill/>
          </a:ln>
        </p:spPr>
        <p:txBody>
          <a:bodyPr anchorCtr="0" anchor="t" bIns="45700" lIns="91425" spcFirstLastPara="1" rIns="91425" wrap="square" tIns="45700">
            <a:normAutofit fontScale="70000"/>
          </a:bodyPr>
          <a:lstStyle/>
          <a:p>
            <a:pPr indent="0" lvl="0" marL="0" marR="0" rtl="1" algn="r">
              <a:lnSpc>
                <a:spcPct val="150000"/>
              </a:lnSpc>
              <a:spcBef>
                <a:spcPts val="0"/>
              </a:spcBef>
              <a:spcAft>
                <a:spcPts val="0"/>
              </a:spcAft>
              <a:buClr>
                <a:srgbClr val="F5E0C6"/>
              </a:buClr>
              <a:buSzPct val="100000"/>
              <a:buFont typeface="Arial"/>
              <a:buNone/>
            </a:pPr>
            <a:r>
              <a:rPr lang="iw-IL" sz="1800">
                <a:solidFill>
                  <a:srgbClr val="F5E0C6"/>
                </a:solidFill>
                <a:latin typeface="Heebo"/>
                <a:ea typeface="Heebo"/>
                <a:cs typeface="Heebo"/>
                <a:sym typeface="Heebo"/>
              </a:rPr>
              <a:t>צריכת החשמל בבתים מודרניים נמצאת בעלייה מתמדת, דבר המוביל להוצאות גבוהות ולסיכונים בטיחותיים במקרים של עומסי יתר ותקלות חשמליות כמו קצר. בעיות אלו מדגישות את הצורך בניהול חכם של צריכת האנרגיה, במטרה לצמצם עלויות ולהגביר את הבטיחות.בנוסף, בהיעדר מערכות התרעה בזמן אמת, בעלי בתים לא מודעים לבעיות פוטנציאליות עד שהן מתפתחות לנזק ממשי.</a:t>
            </a:r>
            <a:endParaRPr sz="1800">
              <a:solidFill>
                <a:srgbClr val="F5E0C6"/>
              </a:solidFill>
              <a:latin typeface="Heebo"/>
              <a:ea typeface="Heebo"/>
              <a:cs typeface="Heebo"/>
              <a:sym typeface="Heebo"/>
            </a:endParaRPr>
          </a:p>
        </p:txBody>
      </p:sp>
      <p:pic>
        <p:nvPicPr>
          <p:cNvPr id="151" name="Google Shape;151;p16"/>
          <p:cNvPicPr preferRelativeResize="0"/>
          <p:nvPr/>
        </p:nvPicPr>
        <p:blipFill>
          <a:blip r:embed="rId3">
            <a:alphaModFix/>
          </a:blip>
          <a:stretch>
            <a:fillRect/>
          </a:stretch>
        </p:blipFill>
        <p:spPr>
          <a:xfrm>
            <a:off x="-5075" y="0"/>
            <a:ext cx="1415449" cy="1415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descr="Beige rectangle" id="157" name="Google Shape;157;p17"/>
          <p:cNvSpPr/>
          <p:nvPr/>
        </p:nvSpPr>
        <p:spPr>
          <a:xfrm>
            <a:off x="8181340" y="1359001"/>
            <a:ext cx="4010660" cy="4194074"/>
          </a:xfrm>
          <a:custGeom>
            <a:rect b="b" l="l" r="r" t="t"/>
            <a:pathLst>
              <a:path extrusionOk="0" h="333375" w="4010659">
                <a:moveTo>
                  <a:pt x="0" y="333006"/>
                </a:moveTo>
                <a:lnTo>
                  <a:pt x="4010367" y="333006"/>
                </a:lnTo>
                <a:lnTo>
                  <a:pt x="4010367" y="0"/>
                </a:lnTo>
                <a:lnTo>
                  <a:pt x="0" y="0"/>
                </a:lnTo>
                <a:lnTo>
                  <a:pt x="0" y="333006"/>
                </a:lnTo>
                <a:close/>
              </a:path>
            </a:pathLst>
          </a:custGeom>
          <a:solidFill>
            <a:srgbClr val="F5E0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Blue rectangle" id="158" name="Google Shape;158;p17"/>
          <p:cNvSpPr/>
          <p:nvPr/>
        </p:nvSpPr>
        <p:spPr>
          <a:xfrm>
            <a:off x="1275" y="-12"/>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803"/>
            </a:scheme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Blue rectangle" id="159" name="Google Shape;159;p17"/>
          <p:cNvSpPr/>
          <p:nvPr/>
        </p:nvSpPr>
        <p:spPr>
          <a:xfrm>
            <a:off x="5499735" y="54076"/>
            <a:ext cx="6689725" cy="6803924"/>
          </a:xfrm>
          <a:custGeom>
            <a:rect b="b" l="l" r="r" t="t"/>
            <a:pathLst>
              <a:path extrusionOk="0" h="3528060" w="6689725">
                <a:moveTo>
                  <a:pt x="0" y="3527996"/>
                </a:moveTo>
                <a:lnTo>
                  <a:pt x="6689648" y="3527996"/>
                </a:lnTo>
                <a:lnTo>
                  <a:pt x="6689648" y="0"/>
                </a:lnTo>
                <a:lnTo>
                  <a:pt x="0" y="0"/>
                </a:lnTo>
                <a:lnTo>
                  <a:pt x="0" y="3527996"/>
                </a:lnTo>
                <a:close/>
              </a:path>
            </a:pathLst>
          </a:custGeom>
          <a:solidFill>
            <a:schemeClr val="accent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 name="Google Shape;160;p17"/>
          <p:cNvSpPr txBox="1"/>
          <p:nvPr>
            <p:ph type="title"/>
          </p:nvPr>
        </p:nvSpPr>
        <p:spPr>
          <a:xfrm>
            <a:off x="6261730" y="378579"/>
            <a:ext cx="5165700" cy="834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F5E0C6"/>
              </a:buClr>
              <a:buSzPts val="3200"/>
              <a:buFont typeface="Gill Sans"/>
              <a:buNone/>
            </a:pPr>
            <a:r>
              <a:rPr lang="iw-IL">
                <a:solidFill>
                  <a:srgbClr val="F5E0C6"/>
                </a:solidFill>
              </a:rPr>
              <a:t>הפתרון</a:t>
            </a:r>
            <a:endParaRPr>
              <a:solidFill>
                <a:srgbClr val="F5E0C6"/>
              </a:solidFill>
            </a:endParaRPr>
          </a:p>
        </p:txBody>
      </p:sp>
      <p:sp>
        <p:nvSpPr>
          <p:cNvPr descr="Beige rectangle" id="161" name="Google Shape;161;p17"/>
          <p:cNvSpPr/>
          <p:nvPr/>
        </p:nvSpPr>
        <p:spPr>
          <a:xfrm>
            <a:off x="8394068" y="1057525"/>
            <a:ext cx="2973229" cy="0"/>
          </a:xfrm>
          <a:custGeom>
            <a:rect b="b" l="l" r="r" t="t"/>
            <a:pathLst>
              <a:path extrusionOk="0" h="120000" w="2642870">
                <a:moveTo>
                  <a:pt x="0" y="0"/>
                </a:moveTo>
                <a:lnTo>
                  <a:pt x="2642616"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 name="Google Shape;162;p17"/>
          <p:cNvSpPr txBox="1"/>
          <p:nvPr/>
        </p:nvSpPr>
        <p:spPr>
          <a:xfrm>
            <a:off x="6025036" y="1579699"/>
            <a:ext cx="5342266" cy="1101727"/>
          </a:xfrm>
          <a:prstGeom prst="rect">
            <a:avLst/>
          </a:prstGeom>
          <a:noFill/>
          <a:ln>
            <a:noFill/>
          </a:ln>
        </p:spPr>
        <p:txBody>
          <a:bodyPr anchorCtr="0" anchor="t" bIns="45700" lIns="91425" spcFirstLastPara="1" rIns="91425" wrap="square" tIns="45700">
            <a:normAutofit fontScale="85000" lnSpcReduction="10000"/>
          </a:bodyPr>
          <a:lstStyle/>
          <a:p>
            <a:pPr indent="0" lvl="0" marL="0" marR="0" rtl="1" algn="r">
              <a:lnSpc>
                <a:spcPct val="150000"/>
              </a:lnSpc>
              <a:spcBef>
                <a:spcPts val="0"/>
              </a:spcBef>
              <a:spcAft>
                <a:spcPts val="0"/>
              </a:spcAft>
              <a:buClr>
                <a:srgbClr val="F5E0C6"/>
              </a:buClr>
              <a:buSzPct val="100000"/>
              <a:buFont typeface="Arial"/>
              <a:buNone/>
            </a:pPr>
            <a:r>
              <a:rPr lang="iw-IL" sz="1800">
                <a:solidFill>
                  <a:srgbClr val="F5E0C6"/>
                </a:solidFill>
                <a:latin typeface="Heebo"/>
                <a:ea typeface="Heebo"/>
                <a:cs typeface="Heebo"/>
                <a:sym typeface="Heebo"/>
              </a:rPr>
              <a:t>מערכת  EnergyManagementSystem היא פתרון לניהול אנרגיה בבית חכם, שמיועדת להתמודד עם האתגרים של עלייה בצריכת החשמל והסיכונים הקשורים לכך. המערכת כוללת:</a:t>
            </a:r>
            <a:endParaRPr sz="1800">
              <a:solidFill>
                <a:srgbClr val="F5E0C6"/>
              </a:solidFill>
              <a:latin typeface="Heebo"/>
              <a:ea typeface="Heebo"/>
              <a:cs typeface="Heebo"/>
              <a:sym typeface="Heebo"/>
            </a:endParaRPr>
          </a:p>
        </p:txBody>
      </p:sp>
      <p:pic>
        <p:nvPicPr>
          <p:cNvPr descr="Check icon" id="163" name="Google Shape;163;p17"/>
          <p:cNvPicPr preferRelativeResize="0"/>
          <p:nvPr/>
        </p:nvPicPr>
        <p:blipFill rotWithShape="1">
          <a:blip r:embed="rId3">
            <a:alphaModFix/>
          </a:blip>
          <a:srcRect b="0" l="0" r="0" t="0"/>
          <a:stretch/>
        </p:blipFill>
        <p:spPr>
          <a:xfrm>
            <a:off x="10914381" y="2734115"/>
            <a:ext cx="576000" cy="576000"/>
          </a:xfrm>
          <a:prstGeom prst="rect">
            <a:avLst/>
          </a:prstGeom>
          <a:noFill/>
          <a:ln>
            <a:noFill/>
          </a:ln>
        </p:spPr>
      </p:pic>
      <p:pic>
        <p:nvPicPr>
          <p:cNvPr descr="Check icon" id="164" name="Google Shape;164;p17"/>
          <p:cNvPicPr preferRelativeResize="0"/>
          <p:nvPr/>
        </p:nvPicPr>
        <p:blipFill rotWithShape="1">
          <a:blip r:embed="rId3">
            <a:alphaModFix/>
          </a:blip>
          <a:srcRect b="0" l="0" r="0" t="0"/>
          <a:stretch/>
        </p:blipFill>
        <p:spPr>
          <a:xfrm>
            <a:off x="10914381" y="3429000"/>
            <a:ext cx="576000" cy="576000"/>
          </a:xfrm>
          <a:prstGeom prst="rect">
            <a:avLst/>
          </a:prstGeom>
          <a:noFill/>
          <a:ln>
            <a:noFill/>
          </a:ln>
        </p:spPr>
      </p:pic>
      <p:pic>
        <p:nvPicPr>
          <p:cNvPr descr="Check icon" id="165" name="Google Shape;165;p17"/>
          <p:cNvPicPr preferRelativeResize="0"/>
          <p:nvPr/>
        </p:nvPicPr>
        <p:blipFill rotWithShape="1">
          <a:blip r:embed="rId3">
            <a:alphaModFix/>
          </a:blip>
          <a:srcRect b="0" l="0" r="0" t="0"/>
          <a:stretch/>
        </p:blipFill>
        <p:spPr>
          <a:xfrm>
            <a:off x="10904458" y="4123885"/>
            <a:ext cx="576000" cy="576000"/>
          </a:xfrm>
          <a:prstGeom prst="rect">
            <a:avLst/>
          </a:prstGeom>
          <a:noFill/>
          <a:ln>
            <a:noFill/>
          </a:ln>
        </p:spPr>
      </p:pic>
      <p:pic>
        <p:nvPicPr>
          <p:cNvPr descr="Check icon" id="166" name="Google Shape;166;p17"/>
          <p:cNvPicPr preferRelativeResize="0"/>
          <p:nvPr/>
        </p:nvPicPr>
        <p:blipFill rotWithShape="1">
          <a:blip r:embed="rId3">
            <a:alphaModFix/>
          </a:blip>
          <a:srcRect b="0" l="0" r="0" t="0"/>
          <a:stretch/>
        </p:blipFill>
        <p:spPr>
          <a:xfrm>
            <a:off x="10948856" y="4788001"/>
            <a:ext cx="576000" cy="576000"/>
          </a:xfrm>
          <a:prstGeom prst="rect">
            <a:avLst/>
          </a:prstGeom>
          <a:noFill/>
          <a:ln>
            <a:noFill/>
          </a:ln>
        </p:spPr>
      </p:pic>
      <p:pic>
        <p:nvPicPr>
          <p:cNvPr descr="Check icon" id="167" name="Google Shape;167;p17"/>
          <p:cNvPicPr preferRelativeResize="0"/>
          <p:nvPr/>
        </p:nvPicPr>
        <p:blipFill rotWithShape="1">
          <a:blip r:embed="rId3">
            <a:alphaModFix/>
          </a:blip>
          <a:srcRect b="0" l="0" r="0" t="0"/>
          <a:stretch/>
        </p:blipFill>
        <p:spPr>
          <a:xfrm>
            <a:off x="10966093" y="5572840"/>
            <a:ext cx="576000" cy="576000"/>
          </a:xfrm>
          <a:prstGeom prst="rect">
            <a:avLst/>
          </a:prstGeom>
          <a:noFill/>
          <a:ln>
            <a:noFill/>
          </a:ln>
        </p:spPr>
      </p:pic>
      <p:sp>
        <p:nvSpPr>
          <p:cNvPr id="168" name="Google Shape;168;p17"/>
          <p:cNvSpPr txBox="1"/>
          <p:nvPr/>
        </p:nvSpPr>
        <p:spPr>
          <a:xfrm>
            <a:off x="6096011" y="1212574"/>
            <a:ext cx="5342400" cy="1101600"/>
          </a:xfrm>
          <a:prstGeom prst="rect">
            <a:avLst/>
          </a:prstGeom>
          <a:noFill/>
          <a:ln>
            <a:noFill/>
          </a:ln>
        </p:spPr>
        <p:txBody>
          <a:bodyPr anchorCtr="0" anchor="t" bIns="45700" lIns="91425" spcFirstLastPara="1" rIns="91425" wrap="square" tIns="45700">
            <a:normAutofit/>
          </a:bodyPr>
          <a:lstStyle/>
          <a:p>
            <a:pPr indent="0" lvl="0" marL="0" marR="0" rtl="1" algn="r">
              <a:lnSpc>
                <a:spcPct val="150000"/>
              </a:lnSpc>
              <a:spcBef>
                <a:spcPts val="0"/>
              </a:spcBef>
              <a:spcAft>
                <a:spcPts val="0"/>
              </a:spcAft>
              <a:buClr>
                <a:srgbClr val="3F3F3F"/>
              </a:buClr>
              <a:buSzPts val="1800"/>
              <a:buFont typeface="Arial"/>
              <a:buNone/>
            </a:pPr>
            <a:r>
              <a:t/>
            </a:r>
            <a:endParaRPr sz="1800">
              <a:solidFill>
                <a:srgbClr val="F5E0C6"/>
              </a:solidFill>
              <a:latin typeface="Heebo"/>
              <a:ea typeface="Heebo"/>
              <a:cs typeface="Heebo"/>
              <a:sym typeface="Heebo"/>
            </a:endParaRPr>
          </a:p>
        </p:txBody>
      </p:sp>
      <p:sp>
        <p:nvSpPr>
          <p:cNvPr id="169" name="Google Shape;169;p17"/>
          <p:cNvSpPr txBox="1"/>
          <p:nvPr/>
        </p:nvSpPr>
        <p:spPr>
          <a:xfrm>
            <a:off x="5570915" y="2607501"/>
            <a:ext cx="5342400" cy="1101600"/>
          </a:xfrm>
          <a:prstGeom prst="rect">
            <a:avLst/>
          </a:prstGeom>
          <a:noFill/>
          <a:ln>
            <a:noFill/>
          </a:ln>
        </p:spPr>
        <p:txBody>
          <a:bodyPr anchorCtr="0" anchor="t" bIns="45700" lIns="91425" spcFirstLastPara="1" rIns="91425" wrap="square" tIns="45700">
            <a:normAutofit/>
          </a:bodyPr>
          <a:lstStyle/>
          <a:p>
            <a:pPr indent="0" lvl="0" marL="0" marR="0" rtl="1" algn="r">
              <a:lnSpc>
                <a:spcPct val="140000"/>
              </a:lnSpc>
              <a:spcBef>
                <a:spcPts val="0"/>
              </a:spcBef>
              <a:spcAft>
                <a:spcPts val="0"/>
              </a:spcAft>
              <a:buClr>
                <a:srgbClr val="F5E0C6"/>
              </a:buClr>
              <a:buSzPts val="1530"/>
              <a:buFont typeface="Arial"/>
              <a:buNone/>
            </a:pPr>
            <a:r>
              <a:rPr b="1" lang="iw-IL" sz="1330">
                <a:solidFill>
                  <a:srgbClr val="F5E0C6"/>
                </a:solidFill>
                <a:latin typeface="Heebo"/>
                <a:ea typeface="Heebo"/>
                <a:cs typeface="Heebo"/>
                <a:sym typeface="Heebo"/>
              </a:rPr>
              <a:t>מעקב בזמן אמת: </a:t>
            </a:r>
            <a:r>
              <a:rPr lang="iw-IL" sz="1330">
                <a:solidFill>
                  <a:srgbClr val="F5E0C6"/>
                </a:solidFill>
                <a:latin typeface="Heebo"/>
                <a:ea typeface="Heebo"/>
                <a:cs typeface="Heebo"/>
                <a:sym typeface="Heebo"/>
              </a:rPr>
              <a:t>המערכת עוקבת אחרי צריכת החשמל הנוכחית והיומית, ומציגה נתונים למשתמש בממשק גרפי עם עדכונים אוטומטיים.</a:t>
            </a:r>
            <a:endParaRPr sz="1330">
              <a:solidFill>
                <a:srgbClr val="F5E0C6"/>
              </a:solidFill>
              <a:latin typeface="Heebo"/>
              <a:ea typeface="Heebo"/>
              <a:cs typeface="Heebo"/>
              <a:sym typeface="Heebo"/>
            </a:endParaRPr>
          </a:p>
        </p:txBody>
      </p:sp>
      <p:sp>
        <p:nvSpPr>
          <p:cNvPr id="170" name="Google Shape;170;p17"/>
          <p:cNvSpPr txBox="1"/>
          <p:nvPr/>
        </p:nvSpPr>
        <p:spPr>
          <a:xfrm>
            <a:off x="5642095" y="3353350"/>
            <a:ext cx="5342266" cy="839477"/>
          </a:xfrm>
          <a:prstGeom prst="rect">
            <a:avLst/>
          </a:prstGeom>
          <a:noFill/>
          <a:ln>
            <a:noFill/>
          </a:ln>
        </p:spPr>
        <p:txBody>
          <a:bodyPr anchorCtr="0" anchor="t" bIns="45700" lIns="91425" spcFirstLastPara="1" rIns="91425" wrap="square" tIns="45700">
            <a:normAutofit/>
          </a:bodyPr>
          <a:lstStyle/>
          <a:p>
            <a:pPr indent="0" lvl="0" marL="0" marR="0" rtl="1" algn="r">
              <a:lnSpc>
                <a:spcPct val="140000"/>
              </a:lnSpc>
              <a:spcBef>
                <a:spcPts val="0"/>
              </a:spcBef>
              <a:spcAft>
                <a:spcPts val="0"/>
              </a:spcAft>
              <a:buClr>
                <a:srgbClr val="F5E0C6"/>
              </a:buClr>
              <a:buSzPts val="1665"/>
              <a:buFont typeface="Arial"/>
              <a:buNone/>
            </a:pPr>
            <a:r>
              <a:rPr b="1" lang="iw-IL" sz="1365">
                <a:solidFill>
                  <a:srgbClr val="F5E0C6"/>
                </a:solidFill>
                <a:latin typeface="Heebo"/>
                <a:ea typeface="Heebo"/>
                <a:cs typeface="Heebo"/>
                <a:sym typeface="Heebo"/>
              </a:rPr>
              <a:t>התראות חכמות: התרעות נשלחות במקרה של חריגות בצריכה, מה שמאפשר התמודדות מהירה עם בעיות פוטנציאליות.</a:t>
            </a:r>
            <a:endParaRPr sz="1365">
              <a:solidFill>
                <a:srgbClr val="F5E0C6"/>
              </a:solidFill>
              <a:latin typeface="Heebo"/>
              <a:ea typeface="Heebo"/>
              <a:cs typeface="Heebo"/>
              <a:sym typeface="Heebo"/>
            </a:endParaRPr>
          </a:p>
        </p:txBody>
      </p:sp>
      <p:sp>
        <p:nvSpPr>
          <p:cNvPr id="171" name="Google Shape;171;p17"/>
          <p:cNvSpPr txBox="1"/>
          <p:nvPr/>
        </p:nvSpPr>
        <p:spPr>
          <a:xfrm>
            <a:off x="5643365" y="4103814"/>
            <a:ext cx="5342266" cy="839477"/>
          </a:xfrm>
          <a:prstGeom prst="rect">
            <a:avLst/>
          </a:prstGeom>
          <a:noFill/>
          <a:ln>
            <a:noFill/>
          </a:ln>
        </p:spPr>
        <p:txBody>
          <a:bodyPr anchorCtr="0" anchor="t" bIns="45700" lIns="91425" spcFirstLastPara="1" rIns="91425" wrap="square" tIns="45700">
            <a:noAutofit/>
          </a:bodyPr>
          <a:lstStyle/>
          <a:p>
            <a:pPr indent="0" lvl="0" marL="0" marR="0" rtl="1" algn="r">
              <a:lnSpc>
                <a:spcPct val="140000"/>
              </a:lnSpc>
              <a:spcBef>
                <a:spcPts val="0"/>
              </a:spcBef>
              <a:spcAft>
                <a:spcPts val="0"/>
              </a:spcAft>
              <a:buClr>
                <a:srgbClr val="F5E0C6"/>
              </a:buClr>
              <a:buSzPts val="1530"/>
              <a:buFont typeface="Arial"/>
              <a:buNone/>
            </a:pPr>
            <a:r>
              <a:rPr b="1" lang="iw-IL" sz="1230">
                <a:solidFill>
                  <a:srgbClr val="F5E0C6"/>
                </a:solidFill>
                <a:latin typeface="Heebo"/>
                <a:ea typeface="Heebo"/>
                <a:cs typeface="Heebo"/>
                <a:sym typeface="Heebo"/>
              </a:rPr>
              <a:t>שליטה על מכשירים חשמליים: המערכת כוללת כפתור בממשק המאפשר כיבוי של המפסק הראשי, מה שמסייע במניעת צריכת חשמל מיותרת.</a:t>
            </a:r>
            <a:endParaRPr sz="1230">
              <a:solidFill>
                <a:srgbClr val="F5E0C6"/>
              </a:solidFill>
              <a:latin typeface="Heebo"/>
              <a:ea typeface="Heebo"/>
              <a:cs typeface="Heebo"/>
              <a:sym typeface="Heebo"/>
            </a:endParaRPr>
          </a:p>
        </p:txBody>
      </p:sp>
      <p:sp>
        <p:nvSpPr>
          <p:cNvPr id="172" name="Google Shape;172;p17"/>
          <p:cNvSpPr txBox="1"/>
          <p:nvPr/>
        </p:nvSpPr>
        <p:spPr>
          <a:xfrm>
            <a:off x="5723338" y="4788001"/>
            <a:ext cx="5342266" cy="839477"/>
          </a:xfrm>
          <a:prstGeom prst="rect">
            <a:avLst/>
          </a:prstGeom>
          <a:noFill/>
          <a:ln>
            <a:noFill/>
          </a:ln>
        </p:spPr>
        <p:txBody>
          <a:bodyPr anchorCtr="0" anchor="t" bIns="45700" lIns="91425" spcFirstLastPara="1" rIns="91425" wrap="square" tIns="45700">
            <a:normAutofit/>
          </a:bodyPr>
          <a:lstStyle/>
          <a:p>
            <a:pPr indent="0" lvl="0" marL="0" marR="0" rtl="1" algn="r">
              <a:lnSpc>
                <a:spcPct val="150000"/>
              </a:lnSpc>
              <a:spcBef>
                <a:spcPts val="0"/>
              </a:spcBef>
              <a:spcAft>
                <a:spcPts val="0"/>
              </a:spcAft>
              <a:buClr>
                <a:srgbClr val="3F3F3F"/>
              </a:buClr>
              <a:buSzPts val="1800"/>
              <a:buFont typeface="Arial"/>
              <a:buNone/>
            </a:pPr>
            <a:r>
              <a:t/>
            </a:r>
            <a:endParaRPr sz="1800">
              <a:solidFill>
                <a:srgbClr val="F5E0C6"/>
              </a:solidFill>
              <a:latin typeface="Heebo"/>
              <a:ea typeface="Heebo"/>
              <a:cs typeface="Heebo"/>
              <a:sym typeface="Heebo"/>
            </a:endParaRPr>
          </a:p>
        </p:txBody>
      </p:sp>
      <p:sp>
        <p:nvSpPr>
          <p:cNvPr id="173" name="Google Shape;173;p17"/>
          <p:cNvSpPr txBox="1"/>
          <p:nvPr/>
        </p:nvSpPr>
        <p:spPr>
          <a:xfrm>
            <a:off x="5720798" y="4798721"/>
            <a:ext cx="5342266" cy="839477"/>
          </a:xfrm>
          <a:prstGeom prst="rect">
            <a:avLst/>
          </a:prstGeom>
          <a:noFill/>
          <a:ln>
            <a:noFill/>
          </a:ln>
        </p:spPr>
        <p:txBody>
          <a:bodyPr anchorCtr="0" anchor="t" bIns="45700" lIns="91425" spcFirstLastPara="1" rIns="91425" wrap="square" tIns="45700">
            <a:noAutofit/>
          </a:bodyPr>
          <a:lstStyle/>
          <a:p>
            <a:pPr indent="0" lvl="0" marL="0" marR="0" rtl="1" algn="r">
              <a:lnSpc>
                <a:spcPct val="140000"/>
              </a:lnSpc>
              <a:spcBef>
                <a:spcPts val="0"/>
              </a:spcBef>
              <a:spcAft>
                <a:spcPts val="0"/>
              </a:spcAft>
              <a:buClr>
                <a:srgbClr val="F5E0C6"/>
              </a:buClr>
              <a:buSzPts val="1530"/>
              <a:buFont typeface="Arial"/>
              <a:buNone/>
            </a:pPr>
            <a:r>
              <a:rPr lang="iw-IL" sz="1330">
                <a:solidFill>
                  <a:srgbClr val="F5E0C6"/>
                </a:solidFill>
                <a:latin typeface="Heebo"/>
                <a:ea typeface="Heebo"/>
                <a:cs typeface="Heebo"/>
                <a:sym typeface="Heebo"/>
              </a:rPr>
              <a:t>מערכת חיישנים: חיישן DHT  מודד טמפרטורה ולחות, ומספק נתונים חשובים למניעת סיכונים כמו תקלות חשמליות שעשויות לגרום לשריפות.</a:t>
            </a:r>
            <a:endParaRPr sz="1330">
              <a:solidFill>
                <a:srgbClr val="F5E0C6"/>
              </a:solidFill>
              <a:latin typeface="Heebo"/>
              <a:ea typeface="Heebo"/>
              <a:cs typeface="Heebo"/>
              <a:sym typeface="Heebo"/>
            </a:endParaRPr>
          </a:p>
        </p:txBody>
      </p:sp>
      <p:sp>
        <p:nvSpPr>
          <p:cNvPr id="174" name="Google Shape;174;p17"/>
          <p:cNvSpPr txBox="1"/>
          <p:nvPr/>
        </p:nvSpPr>
        <p:spPr>
          <a:xfrm>
            <a:off x="5720798" y="5508569"/>
            <a:ext cx="5342266" cy="839477"/>
          </a:xfrm>
          <a:prstGeom prst="rect">
            <a:avLst/>
          </a:prstGeom>
          <a:noFill/>
          <a:ln>
            <a:noFill/>
          </a:ln>
        </p:spPr>
        <p:txBody>
          <a:bodyPr anchorCtr="0" anchor="t" bIns="45700" lIns="91425" spcFirstLastPara="1" rIns="91425" wrap="square" tIns="45700">
            <a:normAutofit/>
          </a:bodyPr>
          <a:lstStyle/>
          <a:p>
            <a:pPr indent="0" lvl="0" marL="0" marR="0" rtl="1" algn="r">
              <a:lnSpc>
                <a:spcPct val="150000"/>
              </a:lnSpc>
              <a:spcBef>
                <a:spcPts val="0"/>
              </a:spcBef>
              <a:spcAft>
                <a:spcPts val="0"/>
              </a:spcAft>
              <a:buClr>
                <a:srgbClr val="3F3F3F"/>
              </a:buClr>
              <a:buSzPts val="1800"/>
              <a:buFont typeface="Arial"/>
              <a:buNone/>
            </a:pPr>
            <a:r>
              <a:t/>
            </a:r>
            <a:endParaRPr sz="1800">
              <a:solidFill>
                <a:srgbClr val="F5E0C6"/>
              </a:solidFill>
              <a:latin typeface="Heebo"/>
              <a:ea typeface="Heebo"/>
              <a:cs typeface="Heebo"/>
              <a:sym typeface="Heebo"/>
            </a:endParaRPr>
          </a:p>
        </p:txBody>
      </p:sp>
      <p:sp>
        <p:nvSpPr>
          <p:cNvPr id="175" name="Google Shape;175;p17"/>
          <p:cNvSpPr txBox="1"/>
          <p:nvPr/>
        </p:nvSpPr>
        <p:spPr>
          <a:xfrm>
            <a:off x="5720798" y="5549085"/>
            <a:ext cx="5342266" cy="839477"/>
          </a:xfrm>
          <a:prstGeom prst="rect">
            <a:avLst/>
          </a:prstGeom>
          <a:noFill/>
          <a:ln>
            <a:noFill/>
          </a:ln>
        </p:spPr>
        <p:txBody>
          <a:bodyPr anchorCtr="0" anchor="t" bIns="45700" lIns="91425" spcFirstLastPara="1" rIns="91425" wrap="square" tIns="45700">
            <a:normAutofit/>
          </a:bodyPr>
          <a:lstStyle/>
          <a:p>
            <a:pPr indent="0" lvl="0" marL="0" marR="0" rtl="1" algn="r">
              <a:lnSpc>
                <a:spcPct val="140000"/>
              </a:lnSpc>
              <a:spcBef>
                <a:spcPts val="0"/>
              </a:spcBef>
              <a:spcAft>
                <a:spcPts val="0"/>
              </a:spcAft>
              <a:buClr>
                <a:srgbClr val="F5E0C6"/>
              </a:buClr>
              <a:buSzPts val="1665"/>
              <a:buFont typeface="Arial"/>
              <a:buNone/>
            </a:pPr>
            <a:r>
              <a:rPr lang="iw-IL" sz="1365">
                <a:solidFill>
                  <a:srgbClr val="F5E0C6"/>
                </a:solidFill>
                <a:latin typeface="Heebo"/>
                <a:ea typeface="Heebo"/>
                <a:cs typeface="Heebo"/>
                <a:sym typeface="Heebo"/>
              </a:rPr>
              <a:t>מבוססת על תקשורת באמצעות ברוקרMQTT,  המאפשרת חיבור בין מכשירים שונים וניהול קל של הנתונים. </a:t>
            </a:r>
            <a:endParaRPr sz="1365">
              <a:solidFill>
                <a:srgbClr val="F5E0C6"/>
              </a:solidFill>
              <a:latin typeface="Heebo"/>
              <a:ea typeface="Heebo"/>
              <a:cs typeface="Heebo"/>
              <a:sym typeface="Heebo"/>
            </a:endParaRPr>
          </a:p>
        </p:txBody>
      </p:sp>
      <p:pic>
        <p:nvPicPr>
          <p:cNvPr id="176" name="Google Shape;176;p17"/>
          <p:cNvPicPr preferRelativeResize="0"/>
          <p:nvPr/>
        </p:nvPicPr>
        <p:blipFill>
          <a:blip r:embed="rId4">
            <a:alphaModFix/>
          </a:blip>
          <a:stretch>
            <a:fillRect/>
          </a:stretch>
        </p:blipFill>
        <p:spPr>
          <a:xfrm>
            <a:off x="-5075" y="0"/>
            <a:ext cx="1415449" cy="14154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descr="Blue rectangle" id="182" name="Google Shape;182;p18"/>
          <p:cNvSpPr/>
          <p:nvPr/>
        </p:nvSpPr>
        <p:spPr>
          <a:xfrm>
            <a:off x="0" y="0"/>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803"/>
            </a:schemeClr>
          </a:solidFill>
          <a:ln>
            <a:noFill/>
          </a:ln>
        </p:spPr>
        <p:txBody>
          <a:bodyPr anchorCtr="0" anchor="t" bIns="0" lIns="0" spcFirstLastPara="1" rIns="0" wrap="square" tIns="0">
            <a:noAutofit/>
          </a:bodyPr>
          <a:lstStyle/>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83" name="Google Shape;183;p18"/>
          <p:cNvSpPr txBox="1"/>
          <p:nvPr>
            <p:ph type="title"/>
          </p:nvPr>
        </p:nvSpPr>
        <p:spPr>
          <a:xfrm>
            <a:off x="10697167" y="232718"/>
            <a:ext cx="1120800" cy="57600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5E0C6"/>
              </a:buClr>
              <a:buSzPts val="3200"/>
              <a:buFont typeface="Gill Sans"/>
              <a:buNone/>
            </a:pPr>
            <a:r>
              <a:rPr lang="iw-IL">
                <a:solidFill>
                  <a:srgbClr val="F5E0C6"/>
                </a:solidFill>
              </a:rPr>
              <a:t>מבוא</a:t>
            </a:r>
            <a:endParaRPr>
              <a:solidFill>
                <a:srgbClr val="F5E0C6"/>
              </a:solidFill>
            </a:endParaRPr>
          </a:p>
        </p:txBody>
      </p:sp>
      <p:sp>
        <p:nvSpPr>
          <p:cNvPr id="184" name="Google Shape;184;p18"/>
          <p:cNvSpPr txBox="1"/>
          <p:nvPr>
            <p:ph idx="1" type="body"/>
          </p:nvPr>
        </p:nvSpPr>
        <p:spPr>
          <a:xfrm>
            <a:off x="6675975" y="1029997"/>
            <a:ext cx="4531800" cy="2468700"/>
          </a:xfrm>
          <a:prstGeom prst="rect">
            <a:avLst/>
          </a:prstGeom>
          <a:noFill/>
          <a:ln>
            <a:noFill/>
          </a:ln>
        </p:spPr>
        <p:txBody>
          <a:bodyPr anchorCtr="0" anchor="t" bIns="45700" lIns="91425" spcFirstLastPara="1" rIns="91425" wrap="square" tIns="45700">
            <a:normAutofit fontScale="40000" lnSpcReduction="20000"/>
          </a:bodyPr>
          <a:lstStyle/>
          <a:p>
            <a:pPr indent="0" lvl="0" marL="0" rtl="1" algn="r">
              <a:lnSpc>
                <a:spcPct val="110000"/>
              </a:lnSpc>
              <a:spcBef>
                <a:spcPts val="0"/>
              </a:spcBef>
              <a:spcAft>
                <a:spcPts val="0"/>
              </a:spcAft>
              <a:buClr>
                <a:srgbClr val="F5E0C6"/>
              </a:buClr>
              <a:buSzPct val="74074"/>
              <a:buNone/>
            </a:pPr>
            <a:r>
              <a:rPr b="1" lang="iw-IL" sz="2700">
                <a:solidFill>
                  <a:srgbClr val="F5E0C6"/>
                </a:solidFill>
              </a:rPr>
              <a:t>מטרות:</a:t>
            </a:r>
            <a:endParaRPr b="1" sz="2700">
              <a:solidFill>
                <a:srgbClr val="F5E0C6"/>
              </a:solidFill>
            </a:endParaRPr>
          </a:p>
          <a:p>
            <a:pPr indent="0" lvl="0" marL="0" rtl="1" algn="r">
              <a:lnSpc>
                <a:spcPct val="110000"/>
              </a:lnSpc>
              <a:spcBef>
                <a:spcPts val="0"/>
              </a:spcBef>
              <a:spcAft>
                <a:spcPts val="0"/>
              </a:spcAft>
              <a:buClr>
                <a:srgbClr val="F5E0C6"/>
              </a:buClr>
              <a:buSzPct val="74074"/>
              <a:buNone/>
            </a:pPr>
            <a:r>
              <a:t/>
            </a:r>
            <a:endParaRPr b="1" sz="2700">
              <a:solidFill>
                <a:srgbClr val="F5E0C6"/>
              </a:solidFill>
            </a:endParaRPr>
          </a:p>
          <a:p>
            <a:pPr indent="0" lvl="0" marL="0" rtl="1" algn="r">
              <a:lnSpc>
                <a:spcPct val="110000"/>
              </a:lnSpc>
              <a:spcBef>
                <a:spcPts val="0"/>
              </a:spcBef>
              <a:spcAft>
                <a:spcPts val="0"/>
              </a:spcAft>
              <a:buClr>
                <a:schemeClr val="dk1"/>
              </a:buClr>
              <a:buSzPct val="40740"/>
              <a:buNone/>
            </a:pPr>
            <a:r>
              <a:rPr b="1" lang="iw-IL" sz="2700">
                <a:solidFill>
                  <a:srgbClr val="F5E0C6"/>
                </a:solidFill>
              </a:rPr>
              <a:t>מעקב אנרגיה</a:t>
            </a:r>
            <a:r>
              <a:rPr lang="iw-IL" sz="2700">
                <a:solidFill>
                  <a:srgbClr val="F5E0C6"/>
                </a:solidFill>
              </a:rPr>
              <a:t>: מעקב והצגת צריכת החשמל בזמן אמת, וצריכת האנרגיה היומית והחודשית.</a:t>
            </a:r>
            <a:endParaRPr sz="2700">
              <a:solidFill>
                <a:srgbClr val="F5E0C6"/>
              </a:solidFill>
            </a:endParaRPr>
          </a:p>
          <a:p>
            <a:pPr indent="0" lvl="0" marL="0" rtl="1" algn="r">
              <a:lnSpc>
                <a:spcPct val="110000"/>
              </a:lnSpc>
              <a:spcBef>
                <a:spcPts val="0"/>
              </a:spcBef>
              <a:spcAft>
                <a:spcPts val="0"/>
              </a:spcAft>
              <a:buClr>
                <a:schemeClr val="dk1"/>
              </a:buClr>
              <a:buSzPct val="40740"/>
              <a:buFont typeface="Arial"/>
              <a:buNone/>
            </a:pPr>
            <a:r>
              <a:t/>
            </a:r>
            <a:endParaRPr sz="2700">
              <a:solidFill>
                <a:srgbClr val="F5E0C6"/>
              </a:solidFill>
            </a:endParaRPr>
          </a:p>
          <a:p>
            <a:pPr indent="0" lvl="0" marL="0" rtl="1" algn="r">
              <a:lnSpc>
                <a:spcPct val="110000"/>
              </a:lnSpc>
              <a:spcBef>
                <a:spcPts val="0"/>
              </a:spcBef>
              <a:spcAft>
                <a:spcPts val="0"/>
              </a:spcAft>
              <a:buClr>
                <a:schemeClr val="dk1"/>
              </a:buClr>
              <a:buSzPct val="40740"/>
              <a:buNone/>
            </a:pPr>
            <a:r>
              <a:rPr b="1" lang="iw-IL" sz="2700">
                <a:solidFill>
                  <a:srgbClr val="F5E0C6"/>
                </a:solidFill>
              </a:rPr>
              <a:t>מעקב טמפרטורה</a:t>
            </a:r>
            <a:r>
              <a:rPr lang="iw-IL" sz="2700">
                <a:solidFill>
                  <a:srgbClr val="F5E0C6"/>
                </a:solidFill>
              </a:rPr>
              <a:t>: הצגת טמפרטורה נוכחית והוצאת התראות כאשר הטמפרטורה חורגת מהגדרות המשתמש.</a:t>
            </a:r>
            <a:endParaRPr sz="2700">
              <a:solidFill>
                <a:srgbClr val="F5E0C6"/>
              </a:solidFill>
            </a:endParaRPr>
          </a:p>
          <a:p>
            <a:pPr indent="0" lvl="0" marL="0" rtl="1" algn="r">
              <a:lnSpc>
                <a:spcPct val="110000"/>
              </a:lnSpc>
              <a:spcBef>
                <a:spcPts val="0"/>
              </a:spcBef>
              <a:spcAft>
                <a:spcPts val="0"/>
              </a:spcAft>
              <a:buClr>
                <a:schemeClr val="dk1"/>
              </a:buClr>
              <a:buSzPct val="40740"/>
              <a:buFont typeface="Arial"/>
              <a:buNone/>
            </a:pPr>
            <a:r>
              <a:t/>
            </a:r>
            <a:endParaRPr sz="2700">
              <a:solidFill>
                <a:srgbClr val="F5E0C6"/>
              </a:solidFill>
            </a:endParaRPr>
          </a:p>
          <a:p>
            <a:pPr indent="0" lvl="0" marL="0" rtl="1" algn="r">
              <a:lnSpc>
                <a:spcPct val="110000"/>
              </a:lnSpc>
              <a:spcBef>
                <a:spcPts val="0"/>
              </a:spcBef>
              <a:spcAft>
                <a:spcPts val="0"/>
              </a:spcAft>
              <a:buClr>
                <a:schemeClr val="dk1"/>
              </a:buClr>
              <a:buSzPct val="40740"/>
              <a:buNone/>
            </a:pPr>
            <a:r>
              <a:rPr b="1" lang="iw-IL" sz="2700">
                <a:solidFill>
                  <a:srgbClr val="F5E0C6"/>
                </a:solidFill>
              </a:rPr>
              <a:t>שליטה בריליי</a:t>
            </a:r>
            <a:r>
              <a:rPr lang="iw-IL" sz="2700">
                <a:solidFill>
                  <a:srgbClr val="F5E0C6"/>
                </a:solidFill>
              </a:rPr>
              <a:t>: מאפשר למשתמש לבקש בדיקה חיצונית של המערכת החשמלית.</a:t>
            </a:r>
            <a:endParaRPr sz="2700">
              <a:solidFill>
                <a:srgbClr val="F5E0C6"/>
              </a:solidFill>
            </a:endParaRPr>
          </a:p>
          <a:p>
            <a:pPr indent="0" lvl="0" marL="0" rtl="1" algn="r">
              <a:lnSpc>
                <a:spcPct val="110000"/>
              </a:lnSpc>
              <a:spcBef>
                <a:spcPts val="0"/>
              </a:spcBef>
              <a:spcAft>
                <a:spcPts val="0"/>
              </a:spcAft>
              <a:buClr>
                <a:schemeClr val="dk1"/>
              </a:buClr>
              <a:buSzPct val="40740"/>
              <a:buFont typeface="Arial"/>
              <a:buNone/>
            </a:pPr>
            <a:r>
              <a:t/>
            </a:r>
            <a:endParaRPr sz="2700">
              <a:solidFill>
                <a:srgbClr val="F5E0C6"/>
              </a:solidFill>
            </a:endParaRPr>
          </a:p>
          <a:p>
            <a:pPr indent="0" lvl="0" marL="0" rtl="1" algn="r">
              <a:lnSpc>
                <a:spcPct val="110000"/>
              </a:lnSpc>
              <a:spcBef>
                <a:spcPts val="0"/>
              </a:spcBef>
              <a:spcAft>
                <a:spcPts val="0"/>
              </a:spcAft>
              <a:buClr>
                <a:schemeClr val="dk1"/>
              </a:buClr>
              <a:buSzPct val="40740"/>
              <a:buNone/>
            </a:pPr>
            <a:r>
              <a:rPr b="1" lang="iw-IL" sz="2700">
                <a:solidFill>
                  <a:srgbClr val="F5E0C6"/>
                </a:solidFill>
              </a:rPr>
              <a:t>מפסק ראשי</a:t>
            </a:r>
            <a:r>
              <a:rPr lang="iw-IL" sz="2700">
                <a:solidFill>
                  <a:srgbClr val="F5E0C6"/>
                </a:solidFill>
              </a:rPr>
              <a:t>: שליטה במצב החשמל בבית.</a:t>
            </a:r>
            <a:endParaRPr sz="2700">
              <a:solidFill>
                <a:srgbClr val="F5E0C6"/>
              </a:solidFill>
            </a:endParaRPr>
          </a:p>
          <a:p>
            <a:pPr indent="0" lvl="0" marL="0" rtl="1" algn="r">
              <a:lnSpc>
                <a:spcPct val="110000"/>
              </a:lnSpc>
              <a:spcBef>
                <a:spcPts val="0"/>
              </a:spcBef>
              <a:spcAft>
                <a:spcPts val="0"/>
              </a:spcAft>
              <a:buClr>
                <a:schemeClr val="dk1"/>
              </a:buClr>
              <a:buSzPct val="40740"/>
              <a:buFont typeface="Arial"/>
              <a:buNone/>
            </a:pPr>
            <a:r>
              <a:t/>
            </a:r>
            <a:endParaRPr sz="2700">
              <a:solidFill>
                <a:srgbClr val="F5E0C6"/>
              </a:solidFill>
            </a:endParaRPr>
          </a:p>
          <a:p>
            <a:pPr indent="0" lvl="0" marL="0" rtl="1" algn="r">
              <a:lnSpc>
                <a:spcPct val="110000"/>
              </a:lnSpc>
              <a:spcBef>
                <a:spcPts val="0"/>
              </a:spcBef>
              <a:spcAft>
                <a:spcPts val="0"/>
              </a:spcAft>
              <a:buClr>
                <a:schemeClr val="dk1"/>
              </a:buClr>
              <a:buSzPct val="40740"/>
              <a:buFont typeface="Arial"/>
              <a:buNone/>
            </a:pPr>
            <a:r>
              <a:rPr b="1" lang="iw-IL" sz="2700">
                <a:solidFill>
                  <a:srgbClr val="F5E0C6"/>
                </a:solidFill>
              </a:rPr>
              <a:t>ויזואליזציה של נתונים</a:t>
            </a:r>
            <a:r>
              <a:rPr lang="iw-IL" sz="2700">
                <a:solidFill>
                  <a:srgbClr val="F5E0C6"/>
                </a:solidFill>
              </a:rPr>
              <a:t>: הצגת מגמות בצריכת אנרגיה וטמפרטורה לאורך זמן.</a:t>
            </a:r>
            <a:endParaRPr sz="2700">
              <a:solidFill>
                <a:srgbClr val="F5E0C6"/>
              </a:solidFill>
            </a:endParaRPr>
          </a:p>
          <a:p>
            <a:pPr indent="0" lvl="0" marL="0" rtl="1" algn="r">
              <a:lnSpc>
                <a:spcPct val="110000"/>
              </a:lnSpc>
              <a:spcBef>
                <a:spcPts val="0"/>
              </a:spcBef>
              <a:spcAft>
                <a:spcPts val="0"/>
              </a:spcAft>
              <a:buClr>
                <a:srgbClr val="F5E0C6"/>
              </a:buClr>
              <a:buSzPct val="100000"/>
              <a:buNone/>
            </a:pPr>
            <a:r>
              <a:t/>
            </a:r>
            <a:endParaRPr b="1" sz="2000">
              <a:solidFill>
                <a:srgbClr val="F5E0C6"/>
              </a:solidFill>
            </a:endParaRPr>
          </a:p>
          <a:p>
            <a:pPr indent="0" lvl="0" marL="0" rtl="0" algn="r">
              <a:lnSpc>
                <a:spcPct val="110000"/>
              </a:lnSpc>
              <a:spcBef>
                <a:spcPts val="425"/>
              </a:spcBef>
              <a:spcAft>
                <a:spcPts val="0"/>
              </a:spcAft>
              <a:buClr>
                <a:srgbClr val="F5E0C6"/>
              </a:buClr>
              <a:buSzPct val="100000"/>
              <a:buNone/>
            </a:pPr>
            <a:r>
              <a:t/>
            </a:r>
            <a:endParaRPr>
              <a:solidFill>
                <a:srgbClr val="F5E0C6"/>
              </a:solidFill>
              <a:latin typeface="Arial"/>
              <a:ea typeface="Arial"/>
              <a:cs typeface="Arial"/>
              <a:sym typeface="Arial"/>
            </a:endParaRPr>
          </a:p>
        </p:txBody>
      </p:sp>
      <p:pic>
        <p:nvPicPr>
          <p:cNvPr descr="Check icon" id="185" name="Google Shape;185;p18"/>
          <p:cNvPicPr preferRelativeResize="0"/>
          <p:nvPr>
            <p:ph idx="3" type="pic"/>
          </p:nvPr>
        </p:nvPicPr>
        <p:blipFill rotWithShape="1">
          <a:blip r:embed="rId3">
            <a:alphaModFix/>
          </a:blip>
          <a:srcRect b="0" l="0" r="0" t="0"/>
          <a:stretch/>
        </p:blipFill>
        <p:spPr>
          <a:xfrm>
            <a:off x="11126560" y="970566"/>
            <a:ext cx="576000" cy="576000"/>
          </a:xfrm>
          <a:prstGeom prst="rect">
            <a:avLst/>
          </a:prstGeom>
          <a:noFill/>
          <a:ln>
            <a:noFill/>
          </a:ln>
        </p:spPr>
      </p:pic>
      <p:pic>
        <p:nvPicPr>
          <p:cNvPr descr="Check icon" id="186" name="Google Shape;186;p18"/>
          <p:cNvPicPr preferRelativeResize="0"/>
          <p:nvPr>
            <p:ph idx="4" type="pic"/>
          </p:nvPr>
        </p:nvPicPr>
        <p:blipFill rotWithShape="1">
          <a:blip r:embed="rId3">
            <a:alphaModFix/>
          </a:blip>
          <a:srcRect b="0" l="0" r="0" t="0"/>
          <a:stretch/>
        </p:blipFill>
        <p:spPr>
          <a:xfrm>
            <a:off x="11167809" y="3323264"/>
            <a:ext cx="576000" cy="576001"/>
          </a:xfrm>
          <a:prstGeom prst="rect">
            <a:avLst/>
          </a:prstGeom>
          <a:noFill/>
          <a:ln>
            <a:noFill/>
          </a:ln>
        </p:spPr>
      </p:pic>
      <p:sp>
        <p:nvSpPr>
          <p:cNvPr id="187" name="Google Shape;187;p18"/>
          <p:cNvSpPr txBox="1"/>
          <p:nvPr>
            <p:ph idx="5" type="body"/>
          </p:nvPr>
        </p:nvSpPr>
        <p:spPr>
          <a:xfrm>
            <a:off x="6149767" y="3429000"/>
            <a:ext cx="5018042" cy="3230164"/>
          </a:xfrm>
          <a:prstGeom prst="rect">
            <a:avLst/>
          </a:prstGeom>
          <a:noFill/>
          <a:ln>
            <a:noFill/>
          </a:ln>
        </p:spPr>
        <p:txBody>
          <a:bodyPr anchorCtr="0" anchor="t" bIns="45700" lIns="91425" spcFirstLastPara="1" rIns="91425" wrap="square" tIns="45700">
            <a:normAutofit/>
          </a:bodyPr>
          <a:lstStyle/>
          <a:p>
            <a:pPr indent="0" lvl="0" marL="0" rtl="0" algn="r">
              <a:lnSpc>
                <a:spcPct val="110000"/>
              </a:lnSpc>
              <a:spcBef>
                <a:spcPts val="0"/>
              </a:spcBef>
              <a:spcAft>
                <a:spcPts val="0"/>
              </a:spcAft>
              <a:buClr>
                <a:srgbClr val="F5E0C6"/>
              </a:buClr>
              <a:buSzPts val="2000"/>
              <a:buNone/>
            </a:pPr>
            <a:r>
              <a:rPr b="1" lang="iw-IL" sz="2000">
                <a:solidFill>
                  <a:srgbClr val="F5E0C6"/>
                </a:solidFill>
                <a:latin typeface="Arial"/>
                <a:ea typeface="Arial"/>
                <a:cs typeface="Arial"/>
                <a:sym typeface="Arial"/>
              </a:rPr>
              <a:t>בעלי עניין:</a:t>
            </a:r>
            <a:endParaRPr b="1" sz="2000">
              <a:solidFill>
                <a:srgbClr val="F5E0C6"/>
              </a:solidFill>
              <a:latin typeface="Arial"/>
              <a:ea typeface="Arial"/>
              <a:cs typeface="Arial"/>
              <a:sym typeface="Arial"/>
            </a:endParaRPr>
          </a:p>
          <a:p>
            <a:pPr indent="-285750" lvl="0" marL="285750" rtl="1" algn="r">
              <a:lnSpc>
                <a:spcPct val="90000"/>
              </a:lnSpc>
              <a:spcBef>
                <a:spcPts val="1000"/>
              </a:spcBef>
              <a:spcAft>
                <a:spcPts val="0"/>
              </a:spcAft>
              <a:buClr>
                <a:srgbClr val="F5E0C6"/>
              </a:buClr>
              <a:buSzPts val="1600"/>
              <a:buFont typeface="Arial"/>
              <a:buChar char="•"/>
            </a:pPr>
            <a:r>
              <a:rPr lang="iw-IL">
                <a:solidFill>
                  <a:srgbClr val="F5E0C6"/>
                </a:solidFill>
                <a:latin typeface="Arial"/>
                <a:ea typeface="Arial"/>
                <a:cs typeface="Arial"/>
                <a:sym typeface="Arial"/>
              </a:rPr>
              <a:t>בתים פרטיים:</a:t>
            </a:r>
            <a:endParaRPr>
              <a:solidFill>
                <a:srgbClr val="F5E0C6"/>
              </a:solidFill>
              <a:latin typeface="Arial"/>
              <a:ea typeface="Arial"/>
              <a:cs typeface="Arial"/>
              <a:sym typeface="Arial"/>
            </a:endParaRPr>
          </a:p>
          <a:p>
            <a:pPr indent="0" lvl="0" marL="0" rtl="1" algn="r">
              <a:lnSpc>
                <a:spcPct val="90000"/>
              </a:lnSpc>
              <a:spcBef>
                <a:spcPts val="1000"/>
              </a:spcBef>
              <a:spcAft>
                <a:spcPts val="0"/>
              </a:spcAft>
              <a:buClr>
                <a:srgbClr val="F5E0C6"/>
              </a:buClr>
              <a:buSzPts val="1600"/>
              <a:buNone/>
            </a:pPr>
            <a:r>
              <a:rPr lang="iw-IL">
                <a:solidFill>
                  <a:srgbClr val="F5E0C6"/>
                </a:solidFill>
                <a:latin typeface="Arial"/>
                <a:ea typeface="Arial"/>
                <a:cs typeface="Arial"/>
                <a:sym typeface="Arial"/>
              </a:rPr>
              <a:t>     בעלי בתים המעוניינים לנהל את צריכת האנרגיה שלהם בצורה חכמה ובטוחה.</a:t>
            </a:r>
            <a:br>
              <a:rPr lang="iw-IL">
                <a:solidFill>
                  <a:srgbClr val="F5E0C6"/>
                </a:solidFill>
                <a:latin typeface="Arial"/>
                <a:ea typeface="Arial"/>
                <a:cs typeface="Arial"/>
                <a:sym typeface="Arial"/>
              </a:rPr>
            </a:br>
            <a:endParaRPr>
              <a:solidFill>
                <a:srgbClr val="F5E0C6"/>
              </a:solidFill>
              <a:latin typeface="Arial"/>
              <a:ea typeface="Arial"/>
              <a:cs typeface="Arial"/>
              <a:sym typeface="Arial"/>
            </a:endParaRPr>
          </a:p>
          <a:p>
            <a:pPr indent="-285750" lvl="0" marL="285750" rtl="1" algn="r">
              <a:lnSpc>
                <a:spcPct val="90000"/>
              </a:lnSpc>
              <a:spcBef>
                <a:spcPts val="1000"/>
              </a:spcBef>
              <a:spcAft>
                <a:spcPts val="0"/>
              </a:spcAft>
              <a:buClr>
                <a:srgbClr val="F5E0C6"/>
              </a:buClr>
              <a:buSzPts val="1600"/>
              <a:buFont typeface="Arial"/>
              <a:buChar char="•"/>
            </a:pPr>
            <a:r>
              <a:rPr lang="iw-IL">
                <a:solidFill>
                  <a:srgbClr val="F5E0C6"/>
                </a:solidFill>
                <a:latin typeface="Arial"/>
                <a:ea typeface="Arial"/>
                <a:cs typeface="Arial"/>
                <a:sym typeface="Arial"/>
              </a:rPr>
              <a:t>חברות פרטיות:</a:t>
            </a:r>
            <a:endParaRPr/>
          </a:p>
          <a:p>
            <a:pPr indent="0" lvl="0" marL="0" rtl="1" algn="r">
              <a:lnSpc>
                <a:spcPct val="90000"/>
              </a:lnSpc>
              <a:spcBef>
                <a:spcPts val="1000"/>
              </a:spcBef>
              <a:spcAft>
                <a:spcPts val="0"/>
              </a:spcAft>
              <a:buClr>
                <a:srgbClr val="F5E0C6"/>
              </a:buClr>
              <a:buSzPts val="1600"/>
              <a:buNone/>
            </a:pPr>
            <a:r>
              <a:rPr lang="iw-IL">
                <a:solidFill>
                  <a:srgbClr val="F5E0C6"/>
                </a:solidFill>
                <a:latin typeface="Arial"/>
                <a:ea typeface="Arial"/>
                <a:cs typeface="Arial"/>
                <a:sym typeface="Arial"/>
              </a:rPr>
              <a:t>     חברות טכנולוגיה שיכולות לספק פתרונות  IoT ושירותי ניטור  מרחוק. חברות חשמל שיכולות להציע שירותים חדשים על בסיס נתוני הצריכה.</a:t>
            </a:r>
            <a:endParaRPr/>
          </a:p>
        </p:txBody>
      </p:sp>
      <p:sp>
        <p:nvSpPr>
          <p:cNvPr descr="Beige rectangle" id="188" name="Google Shape;188;p18"/>
          <p:cNvSpPr/>
          <p:nvPr/>
        </p:nvSpPr>
        <p:spPr>
          <a:xfrm>
            <a:off x="8721971" y="808725"/>
            <a:ext cx="3098450" cy="0"/>
          </a:xfrm>
          <a:custGeom>
            <a:rect b="b" l="l" r="r" t="t"/>
            <a:pathLst>
              <a:path extrusionOk="0" h="120000" w="2694304">
                <a:moveTo>
                  <a:pt x="0" y="0"/>
                </a:moveTo>
                <a:lnTo>
                  <a:pt x="2694127"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Two men look at laptop" id="189" name="Google Shape;189;p18"/>
          <p:cNvPicPr preferRelativeResize="0"/>
          <p:nvPr>
            <p:ph idx="2" type="pic"/>
          </p:nvPr>
        </p:nvPicPr>
        <p:blipFill rotWithShape="1">
          <a:blip r:embed="rId4">
            <a:alphaModFix/>
          </a:blip>
          <a:srcRect b="0" l="0" r="0" t="0"/>
          <a:stretch/>
        </p:blipFill>
        <p:spPr>
          <a:xfrm>
            <a:off x="0" y="2798336"/>
            <a:ext cx="6024983" cy="2736901"/>
          </a:xfrm>
          <a:prstGeom prst="rect">
            <a:avLst/>
          </a:prstGeom>
          <a:noFill/>
          <a:ln>
            <a:noFill/>
          </a:ln>
        </p:spPr>
      </p:pic>
      <p:pic>
        <p:nvPicPr>
          <p:cNvPr id="190" name="Google Shape;190;p18"/>
          <p:cNvPicPr preferRelativeResize="0"/>
          <p:nvPr/>
        </p:nvPicPr>
        <p:blipFill>
          <a:blip r:embed="rId5">
            <a:alphaModFix/>
          </a:blip>
          <a:stretch>
            <a:fillRect/>
          </a:stretch>
        </p:blipFill>
        <p:spPr>
          <a:xfrm>
            <a:off x="-5075" y="0"/>
            <a:ext cx="1415449" cy="14154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descr="People discuss something" id="196" name="Google Shape;196;p19"/>
          <p:cNvPicPr preferRelativeResize="0"/>
          <p:nvPr>
            <p:ph idx="2" type="pic"/>
          </p:nvPr>
        </p:nvPicPr>
        <p:blipFill rotWithShape="1">
          <a:blip r:embed="rId3">
            <a:alphaModFix/>
          </a:blip>
          <a:srcRect b="0" l="0" r="0" t="0"/>
          <a:stretch/>
        </p:blipFill>
        <p:spPr>
          <a:xfrm>
            <a:off x="0" y="3115389"/>
            <a:ext cx="12192000" cy="3742611"/>
          </a:xfrm>
          <a:prstGeom prst="rect">
            <a:avLst/>
          </a:prstGeom>
          <a:noFill/>
          <a:ln>
            <a:noFill/>
          </a:ln>
        </p:spPr>
      </p:pic>
      <p:sp>
        <p:nvSpPr>
          <p:cNvPr descr="Blue rectangle" id="197" name="Google Shape;197;p19"/>
          <p:cNvSpPr/>
          <p:nvPr/>
        </p:nvSpPr>
        <p:spPr>
          <a:xfrm>
            <a:off x="2400" y="3115389"/>
            <a:ext cx="12189600" cy="3742611"/>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80000"/>
            </a:scheme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Beige oval" id="198" name="Google Shape;198;p19"/>
          <p:cNvSpPr/>
          <p:nvPr/>
        </p:nvSpPr>
        <p:spPr>
          <a:xfrm>
            <a:off x="11562237" y="6227432"/>
            <a:ext cx="266400" cy="266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9" name="Google Shape;199;p19"/>
          <p:cNvSpPr txBox="1"/>
          <p:nvPr>
            <p:ph type="title"/>
          </p:nvPr>
        </p:nvSpPr>
        <p:spPr>
          <a:xfrm>
            <a:off x="80616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accent2"/>
              </a:buClr>
              <a:buSzPts val="3200"/>
              <a:buFont typeface="Gill Sans"/>
              <a:buNone/>
            </a:pPr>
            <a:r>
              <a:rPr lang="iw-IL"/>
              <a:t>מבוא</a:t>
            </a:r>
            <a:endParaRPr/>
          </a:p>
        </p:txBody>
      </p:sp>
      <p:sp>
        <p:nvSpPr>
          <p:cNvPr id="200" name="Google Shape;200;p19"/>
          <p:cNvSpPr txBox="1"/>
          <p:nvPr>
            <p:ph idx="1" type="body"/>
          </p:nvPr>
        </p:nvSpPr>
        <p:spPr>
          <a:xfrm>
            <a:off x="2153349" y="1985963"/>
            <a:ext cx="3789362" cy="823912"/>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2400"/>
              <a:buNone/>
            </a:pPr>
            <a:r>
              <a:rPr lang="iw-IL"/>
              <a:t>דרישות לא פונקציונליות</a:t>
            </a:r>
            <a:endParaRPr/>
          </a:p>
        </p:txBody>
      </p:sp>
      <p:sp>
        <p:nvSpPr>
          <p:cNvPr id="201" name="Google Shape;201;p19"/>
          <p:cNvSpPr txBox="1"/>
          <p:nvPr>
            <p:ph idx="4" type="body"/>
          </p:nvPr>
        </p:nvSpPr>
        <p:spPr>
          <a:xfrm>
            <a:off x="6172200" y="1985963"/>
            <a:ext cx="5183188" cy="823912"/>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2400"/>
              <a:buNone/>
            </a:pPr>
            <a:r>
              <a:rPr lang="iw-IL"/>
              <a:t>דרישות פונקציונליות</a:t>
            </a:r>
            <a:endParaRPr/>
          </a:p>
        </p:txBody>
      </p:sp>
      <p:sp>
        <p:nvSpPr>
          <p:cNvPr descr="Beige rectangle" id="202" name="Google Shape;202;p19"/>
          <p:cNvSpPr/>
          <p:nvPr/>
        </p:nvSpPr>
        <p:spPr>
          <a:xfrm>
            <a:off x="7649768" y="1317809"/>
            <a:ext cx="3672000" cy="0"/>
          </a:xfrm>
          <a:custGeom>
            <a:rect b="b" l="l" r="r" t="t"/>
            <a:pathLst>
              <a:path extrusionOk="0" h="120000" w="3931920">
                <a:moveTo>
                  <a:pt x="0" y="0"/>
                </a:moveTo>
                <a:lnTo>
                  <a:pt x="3931920"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19"/>
          <p:cNvSpPr txBox="1"/>
          <p:nvPr>
            <p:ph idx="5" type="body"/>
          </p:nvPr>
        </p:nvSpPr>
        <p:spPr>
          <a:xfrm>
            <a:off x="5725322" y="3688470"/>
            <a:ext cx="5630066" cy="2246769"/>
          </a:xfrm>
          <a:prstGeom prst="rect">
            <a:avLst/>
          </a:prstGeom>
          <a:noFill/>
          <a:ln>
            <a:noFill/>
          </a:ln>
        </p:spPr>
        <p:txBody>
          <a:bodyPr anchorCtr="0" anchor="ctr" bIns="45700" lIns="91425" spcFirstLastPara="1" rIns="91425" wrap="square" tIns="45700">
            <a:spAutoFit/>
          </a:bodyPr>
          <a:lstStyle/>
          <a:p>
            <a:pPr indent="-88900" lvl="0" marL="0" marR="0" rtl="1" algn="r">
              <a:lnSpc>
                <a:spcPct val="100000"/>
              </a:lnSpc>
              <a:spcBef>
                <a:spcPts val="0"/>
              </a:spcBef>
              <a:spcAft>
                <a:spcPts val="0"/>
              </a:spcAft>
              <a:buClr>
                <a:schemeClr val="lt1"/>
              </a:buClr>
              <a:buSzPts val="1400"/>
              <a:buFont typeface="Arial"/>
              <a:buChar char="•"/>
            </a:pPr>
            <a:r>
              <a:rPr b="1" i="0" lang="iw-IL" sz="1400" u="none" cap="none" strike="noStrike">
                <a:solidFill>
                  <a:schemeClr val="lt1"/>
                </a:solidFill>
                <a:latin typeface="Arial"/>
                <a:ea typeface="Arial"/>
                <a:cs typeface="Arial"/>
                <a:sym typeface="Arial"/>
              </a:rPr>
              <a:t>ניטור צריכת אנרגיה:</a:t>
            </a:r>
            <a:br>
              <a:rPr b="0" i="0" lang="iw-IL" sz="1400" u="none" cap="none" strike="noStrike">
                <a:solidFill>
                  <a:schemeClr val="lt1"/>
                </a:solidFill>
                <a:latin typeface="Arial"/>
                <a:ea typeface="Arial"/>
                <a:cs typeface="Arial"/>
                <a:sym typeface="Arial"/>
              </a:rPr>
            </a:br>
            <a:r>
              <a:rPr b="0" i="0" lang="iw-IL" sz="1400" u="none" cap="none" strike="noStrike">
                <a:solidFill>
                  <a:schemeClr val="lt1"/>
                </a:solidFill>
                <a:latin typeface="Arial"/>
                <a:ea typeface="Arial"/>
                <a:cs typeface="Arial"/>
                <a:sym typeface="Arial"/>
              </a:rPr>
              <a:t>המערכת תעקוב אחרי צריכת האנרגיה בזמן אמת של מכשירים חשמליים שונים.</a:t>
            </a:r>
            <a:endParaRPr/>
          </a:p>
          <a:p>
            <a:pPr indent="-88900" lvl="0" marL="0" marR="0" rtl="1" algn="r">
              <a:lnSpc>
                <a:spcPct val="100000"/>
              </a:lnSpc>
              <a:spcBef>
                <a:spcPts val="0"/>
              </a:spcBef>
              <a:spcAft>
                <a:spcPts val="0"/>
              </a:spcAft>
              <a:buClr>
                <a:schemeClr val="lt1"/>
              </a:buClr>
              <a:buSzPts val="1400"/>
              <a:buFont typeface="Arial"/>
              <a:buChar char="•"/>
            </a:pPr>
            <a:r>
              <a:rPr b="1" i="0" lang="iw-IL" sz="1400" u="none" cap="none" strike="noStrike">
                <a:solidFill>
                  <a:schemeClr val="lt1"/>
                </a:solidFill>
                <a:latin typeface="Arial"/>
                <a:ea typeface="Arial"/>
                <a:cs typeface="Arial"/>
                <a:sym typeface="Arial"/>
              </a:rPr>
              <a:t>התרעות על חריגות:</a:t>
            </a:r>
            <a:br>
              <a:rPr b="0" i="0" lang="iw-IL" sz="1400" u="none" cap="none" strike="noStrike">
                <a:solidFill>
                  <a:schemeClr val="lt1"/>
                </a:solidFill>
                <a:latin typeface="Arial"/>
                <a:ea typeface="Arial"/>
                <a:cs typeface="Arial"/>
                <a:sym typeface="Arial"/>
              </a:rPr>
            </a:br>
            <a:r>
              <a:rPr b="0" i="0" lang="iw-IL" sz="1400" u="none" cap="none" strike="noStrike">
                <a:solidFill>
                  <a:schemeClr val="lt1"/>
                </a:solidFill>
                <a:latin typeface="Arial"/>
                <a:ea typeface="Arial"/>
                <a:cs typeface="Arial"/>
                <a:sym typeface="Arial"/>
              </a:rPr>
              <a:t>המערכת תשלח התרעות כאשר צריכת האנרגיה חורגת מהמגבלות שנקבעו.</a:t>
            </a:r>
            <a:endParaRPr/>
          </a:p>
          <a:p>
            <a:pPr indent="-88900" lvl="0" marL="0" marR="0" rtl="1" algn="r">
              <a:lnSpc>
                <a:spcPct val="100000"/>
              </a:lnSpc>
              <a:spcBef>
                <a:spcPts val="0"/>
              </a:spcBef>
              <a:spcAft>
                <a:spcPts val="0"/>
              </a:spcAft>
              <a:buClr>
                <a:schemeClr val="lt1"/>
              </a:buClr>
              <a:buSzPts val="1400"/>
              <a:buFont typeface="Arial"/>
              <a:buChar char="•"/>
            </a:pPr>
            <a:r>
              <a:rPr b="1" i="0" lang="iw-IL" sz="1400" u="none" cap="none" strike="noStrike">
                <a:solidFill>
                  <a:schemeClr val="lt1"/>
                </a:solidFill>
                <a:latin typeface="Arial"/>
                <a:ea typeface="Arial"/>
                <a:cs typeface="Arial"/>
                <a:sym typeface="Arial"/>
              </a:rPr>
              <a:t>שליטה על מכשירים:</a:t>
            </a:r>
            <a:br>
              <a:rPr b="0" i="0" lang="iw-IL" sz="1400" u="none" cap="none" strike="noStrike">
                <a:solidFill>
                  <a:schemeClr val="lt1"/>
                </a:solidFill>
                <a:latin typeface="Arial"/>
                <a:ea typeface="Arial"/>
                <a:cs typeface="Arial"/>
                <a:sym typeface="Arial"/>
              </a:rPr>
            </a:br>
            <a:r>
              <a:rPr b="0" i="0" lang="iw-IL" sz="1400" u="none" cap="none" strike="noStrike">
                <a:solidFill>
                  <a:schemeClr val="lt1"/>
                </a:solidFill>
                <a:latin typeface="Arial"/>
                <a:ea typeface="Arial"/>
                <a:cs typeface="Arial"/>
                <a:sym typeface="Arial"/>
              </a:rPr>
              <a:t>המערכת תאפשר לשלוט מרחוק על מכשירים חשמליים כמו כיבוי והדלקה.</a:t>
            </a:r>
            <a:endParaRPr/>
          </a:p>
          <a:p>
            <a:pPr indent="-88900" lvl="0" marL="0" marR="0" rtl="1" algn="r">
              <a:lnSpc>
                <a:spcPct val="100000"/>
              </a:lnSpc>
              <a:spcBef>
                <a:spcPts val="0"/>
              </a:spcBef>
              <a:spcAft>
                <a:spcPts val="0"/>
              </a:spcAft>
              <a:buClr>
                <a:schemeClr val="lt1"/>
              </a:buClr>
              <a:buSzPts val="1400"/>
              <a:buFont typeface="Arial"/>
              <a:buChar char="•"/>
            </a:pPr>
            <a:r>
              <a:rPr b="1" i="0" lang="iw-IL" sz="1400" u="none" cap="none" strike="noStrike">
                <a:solidFill>
                  <a:schemeClr val="lt1"/>
                </a:solidFill>
                <a:latin typeface="Arial"/>
                <a:ea typeface="Arial"/>
                <a:cs typeface="Arial"/>
                <a:sym typeface="Arial"/>
              </a:rPr>
              <a:t>מדידת טמפרטורה:</a:t>
            </a:r>
            <a:br>
              <a:rPr b="0" i="0" lang="iw-IL" sz="1400" u="none" cap="none" strike="noStrike">
                <a:solidFill>
                  <a:schemeClr val="lt1"/>
                </a:solidFill>
                <a:latin typeface="Arial"/>
                <a:ea typeface="Arial"/>
                <a:cs typeface="Arial"/>
                <a:sym typeface="Arial"/>
              </a:rPr>
            </a:br>
            <a:r>
              <a:rPr b="0" i="0" lang="iw-IL" sz="1400" u="none" cap="none" strike="noStrike">
                <a:solidFill>
                  <a:schemeClr val="lt1"/>
                </a:solidFill>
                <a:latin typeface="Arial"/>
                <a:ea typeface="Arial"/>
                <a:cs typeface="Arial"/>
                <a:sym typeface="Arial"/>
              </a:rPr>
              <a:t>המערכת תמדוד את הטמפרטורה כדי למנוע תקלות בטיחותיות כמו קצר חשמלי.</a:t>
            </a:r>
            <a:endParaRPr/>
          </a:p>
          <a:p>
            <a:pPr indent="-88900" lvl="0" marL="0" marR="0" rtl="1" algn="r">
              <a:lnSpc>
                <a:spcPct val="100000"/>
              </a:lnSpc>
              <a:spcBef>
                <a:spcPts val="0"/>
              </a:spcBef>
              <a:spcAft>
                <a:spcPts val="0"/>
              </a:spcAft>
              <a:buClr>
                <a:schemeClr val="lt1"/>
              </a:buClr>
              <a:buSzPts val="1400"/>
              <a:buFont typeface="Arial"/>
              <a:buChar char="•"/>
            </a:pPr>
            <a:r>
              <a:rPr b="1" i="0" lang="iw-IL" sz="1400" u="none" cap="none" strike="noStrike">
                <a:solidFill>
                  <a:schemeClr val="lt1"/>
                </a:solidFill>
                <a:latin typeface="Arial"/>
                <a:ea typeface="Arial"/>
                <a:cs typeface="Arial"/>
                <a:sym typeface="Arial"/>
              </a:rPr>
              <a:t>דיווח וניתוח:</a:t>
            </a:r>
            <a:br>
              <a:rPr b="0" i="0" lang="iw-IL" sz="1400" u="none" cap="none" strike="noStrike">
                <a:solidFill>
                  <a:schemeClr val="lt1"/>
                </a:solidFill>
                <a:latin typeface="Arial"/>
                <a:ea typeface="Arial"/>
                <a:cs typeface="Arial"/>
                <a:sym typeface="Arial"/>
              </a:rPr>
            </a:br>
            <a:r>
              <a:rPr b="0" i="0" lang="iw-IL" sz="1400" u="none" cap="none" strike="noStrike">
                <a:solidFill>
                  <a:schemeClr val="lt1"/>
                </a:solidFill>
                <a:latin typeface="Arial"/>
                <a:ea typeface="Arial"/>
                <a:cs typeface="Arial"/>
                <a:sym typeface="Arial"/>
              </a:rPr>
              <a:t>המערכת תספק דוחות על צריכת האנרגיה ותנתח מגמות לאורך זמן.</a:t>
            </a:r>
            <a:endParaRPr/>
          </a:p>
        </p:txBody>
      </p:sp>
      <p:sp>
        <p:nvSpPr>
          <p:cNvPr id="204" name="Google Shape;204;p19"/>
          <p:cNvSpPr txBox="1"/>
          <p:nvPr>
            <p:ph idx="3" type="body"/>
          </p:nvPr>
        </p:nvSpPr>
        <p:spPr>
          <a:xfrm>
            <a:off x="376422" y="3688328"/>
            <a:ext cx="5529078" cy="2246769"/>
          </a:xfrm>
          <a:prstGeom prst="rect">
            <a:avLst/>
          </a:prstGeom>
          <a:noFill/>
          <a:ln>
            <a:noFill/>
          </a:ln>
        </p:spPr>
        <p:txBody>
          <a:bodyPr anchorCtr="0" anchor="ctr" bIns="45700" lIns="91425" spcFirstLastPara="1" rIns="91425" wrap="square" tIns="45700">
            <a:spAutoFit/>
          </a:bodyPr>
          <a:lstStyle/>
          <a:p>
            <a:pPr indent="-88900" lvl="0" marL="0" marR="0" rtl="1" algn="r">
              <a:lnSpc>
                <a:spcPct val="100000"/>
              </a:lnSpc>
              <a:spcBef>
                <a:spcPts val="0"/>
              </a:spcBef>
              <a:spcAft>
                <a:spcPts val="0"/>
              </a:spcAft>
              <a:buClr>
                <a:schemeClr val="lt1"/>
              </a:buClr>
              <a:buSzPts val="1400"/>
              <a:buFont typeface="Arial"/>
              <a:buChar char="•"/>
            </a:pPr>
            <a:r>
              <a:rPr b="1" i="0" lang="iw-IL" sz="1400" u="none" cap="none" strike="noStrike">
                <a:solidFill>
                  <a:schemeClr val="lt1"/>
                </a:solidFill>
                <a:latin typeface="Arial"/>
                <a:ea typeface="Arial"/>
                <a:cs typeface="Arial"/>
                <a:sym typeface="Arial"/>
              </a:rPr>
              <a:t>אמינות:</a:t>
            </a:r>
            <a:br>
              <a:rPr b="0" i="0" lang="iw-IL" sz="1400" u="none" cap="none" strike="noStrike">
                <a:solidFill>
                  <a:schemeClr val="lt1"/>
                </a:solidFill>
                <a:latin typeface="Arial"/>
                <a:ea typeface="Arial"/>
                <a:cs typeface="Arial"/>
                <a:sym typeface="Arial"/>
              </a:rPr>
            </a:br>
            <a:r>
              <a:rPr b="0" i="0" lang="iw-IL" sz="1400" u="none" cap="none" strike="noStrike">
                <a:solidFill>
                  <a:schemeClr val="lt1"/>
                </a:solidFill>
                <a:latin typeface="Arial"/>
                <a:ea typeface="Arial"/>
                <a:cs typeface="Arial"/>
                <a:sym typeface="Arial"/>
              </a:rPr>
              <a:t>המערכת תספק מידע מדויק ואמין בכל עת.</a:t>
            </a:r>
            <a:endParaRPr/>
          </a:p>
          <a:p>
            <a:pPr indent="-88900" lvl="0" marL="0" marR="0" rtl="1" algn="r">
              <a:lnSpc>
                <a:spcPct val="100000"/>
              </a:lnSpc>
              <a:spcBef>
                <a:spcPts val="0"/>
              </a:spcBef>
              <a:spcAft>
                <a:spcPts val="0"/>
              </a:spcAft>
              <a:buClr>
                <a:schemeClr val="lt1"/>
              </a:buClr>
              <a:buSzPts val="1400"/>
              <a:buFont typeface="Arial"/>
              <a:buChar char="•"/>
            </a:pPr>
            <a:r>
              <a:rPr b="1" i="0" lang="iw-IL" sz="1400" u="none" cap="none" strike="noStrike">
                <a:solidFill>
                  <a:schemeClr val="lt1"/>
                </a:solidFill>
                <a:latin typeface="Arial"/>
                <a:ea typeface="Arial"/>
                <a:cs typeface="Arial"/>
                <a:sym typeface="Arial"/>
              </a:rPr>
              <a:t>בטיחות:</a:t>
            </a:r>
            <a:br>
              <a:rPr b="0" i="0" lang="iw-IL" sz="1400" u="none" cap="none" strike="noStrike">
                <a:solidFill>
                  <a:schemeClr val="lt1"/>
                </a:solidFill>
                <a:latin typeface="Arial"/>
                <a:ea typeface="Arial"/>
                <a:cs typeface="Arial"/>
                <a:sym typeface="Arial"/>
              </a:rPr>
            </a:br>
            <a:r>
              <a:rPr b="0" i="0" lang="iw-IL" sz="1400" u="none" cap="none" strike="noStrike">
                <a:solidFill>
                  <a:schemeClr val="lt1"/>
                </a:solidFill>
                <a:latin typeface="Arial"/>
                <a:ea typeface="Arial"/>
                <a:cs typeface="Arial"/>
                <a:sym typeface="Arial"/>
              </a:rPr>
              <a:t>המערכת תעמוד בדרישות הבטיחות כדי להגן על משתמשים ועל רכוש.</a:t>
            </a:r>
            <a:endParaRPr/>
          </a:p>
          <a:p>
            <a:pPr indent="-88900" lvl="0" marL="0" marR="0" rtl="1" algn="r">
              <a:lnSpc>
                <a:spcPct val="100000"/>
              </a:lnSpc>
              <a:spcBef>
                <a:spcPts val="0"/>
              </a:spcBef>
              <a:spcAft>
                <a:spcPts val="0"/>
              </a:spcAft>
              <a:buClr>
                <a:schemeClr val="lt1"/>
              </a:buClr>
              <a:buSzPts val="1400"/>
              <a:buFont typeface="Arial"/>
              <a:buChar char="•"/>
            </a:pPr>
            <a:r>
              <a:rPr b="1" i="0" lang="iw-IL" sz="1400" u="none" cap="none" strike="noStrike">
                <a:solidFill>
                  <a:schemeClr val="lt1"/>
                </a:solidFill>
                <a:latin typeface="Arial"/>
                <a:ea typeface="Arial"/>
                <a:cs typeface="Arial"/>
                <a:sym typeface="Arial"/>
              </a:rPr>
              <a:t>שימושיות:</a:t>
            </a:r>
            <a:br>
              <a:rPr b="0" i="0" lang="iw-IL" sz="1400" u="none" cap="none" strike="noStrike">
                <a:solidFill>
                  <a:schemeClr val="lt1"/>
                </a:solidFill>
                <a:latin typeface="Arial"/>
                <a:ea typeface="Arial"/>
                <a:cs typeface="Arial"/>
                <a:sym typeface="Arial"/>
              </a:rPr>
            </a:br>
            <a:r>
              <a:rPr b="0" i="0" lang="iw-IL" sz="1400" u="none" cap="none" strike="noStrike">
                <a:solidFill>
                  <a:schemeClr val="lt1"/>
                </a:solidFill>
                <a:latin typeface="Arial"/>
                <a:ea typeface="Arial"/>
                <a:cs typeface="Arial"/>
                <a:sym typeface="Arial"/>
              </a:rPr>
              <a:t>הממשק הגרפי יהיה נגיש וקל לשימוש לכלל המשתמשים.</a:t>
            </a:r>
            <a:endParaRPr/>
          </a:p>
          <a:p>
            <a:pPr indent="-88900" lvl="0" marL="0" marR="0" rtl="1" algn="r">
              <a:lnSpc>
                <a:spcPct val="100000"/>
              </a:lnSpc>
              <a:spcBef>
                <a:spcPts val="0"/>
              </a:spcBef>
              <a:spcAft>
                <a:spcPts val="0"/>
              </a:spcAft>
              <a:buClr>
                <a:schemeClr val="lt1"/>
              </a:buClr>
              <a:buSzPts val="1400"/>
              <a:buFont typeface="Arial"/>
              <a:buChar char="•"/>
            </a:pPr>
            <a:r>
              <a:rPr b="1" i="0" lang="iw-IL" sz="1400" u="none" cap="none" strike="noStrike">
                <a:solidFill>
                  <a:schemeClr val="lt1"/>
                </a:solidFill>
                <a:latin typeface="Arial"/>
                <a:ea typeface="Arial"/>
                <a:cs typeface="Arial"/>
                <a:sym typeface="Arial"/>
              </a:rPr>
              <a:t>סקלאביליות:</a:t>
            </a:r>
            <a:br>
              <a:rPr b="0" i="0" lang="iw-IL" sz="1400" u="none" cap="none" strike="noStrike">
                <a:solidFill>
                  <a:schemeClr val="lt1"/>
                </a:solidFill>
                <a:latin typeface="Arial"/>
                <a:ea typeface="Arial"/>
                <a:cs typeface="Arial"/>
                <a:sym typeface="Arial"/>
              </a:rPr>
            </a:br>
            <a:r>
              <a:rPr b="0" i="0" lang="iw-IL" sz="1400" u="none" cap="none" strike="noStrike">
                <a:solidFill>
                  <a:schemeClr val="lt1"/>
                </a:solidFill>
                <a:latin typeface="Arial"/>
                <a:ea typeface="Arial"/>
                <a:cs typeface="Arial"/>
                <a:sym typeface="Arial"/>
              </a:rPr>
              <a:t>המערכת תוכל להתרחב בקלות כדי להוסיף מכשירים נוספים בעתיד.</a:t>
            </a:r>
            <a:endParaRPr/>
          </a:p>
          <a:p>
            <a:pPr indent="-88900" lvl="0" marL="0" marR="0" rtl="1" algn="r">
              <a:lnSpc>
                <a:spcPct val="100000"/>
              </a:lnSpc>
              <a:spcBef>
                <a:spcPts val="0"/>
              </a:spcBef>
              <a:spcAft>
                <a:spcPts val="0"/>
              </a:spcAft>
              <a:buClr>
                <a:schemeClr val="lt1"/>
              </a:buClr>
              <a:buSzPts val="1400"/>
              <a:buFont typeface="Arial"/>
              <a:buChar char="•"/>
            </a:pPr>
            <a:r>
              <a:rPr b="1" i="0" lang="iw-IL" sz="1400" u="none" cap="none" strike="noStrike">
                <a:solidFill>
                  <a:schemeClr val="lt1"/>
                </a:solidFill>
                <a:latin typeface="Arial"/>
                <a:ea typeface="Arial"/>
                <a:cs typeface="Arial"/>
                <a:sym typeface="Arial"/>
              </a:rPr>
              <a:t>ביצועים:</a:t>
            </a:r>
            <a:br>
              <a:rPr b="0" i="0" lang="iw-IL" sz="1400" u="none" cap="none" strike="noStrike">
                <a:solidFill>
                  <a:schemeClr val="lt1"/>
                </a:solidFill>
                <a:latin typeface="Arial"/>
                <a:ea typeface="Arial"/>
                <a:cs typeface="Arial"/>
                <a:sym typeface="Arial"/>
              </a:rPr>
            </a:br>
            <a:r>
              <a:rPr b="0" i="0" lang="iw-IL" sz="1400" u="none" cap="none" strike="noStrike">
                <a:solidFill>
                  <a:schemeClr val="lt1"/>
                </a:solidFill>
                <a:latin typeface="Arial"/>
                <a:ea typeface="Arial"/>
                <a:cs typeface="Arial"/>
                <a:sym typeface="Arial"/>
              </a:rPr>
              <a:t>המערכת תספק תגובות מהירות על פעולות המשתמש ועל התרעות בזמן אמת.</a:t>
            </a:r>
            <a:endParaRPr/>
          </a:p>
        </p:txBody>
      </p:sp>
      <p:pic>
        <p:nvPicPr>
          <p:cNvPr id="205" name="Google Shape;205;p19"/>
          <p:cNvPicPr preferRelativeResize="0"/>
          <p:nvPr/>
        </p:nvPicPr>
        <p:blipFill>
          <a:blip r:embed="rId4">
            <a:alphaModFix/>
          </a:blip>
          <a:stretch>
            <a:fillRect/>
          </a:stretch>
        </p:blipFill>
        <p:spPr>
          <a:xfrm>
            <a:off x="-5075" y="0"/>
            <a:ext cx="1415449" cy="14154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descr="Beige rectangle" id="211" name="Google Shape;211;p20"/>
          <p:cNvSpPr/>
          <p:nvPr/>
        </p:nvSpPr>
        <p:spPr>
          <a:xfrm>
            <a:off x="8181340" y="1359001"/>
            <a:ext cx="4010659" cy="4193858"/>
          </a:xfrm>
          <a:custGeom>
            <a:rect b="b" l="l" r="r" t="t"/>
            <a:pathLst>
              <a:path extrusionOk="0" h="333375" w="4010659">
                <a:moveTo>
                  <a:pt x="0" y="333006"/>
                </a:moveTo>
                <a:lnTo>
                  <a:pt x="4010367" y="333006"/>
                </a:lnTo>
                <a:lnTo>
                  <a:pt x="4010367" y="0"/>
                </a:lnTo>
                <a:lnTo>
                  <a:pt x="0" y="0"/>
                </a:lnTo>
                <a:lnTo>
                  <a:pt x="0" y="333006"/>
                </a:lnTo>
                <a:close/>
              </a:path>
            </a:pathLst>
          </a:custGeom>
          <a:solidFill>
            <a:srgbClr val="F5E0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Blue rectangle" id="212" name="Google Shape;212;p20"/>
          <p:cNvSpPr/>
          <p:nvPr/>
        </p:nvSpPr>
        <p:spPr>
          <a:xfrm>
            <a:off x="1275" y="-12"/>
            <a:ext cx="12189460" cy="6858000"/>
          </a:xfrm>
          <a:custGeom>
            <a:rect b="b" l="l" r="r" t="t"/>
            <a:pathLst>
              <a:path extrusionOk="0" h="6858000" w="12189460">
                <a:moveTo>
                  <a:pt x="0" y="6858000"/>
                </a:moveTo>
                <a:lnTo>
                  <a:pt x="12188952" y="6858000"/>
                </a:lnTo>
                <a:lnTo>
                  <a:pt x="12188952" y="0"/>
                </a:lnTo>
                <a:lnTo>
                  <a:pt x="0" y="0"/>
                </a:lnTo>
                <a:lnTo>
                  <a:pt x="0" y="6858000"/>
                </a:lnTo>
                <a:close/>
              </a:path>
            </a:pathLst>
          </a:custGeom>
          <a:solidFill>
            <a:schemeClr val="dk2">
              <a:alpha val="69800"/>
            </a:scheme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Blue rectangle" id="213" name="Google Shape;213;p20"/>
          <p:cNvSpPr/>
          <p:nvPr/>
        </p:nvSpPr>
        <p:spPr>
          <a:xfrm>
            <a:off x="0" y="1692000"/>
            <a:ext cx="12192024" cy="5168608"/>
          </a:xfrm>
          <a:custGeom>
            <a:rect b="b" l="l" r="r" t="t"/>
            <a:pathLst>
              <a:path extrusionOk="0" h="3528060" w="6689725">
                <a:moveTo>
                  <a:pt x="0" y="3527996"/>
                </a:moveTo>
                <a:lnTo>
                  <a:pt x="6689648" y="3527996"/>
                </a:lnTo>
                <a:lnTo>
                  <a:pt x="6689648" y="0"/>
                </a:lnTo>
                <a:lnTo>
                  <a:pt x="0" y="0"/>
                </a:lnTo>
                <a:lnTo>
                  <a:pt x="0" y="3527996"/>
                </a:lnTo>
                <a:close/>
              </a:path>
            </a:pathLst>
          </a:custGeom>
          <a:solidFill>
            <a:schemeClr val="accent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14" name="Google Shape;214;p20"/>
          <p:cNvPicPr preferRelativeResize="0"/>
          <p:nvPr/>
        </p:nvPicPr>
        <p:blipFill>
          <a:blip r:embed="rId3">
            <a:alphaModFix/>
          </a:blip>
          <a:stretch>
            <a:fillRect/>
          </a:stretch>
        </p:blipFill>
        <p:spPr>
          <a:xfrm>
            <a:off x="-5075" y="0"/>
            <a:ext cx="1415449" cy="1415449"/>
          </a:xfrm>
          <a:prstGeom prst="rect">
            <a:avLst/>
          </a:prstGeom>
          <a:noFill/>
          <a:ln>
            <a:noFill/>
          </a:ln>
        </p:spPr>
      </p:pic>
      <p:sp>
        <p:nvSpPr>
          <p:cNvPr id="215" name="Google Shape;215;p20"/>
          <p:cNvSpPr txBox="1"/>
          <p:nvPr>
            <p:ph type="title"/>
          </p:nvPr>
        </p:nvSpPr>
        <p:spPr>
          <a:xfrm>
            <a:off x="888025" y="31717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F0"/>
              </a:buClr>
              <a:buSzPts val="3200"/>
              <a:buFont typeface="Gill Sans"/>
              <a:buNone/>
            </a:pPr>
            <a:r>
              <a:rPr lang="iw-IL">
                <a:solidFill>
                  <a:srgbClr val="00B0F0"/>
                </a:solidFill>
              </a:rPr>
              <a:t>עיצוב ותכנון</a:t>
            </a:r>
            <a:endParaRPr>
              <a:solidFill>
                <a:srgbClr val="00B0F0"/>
              </a:solidFill>
            </a:endParaRPr>
          </a:p>
        </p:txBody>
      </p:sp>
      <p:sp>
        <p:nvSpPr>
          <p:cNvPr descr="Beige rectangle" id="216" name="Google Shape;216;p20"/>
          <p:cNvSpPr/>
          <p:nvPr/>
        </p:nvSpPr>
        <p:spPr>
          <a:xfrm>
            <a:off x="4274900" y="1359010"/>
            <a:ext cx="3741872" cy="0"/>
          </a:xfrm>
          <a:custGeom>
            <a:rect b="b" l="l" r="r" t="t"/>
            <a:pathLst>
              <a:path extrusionOk="0" h="120000" w="3218815">
                <a:moveTo>
                  <a:pt x="0" y="0"/>
                </a:moveTo>
                <a:lnTo>
                  <a:pt x="3218395"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7" name="Google Shape;217;p20"/>
          <p:cNvSpPr txBox="1"/>
          <p:nvPr/>
        </p:nvSpPr>
        <p:spPr>
          <a:xfrm>
            <a:off x="368825" y="1903900"/>
            <a:ext cx="11154300" cy="46053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IL" sz="1600">
                <a:solidFill>
                  <a:schemeClr val="lt1"/>
                </a:solidFill>
              </a:rPr>
              <a:t>האפליקציה מתחילה בחיבור לברוקר MQTT. לאחר החיבור, המשתמש יכול לנטר את צריכת החשמל הנוכחית, צריכת החשמל היומית והחודשית, ואת נתוני הטמפרטורה בזמן אמת. כפתור משמש כמפסק הראשי לבית, בעוד שהRELAY משמש להוצאת הודעות לבקשת בדיקה חיצונית.</a:t>
            </a:r>
            <a:endParaRPr sz="1600">
              <a:solidFill>
                <a:schemeClr val="lt1"/>
              </a:solidFill>
            </a:endParaRPr>
          </a:p>
          <a:p>
            <a:pPr indent="0" lvl="0" marL="0" rtl="1" algn="r">
              <a:spcBef>
                <a:spcPts val="0"/>
              </a:spcBef>
              <a:spcAft>
                <a:spcPts val="0"/>
              </a:spcAft>
              <a:buNone/>
            </a:pPr>
            <a:r>
              <a:t/>
            </a:r>
            <a:endParaRPr sz="1600">
              <a:solidFill>
                <a:schemeClr val="lt1"/>
              </a:solidFill>
            </a:endParaRPr>
          </a:p>
          <a:p>
            <a:pPr indent="0" lvl="0" marL="0" rtl="1" algn="r">
              <a:spcBef>
                <a:spcPts val="0"/>
              </a:spcBef>
              <a:spcAft>
                <a:spcPts val="0"/>
              </a:spcAft>
              <a:buNone/>
            </a:pPr>
            <a:r>
              <a:rPr lang="iw-IL" sz="1600">
                <a:solidFill>
                  <a:schemeClr val="lt1"/>
                </a:solidFill>
              </a:rPr>
              <a:t>רכיבים מרכזיים:</a:t>
            </a:r>
            <a:br>
              <a:rPr lang="iw-IL" sz="1600">
                <a:solidFill>
                  <a:schemeClr val="lt1"/>
                </a:solidFill>
              </a:rPr>
            </a:br>
            <a:endParaRPr sz="1600">
              <a:solidFill>
                <a:schemeClr val="lt1"/>
              </a:solidFill>
            </a:endParaRPr>
          </a:p>
          <a:p>
            <a:pPr indent="-374650" lvl="0" marL="457200" rtl="1" algn="r">
              <a:spcBef>
                <a:spcPts val="0"/>
              </a:spcBef>
              <a:spcAft>
                <a:spcPts val="0"/>
              </a:spcAft>
              <a:buClr>
                <a:schemeClr val="lt1"/>
              </a:buClr>
              <a:buSzPts val="2300"/>
              <a:buChar char="●"/>
            </a:pPr>
            <a:r>
              <a:rPr b="1" lang="iw-IL" sz="1800">
                <a:solidFill>
                  <a:schemeClr val="lt1"/>
                </a:solidFill>
              </a:rPr>
              <a:t>BUTTON</a:t>
            </a:r>
            <a:r>
              <a:rPr b="1" lang="iw-IL" sz="1800">
                <a:solidFill>
                  <a:schemeClr val="lt1"/>
                </a:solidFill>
              </a:rPr>
              <a:t> (מפסק ראשי)</a:t>
            </a:r>
            <a:r>
              <a:rPr lang="iw-IL" sz="1800">
                <a:solidFill>
                  <a:schemeClr val="lt1"/>
                </a:solidFill>
              </a:rPr>
              <a:t>: שולט במצב החשמל בבית.</a:t>
            </a:r>
            <a:endParaRPr sz="1800">
              <a:solidFill>
                <a:schemeClr val="lt1"/>
              </a:solidFill>
            </a:endParaRPr>
          </a:p>
          <a:p>
            <a:pPr indent="-374650" lvl="0" marL="457200" rtl="1" algn="r">
              <a:spcBef>
                <a:spcPts val="0"/>
              </a:spcBef>
              <a:spcAft>
                <a:spcPts val="0"/>
              </a:spcAft>
              <a:buClr>
                <a:schemeClr val="lt1"/>
              </a:buClr>
              <a:buSzPts val="2300"/>
              <a:buChar char="●"/>
            </a:pPr>
            <a:r>
              <a:rPr b="1" lang="iw-IL" sz="1800">
                <a:solidFill>
                  <a:schemeClr val="lt1"/>
                </a:solidFill>
              </a:rPr>
              <a:t>RELAY</a:t>
            </a:r>
            <a:r>
              <a:rPr lang="iw-IL" sz="1800">
                <a:solidFill>
                  <a:schemeClr val="lt1"/>
                </a:solidFill>
              </a:rPr>
              <a:t>: מפרסם הודעה לבקשת בדיקה חיצונית.</a:t>
            </a:r>
            <a:endParaRPr sz="1800">
              <a:solidFill>
                <a:schemeClr val="lt1"/>
              </a:solidFill>
            </a:endParaRPr>
          </a:p>
          <a:p>
            <a:pPr indent="-374650" lvl="0" marL="457200" rtl="1" algn="r">
              <a:spcBef>
                <a:spcPts val="0"/>
              </a:spcBef>
              <a:spcAft>
                <a:spcPts val="0"/>
              </a:spcAft>
              <a:buClr>
                <a:schemeClr val="lt1"/>
              </a:buClr>
              <a:buSzPts val="2300"/>
              <a:buChar char="●"/>
            </a:pPr>
            <a:r>
              <a:rPr b="1" lang="iw-IL" sz="1600">
                <a:solidFill>
                  <a:schemeClr val="lt1"/>
                </a:solidFill>
              </a:rPr>
              <a:t>חיישן DHT</a:t>
            </a:r>
            <a:r>
              <a:rPr lang="iw-IL" sz="1600">
                <a:solidFill>
                  <a:schemeClr val="lt1"/>
                </a:solidFill>
              </a:rPr>
              <a:t>: מודד את הטמפרטורה והלחות כדי להבטיח שהסביבה בטוחה.</a:t>
            </a:r>
            <a:endParaRPr sz="2300">
              <a:solidFill>
                <a:schemeClr val="lt1"/>
              </a:solidFill>
            </a:endParaRPr>
          </a:p>
          <a:p>
            <a:pPr indent="-374650" lvl="0" marL="457200" rtl="1" algn="r">
              <a:spcBef>
                <a:spcPts val="0"/>
              </a:spcBef>
              <a:spcAft>
                <a:spcPts val="0"/>
              </a:spcAft>
              <a:buClr>
                <a:schemeClr val="lt1"/>
              </a:buClr>
              <a:buSzPts val="2300"/>
              <a:buChar char="●"/>
            </a:pPr>
            <a:r>
              <a:rPr b="1" lang="iw-IL" sz="1800">
                <a:solidFill>
                  <a:schemeClr val="lt1"/>
                </a:solidFill>
              </a:rPr>
              <a:t>MongoDB</a:t>
            </a:r>
            <a:r>
              <a:rPr lang="iw-IL" sz="1800">
                <a:solidFill>
                  <a:schemeClr val="lt1"/>
                </a:solidFill>
              </a:rPr>
              <a:t>: שומר נתונים היסטוריים על צריכת האנרגיה והטמפרטורה.</a:t>
            </a:r>
            <a:endParaRPr sz="1800">
              <a:solidFill>
                <a:schemeClr val="lt1"/>
              </a:solidFill>
            </a:endParaRPr>
          </a:p>
          <a:p>
            <a:pPr indent="-374650" lvl="0" marL="457200" rtl="1" algn="r">
              <a:spcBef>
                <a:spcPts val="0"/>
              </a:spcBef>
              <a:spcAft>
                <a:spcPts val="0"/>
              </a:spcAft>
              <a:buClr>
                <a:schemeClr val="lt1"/>
              </a:buClr>
              <a:buSzPts val="2300"/>
              <a:buChar char="●"/>
            </a:pPr>
            <a:r>
              <a:rPr b="1" lang="iw-IL" sz="1800">
                <a:solidFill>
                  <a:schemeClr val="lt1"/>
                </a:solidFill>
              </a:rPr>
              <a:t>GUI</a:t>
            </a:r>
            <a:r>
              <a:rPr lang="iw-IL" sz="1800">
                <a:solidFill>
                  <a:schemeClr val="lt1"/>
                </a:solidFill>
              </a:rPr>
              <a:t>: כפתורים להצגת גרפים של צריכת האנרגיה והטמפרטורה לאורך זמן.</a:t>
            </a:r>
            <a:endParaRPr sz="1800">
              <a:solidFill>
                <a:schemeClr val="lt1"/>
              </a:solidFill>
            </a:endParaRPr>
          </a:p>
          <a:p>
            <a:pPr indent="0" lvl="0" marL="457200" rtl="1" algn="r">
              <a:spcBef>
                <a:spcPts val="0"/>
              </a:spcBef>
              <a:spcAft>
                <a:spcPts val="0"/>
              </a:spcAft>
              <a:buNone/>
            </a:pPr>
            <a:r>
              <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1" algn="ctr">
              <a:lnSpc>
                <a:spcPct val="90000"/>
              </a:lnSpc>
              <a:spcBef>
                <a:spcPts val="0"/>
              </a:spcBef>
              <a:spcAft>
                <a:spcPts val="0"/>
              </a:spcAft>
              <a:buClr>
                <a:srgbClr val="00B0F0"/>
              </a:buClr>
              <a:buSzPts val="3200"/>
              <a:buFont typeface="Gill Sans"/>
              <a:buNone/>
            </a:pPr>
            <a:r>
              <a:rPr lang="iw-IL">
                <a:solidFill>
                  <a:srgbClr val="00B0F0"/>
                </a:solidFill>
              </a:rPr>
              <a:t>שלבי עיצוב/פיתוח</a:t>
            </a:r>
            <a:endParaRPr>
              <a:solidFill>
                <a:srgbClr val="00B0F0"/>
              </a:solidFill>
            </a:endParaRPr>
          </a:p>
        </p:txBody>
      </p:sp>
      <p:sp>
        <p:nvSpPr>
          <p:cNvPr descr="Beige rectangle" id="224" name="Google Shape;224;p21"/>
          <p:cNvSpPr/>
          <p:nvPr/>
        </p:nvSpPr>
        <p:spPr>
          <a:xfrm>
            <a:off x="3994237" y="1308710"/>
            <a:ext cx="3744000" cy="0"/>
          </a:xfrm>
          <a:custGeom>
            <a:rect b="b" l="l" r="r" t="t"/>
            <a:pathLst>
              <a:path extrusionOk="0" h="120000" w="3218815">
                <a:moveTo>
                  <a:pt x="0" y="0"/>
                </a:moveTo>
                <a:lnTo>
                  <a:pt x="3218395"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25" name="Google Shape;225;p21"/>
          <p:cNvPicPr preferRelativeResize="0"/>
          <p:nvPr/>
        </p:nvPicPr>
        <p:blipFill>
          <a:blip r:embed="rId3">
            <a:alphaModFix/>
          </a:blip>
          <a:stretch>
            <a:fillRect/>
          </a:stretch>
        </p:blipFill>
        <p:spPr>
          <a:xfrm>
            <a:off x="-5075" y="0"/>
            <a:ext cx="1415449" cy="1415449"/>
          </a:xfrm>
          <a:prstGeom prst="rect">
            <a:avLst/>
          </a:prstGeom>
          <a:noFill/>
          <a:ln>
            <a:noFill/>
          </a:ln>
        </p:spPr>
      </p:pic>
      <p:pic>
        <p:nvPicPr>
          <p:cNvPr id="226" name="Google Shape;226;p21"/>
          <p:cNvPicPr preferRelativeResize="0"/>
          <p:nvPr/>
        </p:nvPicPr>
        <p:blipFill rotWithShape="1">
          <a:blip r:embed="rId4">
            <a:alphaModFix/>
          </a:blip>
          <a:srcRect b="0" l="0" r="0" t="84069"/>
          <a:stretch/>
        </p:blipFill>
        <p:spPr>
          <a:xfrm>
            <a:off x="838200" y="1640302"/>
            <a:ext cx="10515599" cy="1207647"/>
          </a:xfrm>
          <a:prstGeom prst="rect">
            <a:avLst/>
          </a:prstGeom>
          <a:noFill/>
          <a:ln>
            <a:noFill/>
          </a:ln>
        </p:spPr>
      </p:pic>
      <p:sp>
        <p:nvSpPr>
          <p:cNvPr id="227" name="Google Shape;227;p21"/>
          <p:cNvSpPr txBox="1"/>
          <p:nvPr>
            <p:ph type="title"/>
          </p:nvPr>
        </p:nvSpPr>
        <p:spPr>
          <a:xfrm>
            <a:off x="7884719" y="3203200"/>
            <a:ext cx="3793800" cy="576000"/>
          </a:xfrm>
          <a:prstGeom prst="rect">
            <a:avLst/>
          </a:prstGeom>
          <a:noFill/>
          <a:ln>
            <a:noFill/>
          </a:ln>
        </p:spPr>
        <p:txBody>
          <a:bodyPr anchorCtr="0" anchor="b" bIns="45700" lIns="91425" spcFirstLastPara="1" rIns="91425" wrap="square" tIns="45700">
            <a:normAutofit/>
          </a:bodyPr>
          <a:lstStyle/>
          <a:p>
            <a:pPr indent="0" lvl="0" marL="0" rtl="1" algn="r">
              <a:lnSpc>
                <a:spcPct val="90000"/>
              </a:lnSpc>
              <a:spcBef>
                <a:spcPts val="0"/>
              </a:spcBef>
              <a:spcAft>
                <a:spcPts val="0"/>
              </a:spcAft>
              <a:buClr>
                <a:srgbClr val="F5E0C6"/>
              </a:buClr>
              <a:buSzPts val="3200"/>
              <a:buFont typeface="Gill Sans"/>
              <a:buNone/>
            </a:pPr>
            <a:r>
              <a:rPr lang="iw-IL">
                <a:solidFill>
                  <a:srgbClr val="F5E0C6"/>
                </a:solidFill>
              </a:rPr>
              <a:t>קונספטים בעיצוב/פיתוח</a:t>
            </a:r>
            <a:endParaRPr>
              <a:solidFill>
                <a:srgbClr val="F5E0C6"/>
              </a:solidFill>
            </a:endParaRPr>
          </a:p>
        </p:txBody>
      </p:sp>
      <p:sp>
        <p:nvSpPr>
          <p:cNvPr descr="Beige rectangle" id="228" name="Google Shape;228;p21"/>
          <p:cNvSpPr/>
          <p:nvPr/>
        </p:nvSpPr>
        <p:spPr>
          <a:xfrm>
            <a:off x="8582421" y="3779200"/>
            <a:ext cx="3098450" cy="0"/>
          </a:xfrm>
          <a:custGeom>
            <a:rect b="b" l="l" r="r" t="t"/>
            <a:pathLst>
              <a:path extrusionOk="0" h="120000" w="2694304">
                <a:moveTo>
                  <a:pt x="0" y="0"/>
                </a:moveTo>
                <a:lnTo>
                  <a:pt x="2694127"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descr="Blue rectangle" id="229" name="Google Shape;229;p21"/>
          <p:cNvSpPr/>
          <p:nvPr/>
        </p:nvSpPr>
        <p:spPr>
          <a:xfrm>
            <a:off x="0" y="2930602"/>
            <a:ext cx="12192024" cy="3933787"/>
          </a:xfrm>
          <a:custGeom>
            <a:rect b="b" l="l" r="r" t="t"/>
            <a:pathLst>
              <a:path extrusionOk="0" h="3528060" w="6689725">
                <a:moveTo>
                  <a:pt x="0" y="3527996"/>
                </a:moveTo>
                <a:lnTo>
                  <a:pt x="6689648" y="3527996"/>
                </a:lnTo>
                <a:lnTo>
                  <a:pt x="6689648" y="0"/>
                </a:lnTo>
                <a:lnTo>
                  <a:pt x="0" y="0"/>
                </a:lnTo>
                <a:lnTo>
                  <a:pt x="0" y="3527996"/>
                </a:lnTo>
                <a:close/>
              </a:path>
            </a:pathLst>
          </a:custGeom>
          <a:solidFill>
            <a:schemeClr val="accent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0" name="Google Shape;230;p21"/>
          <p:cNvSpPr txBox="1"/>
          <p:nvPr>
            <p:ph type="title"/>
          </p:nvPr>
        </p:nvSpPr>
        <p:spPr>
          <a:xfrm>
            <a:off x="6515182" y="3012011"/>
            <a:ext cx="5165700" cy="834000"/>
          </a:xfrm>
          <a:prstGeom prst="rect">
            <a:avLst/>
          </a:prstGeom>
          <a:noFill/>
          <a:ln>
            <a:noFill/>
          </a:ln>
        </p:spPr>
        <p:txBody>
          <a:bodyPr anchorCtr="0" anchor="ctr" bIns="45700" lIns="91425" spcFirstLastPara="1" rIns="91425" wrap="square" tIns="45700">
            <a:normAutofit/>
          </a:bodyPr>
          <a:lstStyle/>
          <a:p>
            <a:pPr indent="0" lvl="0" marL="0" rtl="1" algn="r">
              <a:lnSpc>
                <a:spcPct val="90000"/>
              </a:lnSpc>
              <a:spcBef>
                <a:spcPts val="0"/>
              </a:spcBef>
              <a:spcAft>
                <a:spcPts val="0"/>
              </a:spcAft>
              <a:buClr>
                <a:srgbClr val="F5E0C6"/>
              </a:buClr>
              <a:buSzPts val="3200"/>
              <a:buFont typeface="Gill Sans"/>
              <a:buNone/>
            </a:pPr>
            <a:r>
              <a:rPr lang="iw-IL">
                <a:solidFill>
                  <a:srgbClr val="F5E0C6"/>
                </a:solidFill>
              </a:rPr>
              <a:t>קונספטים בעיצוב/פיתוח</a:t>
            </a:r>
            <a:endParaRPr>
              <a:solidFill>
                <a:srgbClr val="F5E0C6"/>
              </a:solidFill>
            </a:endParaRPr>
          </a:p>
        </p:txBody>
      </p:sp>
      <p:sp>
        <p:nvSpPr>
          <p:cNvPr id="231" name="Google Shape;231;p21"/>
          <p:cNvSpPr txBox="1"/>
          <p:nvPr/>
        </p:nvSpPr>
        <p:spPr>
          <a:xfrm>
            <a:off x="838200" y="3915775"/>
            <a:ext cx="10875000" cy="2262900"/>
          </a:xfrm>
          <a:prstGeom prst="rect">
            <a:avLst/>
          </a:prstGeom>
          <a:noFill/>
          <a:ln>
            <a:noFill/>
          </a:ln>
        </p:spPr>
        <p:txBody>
          <a:bodyPr anchorCtr="0" anchor="t" bIns="91425" lIns="91425" spcFirstLastPara="1" rIns="91425" wrap="square" tIns="91425">
            <a:noAutofit/>
          </a:bodyPr>
          <a:lstStyle/>
          <a:p>
            <a:pPr indent="-323850" lvl="0" marL="457200" rtl="1" algn="r">
              <a:spcBef>
                <a:spcPts val="0"/>
              </a:spcBef>
              <a:spcAft>
                <a:spcPts val="0"/>
              </a:spcAft>
              <a:buClr>
                <a:srgbClr val="F5E0C6"/>
              </a:buClr>
              <a:buSzPts val="1500"/>
              <a:buChar char="●"/>
            </a:pPr>
            <a:r>
              <a:rPr b="1" lang="iw-IL" sz="1500">
                <a:solidFill>
                  <a:srgbClr val="F5E0C6"/>
                </a:solidFill>
              </a:rPr>
              <a:t>פשטות ומודולריות</a:t>
            </a:r>
            <a:r>
              <a:rPr lang="iw-IL" sz="1500">
                <a:solidFill>
                  <a:srgbClr val="F5E0C6"/>
                </a:solidFill>
              </a:rPr>
              <a:t>: כל רכיב, כמו הריליי, הכפתור והחיישנים, פועל בצורה עצמאית אך מתקשר דרך ברוקר MQTT. הדבר מאפשר למערכת להיות מודולרית וקלה להרחבה או התאמה.</a:t>
            </a:r>
            <a:endParaRPr sz="1500">
              <a:solidFill>
                <a:srgbClr val="F5E0C6"/>
              </a:solidFill>
            </a:endParaRPr>
          </a:p>
          <a:p>
            <a:pPr indent="0" lvl="0" marL="457200" rtl="1" algn="r">
              <a:spcBef>
                <a:spcPts val="0"/>
              </a:spcBef>
              <a:spcAft>
                <a:spcPts val="0"/>
              </a:spcAft>
              <a:buNone/>
            </a:pPr>
            <a:r>
              <a:t/>
            </a:r>
            <a:endParaRPr sz="1500">
              <a:solidFill>
                <a:srgbClr val="F5E0C6"/>
              </a:solidFill>
            </a:endParaRPr>
          </a:p>
          <a:p>
            <a:pPr indent="-323850" lvl="0" marL="457200" rtl="1" algn="r">
              <a:spcBef>
                <a:spcPts val="0"/>
              </a:spcBef>
              <a:spcAft>
                <a:spcPts val="0"/>
              </a:spcAft>
              <a:buClr>
                <a:srgbClr val="F5E0C6"/>
              </a:buClr>
              <a:buSzPts val="1500"/>
              <a:buChar char="●"/>
            </a:pPr>
            <a:r>
              <a:rPr b="1" lang="iw-IL" sz="1500">
                <a:solidFill>
                  <a:srgbClr val="F5E0C6"/>
                </a:solidFill>
              </a:rPr>
              <a:t>פרוטוקולי IoT </a:t>
            </a:r>
            <a:r>
              <a:rPr lang="iw-IL" sz="1500">
                <a:solidFill>
                  <a:srgbClr val="F5E0C6"/>
                </a:solidFill>
              </a:rPr>
              <a:t>: MQTT נבחר כיוון שהוא קל משקל ויעיל, ומותאם לרשתות IoT קטנות כמו ניהול אנרגיה ביתי.</a:t>
            </a:r>
            <a:endParaRPr sz="1500">
              <a:solidFill>
                <a:srgbClr val="F5E0C6"/>
              </a:solidFill>
            </a:endParaRPr>
          </a:p>
          <a:p>
            <a:pPr indent="0" lvl="0" marL="457200" rtl="1" algn="r">
              <a:spcBef>
                <a:spcPts val="0"/>
              </a:spcBef>
              <a:spcAft>
                <a:spcPts val="0"/>
              </a:spcAft>
              <a:buNone/>
            </a:pPr>
            <a:r>
              <a:t/>
            </a:r>
            <a:endParaRPr sz="1500">
              <a:solidFill>
                <a:srgbClr val="F5E0C6"/>
              </a:solidFill>
            </a:endParaRPr>
          </a:p>
          <a:p>
            <a:pPr indent="-323850" lvl="0" marL="457200" rtl="1" algn="r">
              <a:spcBef>
                <a:spcPts val="0"/>
              </a:spcBef>
              <a:spcAft>
                <a:spcPts val="0"/>
              </a:spcAft>
              <a:buClr>
                <a:srgbClr val="F5E0C6"/>
              </a:buClr>
              <a:buSzPts val="1500"/>
              <a:buChar char="●"/>
            </a:pPr>
            <a:r>
              <a:rPr lang="iw-IL" sz="1500">
                <a:solidFill>
                  <a:srgbClr val="F5E0C6"/>
                </a:solidFill>
              </a:rPr>
              <a:t>אינטגרציה לענן: MongoDB Atlas משמש כפתרון אחסון, ומאפשר שמירת נתונים מאובטחת.</a:t>
            </a:r>
            <a:endParaRPr sz="1500">
              <a:solidFill>
                <a:srgbClr val="F5E0C6"/>
              </a:solidFill>
            </a:endParaRPr>
          </a:p>
          <a:p>
            <a:pPr indent="0" lvl="0" marL="457200" rtl="1" algn="r">
              <a:spcBef>
                <a:spcPts val="0"/>
              </a:spcBef>
              <a:spcAft>
                <a:spcPts val="0"/>
              </a:spcAft>
              <a:buNone/>
            </a:pPr>
            <a:r>
              <a:t/>
            </a:r>
            <a:endParaRPr sz="1100">
              <a:solidFill>
                <a:srgbClr val="F5E0C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descr="Blue rectangle" id="237" name="Google Shape;237;p22"/>
          <p:cNvSpPr/>
          <p:nvPr/>
        </p:nvSpPr>
        <p:spPr>
          <a:xfrm>
            <a:off x="0" y="2597"/>
            <a:ext cx="12192024" cy="6862077"/>
          </a:xfrm>
          <a:custGeom>
            <a:rect b="b" l="l" r="r" t="t"/>
            <a:pathLst>
              <a:path extrusionOk="0" h="3528060" w="6689725">
                <a:moveTo>
                  <a:pt x="0" y="3527996"/>
                </a:moveTo>
                <a:lnTo>
                  <a:pt x="6689648" y="3527996"/>
                </a:lnTo>
                <a:lnTo>
                  <a:pt x="6689648" y="0"/>
                </a:lnTo>
                <a:lnTo>
                  <a:pt x="0" y="0"/>
                </a:lnTo>
                <a:lnTo>
                  <a:pt x="0" y="3527996"/>
                </a:lnTo>
                <a:close/>
              </a:path>
            </a:pathLst>
          </a:custGeom>
          <a:solidFill>
            <a:schemeClr val="accent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8" name="Google Shape;23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F0"/>
              </a:buClr>
              <a:buSzPts val="3200"/>
              <a:buFont typeface="Gill Sans"/>
              <a:buNone/>
            </a:pPr>
            <a:r>
              <a:rPr lang="iw-IL">
                <a:solidFill>
                  <a:srgbClr val="00B0F0"/>
                </a:solidFill>
              </a:rPr>
              <a:t>Flow</a:t>
            </a:r>
            <a:endParaRPr>
              <a:solidFill>
                <a:srgbClr val="00B0F0"/>
              </a:solidFill>
            </a:endParaRPr>
          </a:p>
        </p:txBody>
      </p:sp>
      <p:sp>
        <p:nvSpPr>
          <p:cNvPr descr="Beige rectangle" id="239" name="Google Shape;239;p22"/>
          <p:cNvSpPr/>
          <p:nvPr/>
        </p:nvSpPr>
        <p:spPr>
          <a:xfrm>
            <a:off x="3994237" y="1308710"/>
            <a:ext cx="3744000" cy="0"/>
          </a:xfrm>
          <a:custGeom>
            <a:rect b="b" l="l" r="r" t="t"/>
            <a:pathLst>
              <a:path extrusionOk="0" h="120000" w="3218815">
                <a:moveTo>
                  <a:pt x="0" y="0"/>
                </a:moveTo>
                <a:lnTo>
                  <a:pt x="3218395" y="0"/>
                </a:lnTo>
              </a:path>
            </a:pathLst>
          </a:custGeom>
          <a:noFill/>
          <a:ln cap="flat" cmpd="sng" w="5485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40" name="Google Shape;240;p22"/>
          <p:cNvPicPr preferRelativeResize="0"/>
          <p:nvPr/>
        </p:nvPicPr>
        <p:blipFill>
          <a:blip r:embed="rId3">
            <a:alphaModFix/>
          </a:blip>
          <a:stretch>
            <a:fillRect/>
          </a:stretch>
        </p:blipFill>
        <p:spPr>
          <a:xfrm>
            <a:off x="-5075" y="0"/>
            <a:ext cx="1415449" cy="1415449"/>
          </a:xfrm>
          <a:prstGeom prst="rect">
            <a:avLst/>
          </a:prstGeom>
          <a:noFill/>
          <a:ln>
            <a:noFill/>
          </a:ln>
        </p:spPr>
      </p:pic>
      <p:sp>
        <p:nvSpPr>
          <p:cNvPr id="241" name="Google Shape;241;p22"/>
          <p:cNvSpPr txBox="1"/>
          <p:nvPr/>
        </p:nvSpPr>
        <p:spPr>
          <a:xfrm>
            <a:off x="8492750" y="1515150"/>
            <a:ext cx="3020400" cy="7575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lang="iw-IL" sz="1600">
                <a:solidFill>
                  <a:srgbClr val="F5E0C6"/>
                </a:solidFill>
              </a:rPr>
              <a:t>מקרה 1:</a:t>
            </a:r>
            <a:endParaRPr sz="1600">
              <a:solidFill>
                <a:srgbClr val="F5E0C6"/>
              </a:solidFill>
            </a:endParaRPr>
          </a:p>
          <a:p>
            <a:pPr indent="0" lvl="0" marL="0" rtl="1" algn="r">
              <a:spcBef>
                <a:spcPts val="0"/>
              </a:spcBef>
              <a:spcAft>
                <a:spcPts val="0"/>
              </a:spcAft>
              <a:buNone/>
            </a:pPr>
            <a:r>
              <a:rPr lang="iw-IL" sz="1600">
                <a:solidFill>
                  <a:srgbClr val="F5E0C6"/>
                </a:solidFill>
              </a:rPr>
              <a:t>המשתמש לוחץ על הכפתור להתחבר לברוקר ולהפעיל את החשמל.</a:t>
            </a:r>
            <a:endParaRPr sz="1600">
              <a:solidFill>
                <a:srgbClr val="F5E0C6"/>
              </a:solidFill>
            </a:endParaRPr>
          </a:p>
          <a:p>
            <a:pPr indent="0" lvl="0" marL="0" rtl="1" algn="r">
              <a:spcBef>
                <a:spcPts val="0"/>
              </a:spcBef>
              <a:spcAft>
                <a:spcPts val="0"/>
              </a:spcAft>
              <a:buNone/>
            </a:pPr>
            <a:r>
              <a:t/>
            </a:r>
            <a:endParaRPr sz="1600">
              <a:solidFill>
                <a:srgbClr val="F5E0C6"/>
              </a:solidFill>
            </a:endParaRPr>
          </a:p>
          <a:p>
            <a:pPr indent="0" lvl="0" marL="0" rtl="1" algn="r">
              <a:spcBef>
                <a:spcPts val="0"/>
              </a:spcBef>
              <a:spcAft>
                <a:spcPts val="0"/>
              </a:spcAft>
              <a:buNone/>
            </a:pPr>
            <a:r>
              <a:rPr lang="iw-IL" sz="1600">
                <a:solidFill>
                  <a:srgbClr val="F5E0C6"/>
                </a:solidFill>
              </a:rPr>
              <a:t>התוצאה:</a:t>
            </a:r>
            <a:endParaRPr sz="1600">
              <a:solidFill>
                <a:srgbClr val="F5E0C6"/>
              </a:solidFill>
            </a:endParaRPr>
          </a:p>
          <a:p>
            <a:pPr indent="0" lvl="0" marL="0" rtl="1" algn="r">
              <a:spcBef>
                <a:spcPts val="0"/>
              </a:spcBef>
              <a:spcAft>
                <a:spcPts val="0"/>
              </a:spcAft>
              <a:buNone/>
            </a:pPr>
            <a:r>
              <a:rPr lang="iw-IL" sz="1600">
                <a:solidFill>
                  <a:srgbClr val="F5E0C6"/>
                </a:solidFill>
              </a:rPr>
              <a:t>המערכת מתחילה לאסוף נתונים מהחיישן, רושמת אותם ב-MongoDB, ומציגה צריכת חשמל, צריכה יומית וחודשית בממשק המשתמש.</a:t>
            </a:r>
            <a:endParaRPr sz="1600">
              <a:solidFill>
                <a:srgbClr val="F5E0C6"/>
              </a:solidFill>
            </a:endParaRPr>
          </a:p>
        </p:txBody>
      </p:sp>
      <p:pic>
        <p:nvPicPr>
          <p:cNvPr id="242" name="Google Shape;242;p22"/>
          <p:cNvPicPr preferRelativeResize="0"/>
          <p:nvPr/>
        </p:nvPicPr>
        <p:blipFill>
          <a:blip r:embed="rId4">
            <a:alphaModFix/>
          </a:blip>
          <a:stretch>
            <a:fillRect/>
          </a:stretch>
        </p:blipFill>
        <p:spPr>
          <a:xfrm>
            <a:off x="152400" y="1690700"/>
            <a:ext cx="8170900" cy="5014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30">
      <a:dk1>
        <a:srgbClr val="000000"/>
      </a:dk1>
      <a:lt1>
        <a:srgbClr val="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