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E4E77F-32C5-C94C-9F2A-9D603BDD0F56}">
          <p14:sldIdLst>
            <p14:sldId id="256"/>
            <p14:sldId id="267"/>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00"/>
    <a:srgbClr val="942092"/>
    <a:srgbClr val="A3A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4"/>
    <p:restoredTop sz="94728"/>
  </p:normalViewPr>
  <p:slideViewPr>
    <p:cSldViewPr snapToGrid="0" snapToObjects="1">
      <p:cViewPr varScale="1">
        <p:scale>
          <a:sx n="101" d="100"/>
          <a:sy n="101" d="100"/>
        </p:scale>
        <p:origin x="200"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80DDC-619A-6B45-89A2-DF960F135039}" type="doc">
      <dgm:prSet loTypeId="urn:microsoft.com/office/officeart/2005/8/layout/gear1" loCatId="" qsTypeId="urn:microsoft.com/office/officeart/2005/8/quickstyle/simple2" qsCatId="simple" csTypeId="urn:microsoft.com/office/officeart/2005/8/colors/accent5_2" csCatId="accent5" phldr="1"/>
      <dgm:spPr/>
    </dgm:pt>
    <dgm:pt modelId="{DCB736C9-BF0F-B84E-8400-B91E3425CE3E}">
      <dgm:prSet phldrT="[Text]" custT="1"/>
      <dgm:spPr/>
      <dgm:t>
        <a:bodyPr/>
        <a:lstStyle/>
        <a:p>
          <a:r>
            <a:rPr lang="en-US" sz="1400" dirty="0"/>
            <a:t>gbnsr6</a:t>
          </a:r>
          <a:endParaRPr lang="en-US" sz="600" dirty="0"/>
        </a:p>
      </dgm:t>
    </dgm:pt>
    <dgm:pt modelId="{3AB9EE8C-58A1-E749-9CDC-3F1BF6A42D57}" type="parTrans" cxnId="{102FF3C5-FDF7-1941-8372-EA164694C55A}">
      <dgm:prSet/>
      <dgm:spPr/>
      <dgm:t>
        <a:bodyPr/>
        <a:lstStyle/>
        <a:p>
          <a:endParaRPr lang="en-US"/>
        </a:p>
      </dgm:t>
    </dgm:pt>
    <dgm:pt modelId="{44CEE8AB-8A18-BD46-B5B5-B83C74F319FF}" type="sibTrans" cxnId="{102FF3C5-FDF7-1941-8372-EA164694C55A}">
      <dgm:prSet/>
      <dgm:spPr/>
      <dgm:t>
        <a:bodyPr/>
        <a:lstStyle/>
        <a:p>
          <a:endParaRPr lang="en-US"/>
        </a:p>
      </dgm:t>
    </dgm:pt>
    <dgm:pt modelId="{2B482814-B08C-DD4C-BE55-3A074B66FB5B}">
      <dgm:prSet phldrT="[Text]" custT="1"/>
      <dgm:spPr/>
      <dgm:t>
        <a:bodyPr/>
        <a:lstStyle/>
        <a:p>
          <a:r>
            <a:rPr lang="en-US" sz="900" dirty="0"/>
            <a:t>Amber</a:t>
          </a:r>
          <a:endParaRPr lang="en-US" sz="700" dirty="0"/>
        </a:p>
      </dgm:t>
    </dgm:pt>
    <dgm:pt modelId="{0E2BE0A2-29CD-D344-9CFA-E8A40D839C5A}" type="parTrans" cxnId="{629EE636-88FE-654A-8A99-2086AFDCFE0E}">
      <dgm:prSet/>
      <dgm:spPr/>
      <dgm:t>
        <a:bodyPr/>
        <a:lstStyle/>
        <a:p>
          <a:endParaRPr lang="en-US"/>
        </a:p>
      </dgm:t>
    </dgm:pt>
    <dgm:pt modelId="{7738DC2E-B7FA-A248-B0E7-65CE955BB580}" type="sibTrans" cxnId="{629EE636-88FE-654A-8A99-2086AFDCFE0E}">
      <dgm:prSet/>
      <dgm:spPr/>
      <dgm:t>
        <a:bodyPr/>
        <a:lstStyle/>
        <a:p>
          <a:endParaRPr lang="en-US"/>
        </a:p>
      </dgm:t>
    </dgm:pt>
    <dgm:pt modelId="{4176F85A-F4F8-E94F-95D8-50508B7C11CA}" type="pres">
      <dgm:prSet presAssocID="{62880DDC-619A-6B45-89A2-DF960F135039}" presName="composite" presStyleCnt="0">
        <dgm:presLayoutVars>
          <dgm:chMax val="3"/>
          <dgm:animLvl val="lvl"/>
          <dgm:resizeHandles val="exact"/>
        </dgm:presLayoutVars>
      </dgm:prSet>
      <dgm:spPr/>
    </dgm:pt>
    <dgm:pt modelId="{ED593EFE-0546-D94C-B25F-CB96E6A3A25A}" type="pres">
      <dgm:prSet presAssocID="{DCB736C9-BF0F-B84E-8400-B91E3425CE3E}" presName="gear1" presStyleLbl="node1" presStyleIdx="0" presStyleCnt="2">
        <dgm:presLayoutVars>
          <dgm:chMax val="1"/>
          <dgm:bulletEnabled val="1"/>
        </dgm:presLayoutVars>
      </dgm:prSet>
      <dgm:spPr/>
    </dgm:pt>
    <dgm:pt modelId="{5AC85FA5-34FF-0B43-B4FD-D0BF9EBB1277}" type="pres">
      <dgm:prSet presAssocID="{DCB736C9-BF0F-B84E-8400-B91E3425CE3E}" presName="gear1srcNode" presStyleLbl="node1" presStyleIdx="0" presStyleCnt="2"/>
      <dgm:spPr/>
    </dgm:pt>
    <dgm:pt modelId="{D8967FD5-DB5A-1846-80A5-41D60E7AB15F}" type="pres">
      <dgm:prSet presAssocID="{DCB736C9-BF0F-B84E-8400-B91E3425CE3E}" presName="gear1dstNode" presStyleLbl="node1" presStyleIdx="0" presStyleCnt="2"/>
      <dgm:spPr/>
    </dgm:pt>
    <dgm:pt modelId="{2C660D3E-CC9B-6A4C-8121-5D9A760D52AE}" type="pres">
      <dgm:prSet presAssocID="{2B482814-B08C-DD4C-BE55-3A074B66FB5B}" presName="gear2" presStyleLbl="node1" presStyleIdx="1" presStyleCnt="2">
        <dgm:presLayoutVars>
          <dgm:chMax val="1"/>
          <dgm:bulletEnabled val="1"/>
        </dgm:presLayoutVars>
      </dgm:prSet>
      <dgm:spPr/>
    </dgm:pt>
    <dgm:pt modelId="{CB190A45-99EB-514C-BD05-B3BAFD07CF8F}" type="pres">
      <dgm:prSet presAssocID="{2B482814-B08C-DD4C-BE55-3A074B66FB5B}" presName="gear2srcNode" presStyleLbl="node1" presStyleIdx="1" presStyleCnt="2"/>
      <dgm:spPr/>
    </dgm:pt>
    <dgm:pt modelId="{0D46C144-45F3-2B4E-8D16-E999D4303BAA}" type="pres">
      <dgm:prSet presAssocID="{2B482814-B08C-DD4C-BE55-3A074B66FB5B}" presName="gear2dstNode" presStyleLbl="node1" presStyleIdx="1" presStyleCnt="2"/>
      <dgm:spPr/>
    </dgm:pt>
    <dgm:pt modelId="{67C51BC9-0D8F-3645-9134-59B5B688AD29}" type="pres">
      <dgm:prSet presAssocID="{44CEE8AB-8A18-BD46-B5B5-B83C74F319FF}" presName="connector1" presStyleLbl="sibTrans2D1" presStyleIdx="0" presStyleCnt="2"/>
      <dgm:spPr/>
    </dgm:pt>
    <dgm:pt modelId="{F9657340-A898-174A-B5A3-82E6686B8C43}" type="pres">
      <dgm:prSet presAssocID="{7738DC2E-B7FA-A248-B0E7-65CE955BB580}" presName="connector2" presStyleLbl="sibTrans2D1" presStyleIdx="1" presStyleCnt="2"/>
      <dgm:spPr/>
    </dgm:pt>
  </dgm:ptLst>
  <dgm:cxnLst>
    <dgm:cxn modelId="{629EE636-88FE-654A-8A99-2086AFDCFE0E}" srcId="{62880DDC-619A-6B45-89A2-DF960F135039}" destId="{2B482814-B08C-DD4C-BE55-3A074B66FB5B}" srcOrd="1" destOrd="0" parTransId="{0E2BE0A2-29CD-D344-9CFA-E8A40D839C5A}" sibTransId="{7738DC2E-B7FA-A248-B0E7-65CE955BB580}"/>
    <dgm:cxn modelId="{14ACAE43-3ED1-C342-9768-FEA9D8916758}" type="presOf" srcId="{DCB736C9-BF0F-B84E-8400-B91E3425CE3E}" destId="{5AC85FA5-34FF-0B43-B4FD-D0BF9EBB1277}" srcOrd="1" destOrd="0" presId="urn:microsoft.com/office/officeart/2005/8/layout/gear1"/>
    <dgm:cxn modelId="{51E6954A-2FA9-5A41-81DA-1EE636D62271}" type="presOf" srcId="{7738DC2E-B7FA-A248-B0E7-65CE955BB580}" destId="{F9657340-A898-174A-B5A3-82E6686B8C43}" srcOrd="0" destOrd="0" presId="urn:microsoft.com/office/officeart/2005/8/layout/gear1"/>
    <dgm:cxn modelId="{A4D6A954-EDC0-B84C-A8DE-927BA8A71EEA}" type="presOf" srcId="{44CEE8AB-8A18-BD46-B5B5-B83C74F319FF}" destId="{67C51BC9-0D8F-3645-9134-59B5B688AD29}" srcOrd="0" destOrd="0" presId="urn:microsoft.com/office/officeart/2005/8/layout/gear1"/>
    <dgm:cxn modelId="{9990BC5E-2743-3C4C-A12C-1162AD554595}" type="presOf" srcId="{2B482814-B08C-DD4C-BE55-3A074B66FB5B}" destId="{2C660D3E-CC9B-6A4C-8121-5D9A760D52AE}" srcOrd="0" destOrd="0" presId="urn:microsoft.com/office/officeart/2005/8/layout/gear1"/>
    <dgm:cxn modelId="{5DC3DC6B-34CD-1643-9A1C-F982ABE7901F}" type="presOf" srcId="{DCB736C9-BF0F-B84E-8400-B91E3425CE3E}" destId="{D8967FD5-DB5A-1846-80A5-41D60E7AB15F}" srcOrd="2" destOrd="0" presId="urn:microsoft.com/office/officeart/2005/8/layout/gear1"/>
    <dgm:cxn modelId="{F017207D-A7D9-7E44-B31D-E68FE70D6124}" type="presOf" srcId="{2B482814-B08C-DD4C-BE55-3A074B66FB5B}" destId="{CB190A45-99EB-514C-BD05-B3BAFD07CF8F}" srcOrd="1" destOrd="0" presId="urn:microsoft.com/office/officeart/2005/8/layout/gear1"/>
    <dgm:cxn modelId="{C0F3C08D-A73A-7040-AD56-790C42C3EB0F}" type="presOf" srcId="{62880DDC-619A-6B45-89A2-DF960F135039}" destId="{4176F85A-F4F8-E94F-95D8-50508B7C11CA}" srcOrd="0" destOrd="0" presId="urn:microsoft.com/office/officeart/2005/8/layout/gear1"/>
    <dgm:cxn modelId="{7B9918B7-CB29-3C45-85F7-3D092CA14B81}" type="presOf" srcId="{2B482814-B08C-DD4C-BE55-3A074B66FB5B}" destId="{0D46C144-45F3-2B4E-8D16-E999D4303BAA}" srcOrd="2" destOrd="0" presId="urn:microsoft.com/office/officeart/2005/8/layout/gear1"/>
    <dgm:cxn modelId="{102FF3C5-FDF7-1941-8372-EA164694C55A}" srcId="{62880DDC-619A-6B45-89A2-DF960F135039}" destId="{DCB736C9-BF0F-B84E-8400-B91E3425CE3E}" srcOrd="0" destOrd="0" parTransId="{3AB9EE8C-58A1-E749-9CDC-3F1BF6A42D57}" sibTransId="{44CEE8AB-8A18-BD46-B5B5-B83C74F319FF}"/>
    <dgm:cxn modelId="{6298C9C6-E59E-7E4D-A7A5-C9B49EF2F3AB}" type="presOf" srcId="{DCB736C9-BF0F-B84E-8400-B91E3425CE3E}" destId="{ED593EFE-0546-D94C-B25F-CB96E6A3A25A}" srcOrd="0" destOrd="0" presId="urn:microsoft.com/office/officeart/2005/8/layout/gear1"/>
    <dgm:cxn modelId="{4C9F26BF-000B-1C40-91A9-42474542BC6B}" type="presParOf" srcId="{4176F85A-F4F8-E94F-95D8-50508B7C11CA}" destId="{ED593EFE-0546-D94C-B25F-CB96E6A3A25A}" srcOrd="0" destOrd="0" presId="urn:microsoft.com/office/officeart/2005/8/layout/gear1"/>
    <dgm:cxn modelId="{C8425665-E0EB-7640-BEDB-2EA71CFA3D4D}" type="presParOf" srcId="{4176F85A-F4F8-E94F-95D8-50508B7C11CA}" destId="{5AC85FA5-34FF-0B43-B4FD-D0BF9EBB1277}" srcOrd="1" destOrd="0" presId="urn:microsoft.com/office/officeart/2005/8/layout/gear1"/>
    <dgm:cxn modelId="{F130A238-30FA-4D49-B95A-F463857BD972}" type="presParOf" srcId="{4176F85A-F4F8-E94F-95D8-50508B7C11CA}" destId="{D8967FD5-DB5A-1846-80A5-41D60E7AB15F}" srcOrd="2" destOrd="0" presId="urn:microsoft.com/office/officeart/2005/8/layout/gear1"/>
    <dgm:cxn modelId="{7E7F8D51-342D-DB4E-8724-29B23DDA6A43}" type="presParOf" srcId="{4176F85A-F4F8-E94F-95D8-50508B7C11CA}" destId="{2C660D3E-CC9B-6A4C-8121-5D9A760D52AE}" srcOrd="3" destOrd="0" presId="urn:microsoft.com/office/officeart/2005/8/layout/gear1"/>
    <dgm:cxn modelId="{D1B2EAD0-4126-FB4B-B8AD-2794B925F561}" type="presParOf" srcId="{4176F85A-F4F8-E94F-95D8-50508B7C11CA}" destId="{CB190A45-99EB-514C-BD05-B3BAFD07CF8F}" srcOrd="4" destOrd="0" presId="urn:microsoft.com/office/officeart/2005/8/layout/gear1"/>
    <dgm:cxn modelId="{71954179-3E62-EF49-83F8-41EC7DE2420B}" type="presParOf" srcId="{4176F85A-F4F8-E94F-95D8-50508B7C11CA}" destId="{0D46C144-45F3-2B4E-8D16-E999D4303BAA}" srcOrd="5" destOrd="0" presId="urn:microsoft.com/office/officeart/2005/8/layout/gear1"/>
    <dgm:cxn modelId="{F98FDA25-A260-2249-9578-04DC3037F0A4}" type="presParOf" srcId="{4176F85A-F4F8-E94F-95D8-50508B7C11CA}" destId="{67C51BC9-0D8F-3645-9134-59B5B688AD29}" srcOrd="6" destOrd="0" presId="urn:microsoft.com/office/officeart/2005/8/layout/gear1"/>
    <dgm:cxn modelId="{15B2701F-1FB7-3A4F-A6D0-43792515B402}" type="presParOf" srcId="{4176F85A-F4F8-E94F-95D8-50508B7C11CA}" destId="{F9657340-A898-174A-B5A3-82E6686B8C43}"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93EFE-0546-D94C-B25F-CB96E6A3A25A}">
      <dsp:nvSpPr>
        <dsp:cNvPr id="0" name=""/>
        <dsp:cNvSpPr/>
      </dsp:nvSpPr>
      <dsp:spPr>
        <a:xfrm>
          <a:off x="945871" y="640457"/>
          <a:ext cx="1006432" cy="1006432"/>
        </a:xfrm>
        <a:prstGeom prst="gear9">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gbnsr6</a:t>
          </a:r>
          <a:endParaRPr lang="en-US" sz="600" kern="1200" dirty="0"/>
        </a:p>
      </dsp:txBody>
      <dsp:txXfrm>
        <a:off x="1148209" y="876209"/>
        <a:ext cx="601756" cy="517327"/>
      </dsp:txXfrm>
    </dsp:sp>
    <dsp:sp modelId="{2C660D3E-CC9B-6A4C-8121-5D9A760D52AE}">
      <dsp:nvSpPr>
        <dsp:cNvPr id="0" name=""/>
        <dsp:cNvSpPr/>
      </dsp:nvSpPr>
      <dsp:spPr>
        <a:xfrm>
          <a:off x="360310" y="402573"/>
          <a:ext cx="731951" cy="731951"/>
        </a:xfrm>
        <a:prstGeom prst="gear6">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Amber</a:t>
          </a:r>
          <a:endParaRPr lang="en-US" sz="700" kern="1200" dirty="0"/>
        </a:p>
      </dsp:txBody>
      <dsp:txXfrm>
        <a:off x="544581" y="587958"/>
        <a:ext cx="363409" cy="361181"/>
      </dsp:txXfrm>
    </dsp:sp>
    <dsp:sp modelId="{67C51BC9-0D8F-3645-9134-59B5B688AD29}">
      <dsp:nvSpPr>
        <dsp:cNvPr id="0" name=""/>
        <dsp:cNvSpPr/>
      </dsp:nvSpPr>
      <dsp:spPr>
        <a:xfrm>
          <a:off x="945560" y="494412"/>
          <a:ext cx="1237912" cy="1237912"/>
        </a:xfrm>
        <a:prstGeom prst="circularArrow">
          <a:avLst>
            <a:gd name="adj1" fmla="val 4878"/>
            <a:gd name="adj2" fmla="val 312630"/>
            <a:gd name="adj3" fmla="val 2866883"/>
            <a:gd name="adj4" fmla="val 15647511"/>
            <a:gd name="adj5" fmla="val 5691"/>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9657340-A898-174A-B5A3-82E6686B8C43}">
      <dsp:nvSpPr>
        <dsp:cNvPr id="0" name=""/>
        <dsp:cNvSpPr/>
      </dsp:nvSpPr>
      <dsp:spPr>
        <a:xfrm>
          <a:off x="230682" y="250767"/>
          <a:ext cx="935982" cy="935982"/>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146-4866-9144-9D83-CF1A2B65D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18D35-B98C-A649-89A7-5A93F9B70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A8C78D-14FD-5244-92C0-B3ED0DABD89A}"/>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5" name="Footer Placeholder 4">
            <a:extLst>
              <a:ext uri="{FF2B5EF4-FFF2-40B4-BE49-F238E27FC236}">
                <a16:creationId xmlns:a16="http://schemas.microsoft.com/office/drawing/2014/main" id="{29A2F546-DEEB-D34C-8BF1-C9ED14440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05BB6-BBA7-CA4C-8C4E-378B95820120}"/>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116949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4376-AAEF-584C-A029-FEC7D493AD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C507A1-BE44-7447-A5AA-4382BC757C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A8C79-BA79-494B-9DB8-4124942CB7C8}"/>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5" name="Footer Placeholder 4">
            <a:extLst>
              <a:ext uri="{FF2B5EF4-FFF2-40B4-BE49-F238E27FC236}">
                <a16:creationId xmlns:a16="http://schemas.microsoft.com/office/drawing/2014/main" id="{56C8C869-25F4-304A-80FC-4D4F7A213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3EE90-6F49-B842-A8CB-B9FD952CA381}"/>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350356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BE025-ECEC-9045-A714-F450926214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73A797-FE44-0C4A-BF55-6F9ED9415D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8F061-5F4D-F849-8D1C-0BAAA8BC8992}"/>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5" name="Footer Placeholder 4">
            <a:extLst>
              <a:ext uri="{FF2B5EF4-FFF2-40B4-BE49-F238E27FC236}">
                <a16:creationId xmlns:a16="http://schemas.microsoft.com/office/drawing/2014/main" id="{AF7899DE-BEE1-3743-9A30-7F1E8EEAB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98753-AF12-D84F-83B8-AEA490F45D9D}"/>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17060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2AB3-7B8D-574E-B0C5-CEA58D15F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A61FE-8A59-1040-BBC3-F1E4C156C9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3B6E0-9031-244A-812E-9BE85B90D539}"/>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5" name="Footer Placeholder 4">
            <a:extLst>
              <a:ext uri="{FF2B5EF4-FFF2-40B4-BE49-F238E27FC236}">
                <a16:creationId xmlns:a16="http://schemas.microsoft.com/office/drawing/2014/main" id="{75457FB7-B5E0-E947-AD16-9D1E66F1B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6D19A-E520-8B4E-B55F-E5B314F0276F}"/>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419436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7466-66F2-D740-BD22-40BEE9BDF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4B311-7F38-0E4E-BA37-E21E92F03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E9E36D-623C-F447-9BF2-75DC964E219A}"/>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5" name="Footer Placeholder 4">
            <a:extLst>
              <a:ext uri="{FF2B5EF4-FFF2-40B4-BE49-F238E27FC236}">
                <a16:creationId xmlns:a16="http://schemas.microsoft.com/office/drawing/2014/main" id="{72FEB768-872F-924D-A7A1-900FEBCD4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1D9E4-3ABF-FD47-8E31-447E8104D97B}"/>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27802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B50E-8F0E-4C49-8A6F-EAFB55108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270DE-D85D-8143-B45B-4EED23D757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1561ED-AF2C-6343-A50F-A34D4C7B0A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F2CE4-6894-E04A-A677-B4FE3235F19A}"/>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6" name="Footer Placeholder 5">
            <a:extLst>
              <a:ext uri="{FF2B5EF4-FFF2-40B4-BE49-F238E27FC236}">
                <a16:creationId xmlns:a16="http://schemas.microsoft.com/office/drawing/2014/main" id="{6592069A-1F50-C64B-A9FB-15429B516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5FA8B-A912-B34B-B941-6F4D5B163EDA}"/>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64441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F87C-9CD4-AD42-898D-9E0CD83B1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43237-95C7-7143-9879-BED618BEA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F1FB68-DDF8-6F43-A2C8-AB9C5831BC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BC6DA-CB26-D24E-9099-7CC7606CF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EF11DD-C5B0-F246-B7A9-88F25CC1CB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0A1C6-8BF0-B146-BDEF-F2B3A94AC4AF}"/>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8" name="Footer Placeholder 7">
            <a:extLst>
              <a:ext uri="{FF2B5EF4-FFF2-40B4-BE49-F238E27FC236}">
                <a16:creationId xmlns:a16="http://schemas.microsoft.com/office/drawing/2014/main" id="{119783E8-5F8F-DE48-AFA7-EB3AC734AE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2BD620-18EC-8F47-8A02-A2E9FF22ADFF}"/>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402464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E258-C32C-F648-9946-B47CA28F1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57600-CC3C-C940-9A08-05C96BBA62F1}"/>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4" name="Footer Placeholder 3">
            <a:extLst>
              <a:ext uri="{FF2B5EF4-FFF2-40B4-BE49-F238E27FC236}">
                <a16:creationId xmlns:a16="http://schemas.microsoft.com/office/drawing/2014/main" id="{AA01004E-0D69-AF45-8793-20B4BD515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D2CD18-F87E-8F45-AE03-5C692702C51C}"/>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75176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FBCDC-3BA3-EA41-A89F-70394A07A461}"/>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3" name="Footer Placeholder 2">
            <a:extLst>
              <a:ext uri="{FF2B5EF4-FFF2-40B4-BE49-F238E27FC236}">
                <a16:creationId xmlns:a16="http://schemas.microsoft.com/office/drawing/2014/main" id="{D6228A33-C046-8047-9FEE-15DBDE758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CE011-2B58-7D44-9B64-EAD36D2926B6}"/>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404246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4727-6E50-774B-8A3F-F4703E553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D15ADE-B481-3B48-92BE-B5E637F66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85ED4-5710-D241-AA17-0B8EE40A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3D3E3F-D37A-7A4E-B48E-EF2179C5D16E}"/>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6" name="Footer Placeholder 5">
            <a:extLst>
              <a:ext uri="{FF2B5EF4-FFF2-40B4-BE49-F238E27FC236}">
                <a16:creationId xmlns:a16="http://schemas.microsoft.com/office/drawing/2014/main" id="{56DE8686-DD32-EE4D-AD83-F4402A272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6D6AA-76E2-F44A-A8E4-30509004C8DF}"/>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383194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5CA1-6EB4-CA47-9C60-0BB5807D7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F960DA-83D3-A048-AAC2-1F3FF0494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451956-1E01-6F46-BD12-FC01E9E12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5BB47-30C2-084F-989B-227FA49201AB}"/>
              </a:ext>
            </a:extLst>
          </p:cNvPr>
          <p:cNvSpPr>
            <a:spLocks noGrp="1"/>
          </p:cNvSpPr>
          <p:nvPr>
            <p:ph type="dt" sz="half" idx="10"/>
          </p:nvPr>
        </p:nvSpPr>
        <p:spPr/>
        <p:txBody>
          <a:bodyPr/>
          <a:lstStyle/>
          <a:p>
            <a:fld id="{91AB42B7-A84D-3949-AF21-6FA57600F017}" type="datetimeFigureOut">
              <a:rPr lang="en-US" smtClean="0"/>
              <a:t>9/13/21</a:t>
            </a:fld>
            <a:endParaRPr lang="en-US"/>
          </a:p>
        </p:txBody>
      </p:sp>
      <p:sp>
        <p:nvSpPr>
          <p:cNvPr id="6" name="Footer Placeholder 5">
            <a:extLst>
              <a:ext uri="{FF2B5EF4-FFF2-40B4-BE49-F238E27FC236}">
                <a16:creationId xmlns:a16="http://schemas.microsoft.com/office/drawing/2014/main" id="{46031DA6-9716-8347-AE7D-90AE2283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55BBA-88BA-E149-B4BE-47A3F0415807}"/>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32880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3B4F8-138D-6446-A7BA-73FA7EB54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80D9EE-C6EC-384F-8EF1-B0FD62903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DD452-B9AD-694B-9B47-929A5A750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B42B7-A84D-3949-AF21-6FA57600F017}" type="datetimeFigureOut">
              <a:rPr lang="en-US" smtClean="0"/>
              <a:t>9/13/21</a:t>
            </a:fld>
            <a:endParaRPr lang="en-US"/>
          </a:p>
        </p:txBody>
      </p:sp>
      <p:sp>
        <p:nvSpPr>
          <p:cNvPr id="5" name="Footer Placeholder 4">
            <a:extLst>
              <a:ext uri="{FF2B5EF4-FFF2-40B4-BE49-F238E27FC236}">
                <a16:creationId xmlns:a16="http://schemas.microsoft.com/office/drawing/2014/main" id="{58EAD680-6B10-AA4A-9039-A2273F04D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0AC24F-F147-614D-AC22-D1DE3B462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AB993-01BA-C947-94C2-28C5BBC5EA16}" type="slidenum">
              <a:rPr lang="en-US" smtClean="0"/>
              <a:t>‹#›</a:t>
            </a:fld>
            <a:endParaRPr lang="en-US"/>
          </a:p>
        </p:txBody>
      </p:sp>
    </p:spTree>
    <p:extLst>
      <p:ext uri="{BB962C8B-B14F-4D97-AF65-F5344CB8AC3E}">
        <p14:creationId xmlns:p14="http://schemas.microsoft.com/office/powerpoint/2010/main" val="234249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FDB3-CB95-D44A-8C1B-F765538779D3}"/>
              </a:ext>
            </a:extLst>
          </p:cNvPr>
          <p:cNvSpPr>
            <a:spLocks noGrp="1"/>
          </p:cNvSpPr>
          <p:nvPr>
            <p:ph type="ctrTitle"/>
          </p:nvPr>
        </p:nvSpPr>
        <p:spPr/>
        <p:txBody>
          <a:bodyPr>
            <a:normAutofit/>
          </a:bodyPr>
          <a:lstStyle/>
          <a:p>
            <a:r>
              <a:rPr lang="en-US" dirty="0"/>
              <a:t>Model Workflow and </a:t>
            </a:r>
            <a:r>
              <a:rPr lang="en-US" dirty="0" err="1"/>
              <a:t>Featurizer</a:t>
            </a:r>
            <a:r>
              <a:rPr lang="en-US" dirty="0"/>
              <a:t> details</a:t>
            </a:r>
          </a:p>
        </p:txBody>
      </p:sp>
      <p:sp>
        <p:nvSpPr>
          <p:cNvPr id="3" name="Subtitle 2">
            <a:extLst>
              <a:ext uri="{FF2B5EF4-FFF2-40B4-BE49-F238E27FC236}">
                <a16:creationId xmlns:a16="http://schemas.microsoft.com/office/drawing/2014/main" id="{51CE557D-7ACD-4D41-BD93-2ECCF70DCEC3}"/>
              </a:ext>
            </a:extLst>
          </p:cNvPr>
          <p:cNvSpPr>
            <a:spLocks noGrp="1"/>
          </p:cNvSpPr>
          <p:nvPr>
            <p:ph type="subTitle" idx="1"/>
          </p:nvPr>
        </p:nvSpPr>
        <p:spPr/>
        <p:txBody>
          <a:bodyPr/>
          <a:lstStyle/>
          <a:p>
            <a:r>
              <a:rPr lang="en-US" dirty="0"/>
              <a:t>Sahar</a:t>
            </a:r>
          </a:p>
        </p:txBody>
      </p:sp>
    </p:spTree>
    <p:extLst>
      <p:ext uri="{BB962C8B-B14F-4D97-AF65-F5344CB8AC3E}">
        <p14:creationId xmlns:p14="http://schemas.microsoft.com/office/powerpoint/2010/main" val="330521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uble Bracket 24">
            <a:extLst>
              <a:ext uri="{FF2B5EF4-FFF2-40B4-BE49-F238E27FC236}">
                <a16:creationId xmlns:a16="http://schemas.microsoft.com/office/drawing/2014/main" id="{966400AD-6EEC-994D-97CF-7BFE3367F9F8}"/>
              </a:ext>
            </a:extLst>
          </p:cNvPr>
          <p:cNvSpPr/>
          <p:nvPr/>
        </p:nvSpPr>
        <p:spPr>
          <a:xfrm>
            <a:off x="4939861" y="5352481"/>
            <a:ext cx="1136487" cy="339206"/>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FF16E35-7DA6-674F-9A1E-013B96912B76}"/>
              </a:ext>
            </a:extLst>
          </p:cNvPr>
          <p:cNvSpPr txBox="1"/>
          <p:nvPr/>
        </p:nvSpPr>
        <p:spPr>
          <a:xfrm>
            <a:off x="4977961" y="5368469"/>
            <a:ext cx="1178236" cy="276999"/>
          </a:xfrm>
          <a:prstGeom prst="rect">
            <a:avLst/>
          </a:prstGeom>
          <a:noFill/>
        </p:spPr>
        <p:txBody>
          <a:bodyPr wrap="square" rtlCol="0">
            <a:spAutoFit/>
          </a:bodyPr>
          <a:lstStyle/>
          <a:p>
            <a:r>
              <a:rPr lang="en-US" sz="1200" dirty="0"/>
              <a:t>P</a:t>
            </a:r>
            <a:r>
              <a:rPr lang="en-US" sz="1200" baseline="-25000" dirty="0"/>
              <a:t>1</a:t>
            </a:r>
            <a:r>
              <a:rPr lang="en-US" sz="1200" dirty="0"/>
              <a:t> , P</a:t>
            </a:r>
            <a:r>
              <a:rPr lang="en-US" sz="1200" baseline="-25000" dirty="0"/>
              <a:t>2</a:t>
            </a:r>
            <a:r>
              <a:rPr lang="en-US" sz="1200" dirty="0"/>
              <a:t> , … , P</a:t>
            </a:r>
            <a:r>
              <a:rPr lang="en-US" sz="1200" baseline="-25000" dirty="0"/>
              <a:t>15</a:t>
            </a:r>
          </a:p>
        </p:txBody>
      </p:sp>
      <p:sp>
        <p:nvSpPr>
          <p:cNvPr id="44" name="TextBox 43">
            <a:extLst>
              <a:ext uri="{FF2B5EF4-FFF2-40B4-BE49-F238E27FC236}">
                <a16:creationId xmlns:a16="http://schemas.microsoft.com/office/drawing/2014/main" id="{7A8DA8FA-5142-1946-B4A7-BC4A74BFF6C2}"/>
              </a:ext>
            </a:extLst>
          </p:cNvPr>
          <p:cNvSpPr txBox="1"/>
          <p:nvPr/>
        </p:nvSpPr>
        <p:spPr>
          <a:xfrm>
            <a:off x="4797770" y="5761549"/>
            <a:ext cx="1770300" cy="276999"/>
          </a:xfrm>
          <a:prstGeom prst="rect">
            <a:avLst/>
          </a:prstGeom>
          <a:noFill/>
        </p:spPr>
        <p:txBody>
          <a:bodyPr wrap="square" rtlCol="0">
            <a:spAutoFit/>
          </a:bodyPr>
          <a:lstStyle/>
          <a:p>
            <a:r>
              <a:rPr lang="en-US" sz="1200" dirty="0"/>
              <a:t>Physic’s parameters</a:t>
            </a:r>
          </a:p>
        </p:txBody>
      </p:sp>
      <p:sp>
        <p:nvSpPr>
          <p:cNvPr id="49" name="Right Arrow 48">
            <a:extLst>
              <a:ext uri="{FF2B5EF4-FFF2-40B4-BE49-F238E27FC236}">
                <a16:creationId xmlns:a16="http://schemas.microsoft.com/office/drawing/2014/main" id="{EB581068-F844-B44B-B847-B1A0B2EF27E3}"/>
              </a:ext>
            </a:extLst>
          </p:cNvPr>
          <p:cNvSpPr/>
          <p:nvPr/>
        </p:nvSpPr>
        <p:spPr>
          <a:xfrm>
            <a:off x="3783648" y="5452789"/>
            <a:ext cx="1046808" cy="113099"/>
          </a:xfrm>
          <a:prstGeom prst="rightArrow">
            <a:avLst>
              <a:gd name="adj1" fmla="val 50000"/>
              <a:gd name="adj2" fmla="val 537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0" name="Diagram 9">
            <a:extLst>
              <a:ext uri="{FF2B5EF4-FFF2-40B4-BE49-F238E27FC236}">
                <a16:creationId xmlns:a16="http://schemas.microsoft.com/office/drawing/2014/main" id="{0F33F57B-5E5A-7345-9C37-DD2BC615DFE2}"/>
              </a:ext>
            </a:extLst>
          </p:cNvPr>
          <p:cNvGraphicFramePr/>
          <p:nvPr>
            <p:extLst>
              <p:ext uri="{D42A27DB-BD31-4B8C-83A1-F6EECF244321}">
                <p14:modId xmlns:p14="http://schemas.microsoft.com/office/powerpoint/2010/main" val="3398357684"/>
              </p:ext>
            </p:extLst>
          </p:nvPr>
        </p:nvGraphicFramePr>
        <p:xfrm>
          <a:off x="1479815" y="4474950"/>
          <a:ext cx="2074730" cy="1829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8" name="TextBox 97">
            <a:extLst>
              <a:ext uri="{FF2B5EF4-FFF2-40B4-BE49-F238E27FC236}">
                <a16:creationId xmlns:a16="http://schemas.microsoft.com/office/drawing/2014/main" id="{CEDBD49D-40AE-4F40-B1D2-7EB414414BB6}"/>
              </a:ext>
            </a:extLst>
          </p:cNvPr>
          <p:cNvSpPr txBox="1"/>
          <p:nvPr/>
        </p:nvSpPr>
        <p:spPr>
          <a:xfrm>
            <a:off x="5051933" y="267751"/>
            <a:ext cx="3123789" cy="276999"/>
          </a:xfrm>
          <a:prstGeom prst="rect">
            <a:avLst/>
          </a:prstGeom>
          <a:noFill/>
        </p:spPr>
        <p:txBody>
          <a:bodyPr wrap="square" rtlCol="0">
            <a:spAutoFit/>
          </a:bodyPr>
          <a:lstStyle/>
          <a:p>
            <a:r>
              <a:rPr lang="en-US" sz="1200" b="1" dirty="0"/>
              <a:t>Graph Convolutional Neural Network</a:t>
            </a:r>
          </a:p>
        </p:txBody>
      </p:sp>
      <p:sp>
        <p:nvSpPr>
          <p:cNvPr id="14" name="Bent-Up Arrow 13">
            <a:extLst>
              <a:ext uri="{FF2B5EF4-FFF2-40B4-BE49-F238E27FC236}">
                <a16:creationId xmlns:a16="http://schemas.microsoft.com/office/drawing/2014/main" id="{2AEACE60-2C6D-7642-B498-75C27EC11E73}"/>
              </a:ext>
            </a:extLst>
          </p:cNvPr>
          <p:cNvSpPr/>
          <p:nvPr/>
        </p:nvSpPr>
        <p:spPr>
          <a:xfrm>
            <a:off x="6407923" y="2794084"/>
            <a:ext cx="3720322" cy="2759104"/>
          </a:xfrm>
          <a:prstGeom prst="bentUpArrow">
            <a:avLst>
              <a:gd name="adj1" fmla="val 1569"/>
              <a:gd name="adj2" fmla="val 3251"/>
              <a:gd name="adj3" fmla="val 62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27C555BB-9E59-2843-A00D-F3365E1A5FD7}"/>
              </a:ext>
            </a:extLst>
          </p:cNvPr>
          <p:cNvSpPr txBox="1"/>
          <p:nvPr/>
        </p:nvSpPr>
        <p:spPr>
          <a:xfrm rot="16200000">
            <a:off x="10402100" y="2233121"/>
            <a:ext cx="1049292" cy="276999"/>
          </a:xfrm>
          <a:prstGeom prst="rect">
            <a:avLst/>
          </a:prstGeom>
          <a:noFill/>
        </p:spPr>
        <p:txBody>
          <a:bodyPr wrap="square" rtlCol="0">
            <a:spAutoFit/>
          </a:bodyPr>
          <a:lstStyle/>
          <a:p>
            <a:r>
              <a:rPr lang="en-US" sz="1200" dirty="0"/>
              <a:t>Dense layer</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616D30C1-456F-C847-A9B6-3AA794B8CB1D}"/>
                  </a:ext>
                </a:extLst>
              </p:cNvPr>
              <p:cNvSpPr txBox="1"/>
              <p:nvPr/>
            </p:nvSpPr>
            <p:spPr>
              <a:xfrm>
                <a:off x="11762694" y="2262961"/>
                <a:ext cx="36580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oMath>
                  </m:oMathPara>
                </a14:m>
                <a:endParaRPr lang="en-US" sz="2000" dirty="0"/>
              </a:p>
            </p:txBody>
          </p:sp>
        </mc:Choice>
        <mc:Fallback>
          <p:sp>
            <p:nvSpPr>
              <p:cNvPr id="20" name="TextBox 19">
                <a:extLst>
                  <a:ext uri="{FF2B5EF4-FFF2-40B4-BE49-F238E27FC236}">
                    <a16:creationId xmlns:a16="http://schemas.microsoft.com/office/drawing/2014/main" id="{616D30C1-456F-C847-A9B6-3AA794B8CB1D}"/>
                  </a:ext>
                </a:extLst>
              </p:cNvPr>
              <p:cNvSpPr txBox="1">
                <a:spLocks noRot="1" noChangeAspect="1" noMove="1" noResize="1" noEditPoints="1" noAdjustHandles="1" noChangeArrowheads="1" noChangeShapeType="1" noTextEdit="1"/>
              </p:cNvSpPr>
              <p:nvPr/>
            </p:nvSpPr>
            <p:spPr>
              <a:xfrm>
                <a:off x="11762694" y="2262961"/>
                <a:ext cx="365806" cy="307777"/>
              </a:xfrm>
              <a:prstGeom prst="rect">
                <a:avLst/>
              </a:prstGeom>
              <a:blipFill>
                <a:blip r:embed="rId7"/>
                <a:stretch>
                  <a:fillRect l="-16667" r="-16667" b="-8000"/>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ED375F23-3429-EF41-8382-11AA8A701998}"/>
              </a:ext>
            </a:extLst>
          </p:cNvPr>
          <p:cNvPicPr>
            <a:picLocks noChangeAspect="1"/>
          </p:cNvPicPr>
          <p:nvPr/>
        </p:nvPicPr>
        <p:blipFill>
          <a:blip r:embed="rId8"/>
          <a:stretch>
            <a:fillRect/>
          </a:stretch>
        </p:blipFill>
        <p:spPr>
          <a:xfrm>
            <a:off x="0" y="3342874"/>
            <a:ext cx="1112018" cy="1028765"/>
          </a:xfrm>
          <a:prstGeom prst="rect">
            <a:avLst/>
          </a:prstGeom>
        </p:spPr>
      </p:pic>
      <p:sp>
        <p:nvSpPr>
          <p:cNvPr id="11" name="Rectangle 10">
            <a:extLst>
              <a:ext uri="{FF2B5EF4-FFF2-40B4-BE49-F238E27FC236}">
                <a16:creationId xmlns:a16="http://schemas.microsoft.com/office/drawing/2014/main" id="{C6806198-8448-914F-91C2-97AB71EA8953}"/>
              </a:ext>
            </a:extLst>
          </p:cNvPr>
          <p:cNvSpPr/>
          <p:nvPr/>
        </p:nvSpPr>
        <p:spPr>
          <a:xfrm>
            <a:off x="1403615" y="585981"/>
            <a:ext cx="9959486" cy="3754657"/>
          </a:xfrm>
          <a:prstGeom prst="rect">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F1C6406-C6B1-684E-B251-3736E9AB5BE1}"/>
              </a:ext>
            </a:extLst>
          </p:cNvPr>
          <p:cNvSpPr txBox="1"/>
          <p:nvPr/>
        </p:nvSpPr>
        <p:spPr>
          <a:xfrm>
            <a:off x="3724" y="4165486"/>
            <a:ext cx="2335181" cy="230832"/>
          </a:xfrm>
          <a:prstGeom prst="rect">
            <a:avLst/>
          </a:prstGeom>
          <a:noFill/>
        </p:spPr>
        <p:txBody>
          <a:bodyPr wrap="square" rtlCol="0">
            <a:spAutoFit/>
          </a:bodyPr>
          <a:lstStyle/>
          <a:p>
            <a:r>
              <a:rPr lang="en-US" sz="900" dirty="0"/>
              <a:t>p-Phenylenediamine</a:t>
            </a:r>
          </a:p>
        </p:txBody>
      </p:sp>
      <p:pic>
        <p:nvPicPr>
          <p:cNvPr id="26" name="Picture 25">
            <a:extLst>
              <a:ext uri="{FF2B5EF4-FFF2-40B4-BE49-F238E27FC236}">
                <a16:creationId xmlns:a16="http://schemas.microsoft.com/office/drawing/2014/main" id="{478BED14-68FF-944E-BE0F-3C04B26A5ABC}"/>
              </a:ext>
            </a:extLst>
          </p:cNvPr>
          <p:cNvPicPr>
            <a:picLocks noChangeAspect="1"/>
          </p:cNvPicPr>
          <p:nvPr/>
        </p:nvPicPr>
        <p:blipFill>
          <a:blip r:embed="rId9"/>
          <a:stretch>
            <a:fillRect/>
          </a:stretch>
        </p:blipFill>
        <p:spPr>
          <a:xfrm>
            <a:off x="9070621" y="2116399"/>
            <a:ext cx="1349524" cy="600902"/>
          </a:xfrm>
          <a:prstGeom prst="rect">
            <a:avLst/>
          </a:prstGeom>
        </p:spPr>
      </p:pic>
      <p:cxnSp>
        <p:nvCxnSpPr>
          <p:cNvPr id="29" name="Straight Arrow Connector 28">
            <a:extLst>
              <a:ext uri="{FF2B5EF4-FFF2-40B4-BE49-F238E27FC236}">
                <a16:creationId xmlns:a16="http://schemas.microsoft.com/office/drawing/2014/main" id="{4E55F7B9-25AB-1C47-834E-33BFDB9F2390}"/>
              </a:ext>
            </a:extLst>
          </p:cNvPr>
          <p:cNvCxnSpPr>
            <a:cxnSpLocks/>
          </p:cNvCxnSpPr>
          <p:nvPr/>
        </p:nvCxnSpPr>
        <p:spPr>
          <a:xfrm>
            <a:off x="8516742" y="2444073"/>
            <a:ext cx="199294" cy="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87E5BA6-92B5-E94D-B77B-49FB3EB43F8D}"/>
              </a:ext>
            </a:extLst>
          </p:cNvPr>
          <p:cNvSpPr txBox="1"/>
          <p:nvPr/>
        </p:nvSpPr>
        <p:spPr>
          <a:xfrm>
            <a:off x="8645451" y="2271014"/>
            <a:ext cx="199294" cy="338554"/>
          </a:xfrm>
          <a:prstGeom prst="rect">
            <a:avLst/>
          </a:prstGeom>
          <a:noFill/>
        </p:spPr>
        <p:txBody>
          <a:bodyPr wrap="square" rtlCol="0">
            <a:spAutoFit/>
          </a:bodyPr>
          <a:lstStyle/>
          <a:p>
            <a:r>
              <a:rPr lang="en-US" sz="1600" dirty="0"/>
              <a:t>M</a:t>
            </a:r>
            <a:endParaRPr lang="en-US" dirty="0"/>
          </a:p>
        </p:txBody>
      </p:sp>
      <p:cxnSp>
        <p:nvCxnSpPr>
          <p:cNvPr id="73" name="Straight Arrow Connector 72">
            <a:extLst>
              <a:ext uri="{FF2B5EF4-FFF2-40B4-BE49-F238E27FC236}">
                <a16:creationId xmlns:a16="http://schemas.microsoft.com/office/drawing/2014/main" id="{BBF291AD-23B5-D34F-911E-588E1EED9507}"/>
              </a:ext>
            </a:extLst>
          </p:cNvPr>
          <p:cNvCxnSpPr>
            <a:cxnSpLocks/>
          </p:cNvCxnSpPr>
          <p:nvPr/>
        </p:nvCxnSpPr>
        <p:spPr>
          <a:xfrm>
            <a:off x="8928640" y="2460212"/>
            <a:ext cx="199294" cy="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B568121-0202-174D-B438-E3641B5A5043}"/>
              </a:ext>
            </a:extLst>
          </p:cNvPr>
          <p:cNvSpPr/>
          <p:nvPr/>
        </p:nvSpPr>
        <p:spPr>
          <a:xfrm>
            <a:off x="10739313" y="1824137"/>
            <a:ext cx="414415" cy="1246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484F46E9-73D1-E443-A211-CA2ECD9A7F90}"/>
              </a:ext>
            </a:extLst>
          </p:cNvPr>
          <p:cNvSpPr txBox="1"/>
          <p:nvPr/>
        </p:nvSpPr>
        <p:spPr>
          <a:xfrm rot="5400000">
            <a:off x="6103906" y="2048456"/>
            <a:ext cx="281996" cy="646331"/>
          </a:xfrm>
          <a:prstGeom prst="rect">
            <a:avLst/>
          </a:prstGeom>
          <a:noFill/>
        </p:spPr>
        <p:txBody>
          <a:bodyPr wrap="square" rtlCol="0">
            <a:spAutoFit/>
          </a:bodyPr>
          <a:lstStyle/>
          <a:p>
            <a:r>
              <a:rPr lang="en-US" sz="1200" dirty="0"/>
              <a:t>.</a:t>
            </a:r>
            <a:br>
              <a:rPr lang="en-US" sz="1200" dirty="0"/>
            </a:br>
            <a:r>
              <a:rPr lang="en-US" sz="1200" dirty="0"/>
              <a:t>.</a:t>
            </a:r>
            <a:br>
              <a:rPr lang="en-US" sz="1200" dirty="0"/>
            </a:br>
            <a:r>
              <a:rPr lang="en-US" sz="1200" dirty="0"/>
              <a:t>.</a:t>
            </a:r>
          </a:p>
        </p:txBody>
      </p:sp>
      <p:sp>
        <p:nvSpPr>
          <p:cNvPr id="38" name="Right Arrow 37">
            <a:extLst>
              <a:ext uri="{FF2B5EF4-FFF2-40B4-BE49-F238E27FC236}">
                <a16:creationId xmlns:a16="http://schemas.microsoft.com/office/drawing/2014/main" id="{DFF75A87-4AA6-7A4D-BA0C-D858202083EB}"/>
              </a:ext>
            </a:extLst>
          </p:cNvPr>
          <p:cNvSpPr/>
          <p:nvPr/>
        </p:nvSpPr>
        <p:spPr>
          <a:xfrm rot="18889298" flipV="1">
            <a:off x="678127" y="3082300"/>
            <a:ext cx="402249" cy="1093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FC7A1E74-7D17-5446-A31A-0FDA2DCEA853}"/>
              </a:ext>
            </a:extLst>
          </p:cNvPr>
          <p:cNvCxnSpPr>
            <a:cxnSpLocks/>
          </p:cNvCxnSpPr>
          <p:nvPr/>
        </p:nvCxnSpPr>
        <p:spPr>
          <a:xfrm>
            <a:off x="10399052" y="2434689"/>
            <a:ext cx="253424" cy="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271767C-5987-2940-83CF-35F34589C943}"/>
              </a:ext>
            </a:extLst>
          </p:cNvPr>
          <p:cNvCxnSpPr>
            <a:cxnSpLocks/>
          </p:cNvCxnSpPr>
          <p:nvPr/>
        </p:nvCxnSpPr>
        <p:spPr>
          <a:xfrm flipV="1">
            <a:off x="11230237" y="2416850"/>
            <a:ext cx="477626"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2D1D3F5-8A8A-1645-9AD4-1001AEE2C917}"/>
              </a:ext>
            </a:extLst>
          </p:cNvPr>
          <p:cNvSpPr txBox="1"/>
          <p:nvPr/>
        </p:nvSpPr>
        <p:spPr>
          <a:xfrm rot="16200000">
            <a:off x="9134312" y="4227923"/>
            <a:ext cx="1499141" cy="276999"/>
          </a:xfrm>
          <a:prstGeom prst="rect">
            <a:avLst/>
          </a:prstGeom>
          <a:noFill/>
        </p:spPr>
        <p:txBody>
          <a:bodyPr wrap="square" rtlCol="0">
            <a:spAutoFit/>
          </a:bodyPr>
          <a:lstStyle/>
          <a:p>
            <a:r>
              <a:rPr lang="en-US" sz="1200" dirty="0"/>
              <a:t>Concatenate with M</a:t>
            </a:r>
          </a:p>
        </p:txBody>
      </p:sp>
      <p:sp>
        <p:nvSpPr>
          <p:cNvPr id="30" name="Rectangle 29">
            <a:extLst>
              <a:ext uri="{FF2B5EF4-FFF2-40B4-BE49-F238E27FC236}">
                <a16:creationId xmlns:a16="http://schemas.microsoft.com/office/drawing/2014/main" id="{4751AC20-7463-1A4A-978E-69BEC58EF73D}"/>
              </a:ext>
            </a:extLst>
          </p:cNvPr>
          <p:cNvSpPr/>
          <p:nvPr/>
        </p:nvSpPr>
        <p:spPr>
          <a:xfrm>
            <a:off x="8082563" y="1881418"/>
            <a:ext cx="414415" cy="1246067"/>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737EA6-1411-F44C-8B57-1599C41AC944}"/>
              </a:ext>
            </a:extLst>
          </p:cNvPr>
          <p:cNvSpPr txBox="1"/>
          <p:nvPr/>
        </p:nvSpPr>
        <p:spPr>
          <a:xfrm rot="16200000">
            <a:off x="7769279" y="2286816"/>
            <a:ext cx="1049292" cy="276999"/>
          </a:xfrm>
          <a:prstGeom prst="rect">
            <a:avLst/>
          </a:prstGeom>
          <a:noFill/>
        </p:spPr>
        <p:txBody>
          <a:bodyPr wrap="square" rtlCol="0">
            <a:spAutoFit/>
          </a:bodyPr>
          <a:lstStyle/>
          <a:p>
            <a:r>
              <a:rPr lang="en-US" sz="1200" dirty="0"/>
              <a:t>Dense layer</a:t>
            </a:r>
          </a:p>
        </p:txBody>
      </p:sp>
      <p:pic>
        <p:nvPicPr>
          <p:cNvPr id="3" name="Picture 2">
            <a:extLst>
              <a:ext uri="{FF2B5EF4-FFF2-40B4-BE49-F238E27FC236}">
                <a16:creationId xmlns:a16="http://schemas.microsoft.com/office/drawing/2014/main" id="{F6D35064-33CB-0649-A33F-77AFF948D71A}"/>
              </a:ext>
            </a:extLst>
          </p:cNvPr>
          <p:cNvPicPr>
            <a:picLocks noChangeAspect="1"/>
          </p:cNvPicPr>
          <p:nvPr/>
        </p:nvPicPr>
        <p:blipFill>
          <a:blip r:embed="rId10"/>
          <a:stretch>
            <a:fillRect/>
          </a:stretch>
        </p:blipFill>
        <p:spPr>
          <a:xfrm>
            <a:off x="1439877" y="816379"/>
            <a:ext cx="6446033" cy="3376147"/>
          </a:xfrm>
          <a:prstGeom prst="rect">
            <a:avLst/>
          </a:prstGeom>
        </p:spPr>
      </p:pic>
      <p:cxnSp>
        <p:nvCxnSpPr>
          <p:cNvPr id="32" name="Straight Arrow Connector 31">
            <a:extLst>
              <a:ext uri="{FF2B5EF4-FFF2-40B4-BE49-F238E27FC236}">
                <a16:creationId xmlns:a16="http://schemas.microsoft.com/office/drawing/2014/main" id="{4F333FF4-31C8-6E43-BEDB-E21F1F9A113F}"/>
              </a:ext>
            </a:extLst>
          </p:cNvPr>
          <p:cNvCxnSpPr>
            <a:cxnSpLocks/>
          </p:cNvCxnSpPr>
          <p:nvPr/>
        </p:nvCxnSpPr>
        <p:spPr>
          <a:xfrm>
            <a:off x="7839648" y="2432478"/>
            <a:ext cx="199294" cy="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ight Arrow 32">
            <a:extLst>
              <a:ext uri="{FF2B5EF4-FFF2-40B4-BE49-F238E27FC236}">
                <a16:creationId xmlns:a16="http://schemas.microsoft.com/office/drawing/2014/main" id="{885D5685-EB21-E243-808B-580157954F39}"/>
              </a:ext>
            </a:extLst>
          </p:cNvPr>
          <p:cNvSpPr/>
          <p:nvPr/>
        </p:nvSpPr>
        <p:spPr>
          <a:xfrm rot="2399847">
            <a:off x="815724" y="4744887"/>
            <a:ext cx="402249" cy="1222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899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98D7F-97E6-474C-84A5-AAD155FC200B}"/>
              </a:ext>
            </a:extLst>
          </p:cNvPr>
          <p:cNvSpPr txBox="1"/>
          <p:nvPr/>
        </p:nvSpPr>
        <p:spPr>
          <a:xfrm>
            <a:off x="308344" y="659219"/>
            <a:ext cx="10621926" cy="5355312"/>
          </a:xfrm>
          <a:prstGeom prst="rect">
            <a:avLst/>
          </a:prstGeom>
          <a:noFill/>
        </p:spPr>
        <p:txBody>
          <a:bodyPr wrap="square" rtlCol="0">
            <a:spAutoFit/>
          </a:bodyPr>
          <a:lstStyle/>
          <a:p>
            <a:r>
              <a:rPr lang="en-US" dirty="0"/>
              <a:t>Our GCNN model consists of multiple layers such as </a:t>
            </a:r>
            <a:r>
              <a:rPr lang="en-US" dirty="0" err="1"/>
              <a:t>GraphConv</a:t>
            </a:r>
            <a:r>
              <a:rPr lang="en-US" dirty="0"/>
              <a:t>, batch normalization, </a:t>
            </a:r>
            <a:r>
              <a:rPr lang="en-US" dirty="0" err="1"/>
              <a:t>GraphPool</a:t>
            </a:r>
            <a:r>
              <a:rPr lang="en-US" dirty="0"/>
              <a:t>, </a:t>
            </a:r>
            <a:r>
              <a:rPr lang="en-US" dirty="0" err="1"/>
              <a:t>GraphGather</a:t>
            </a:r>
            <a:r>
              <a:rPr lang="en-US" dirty="0"/>
              <a:t> and dense layer. </a:t>
            </a:r>
            <a:r>
              <a:rPr lang="en-US" dirty="0" err="1"/>
              <a:t>GraphConv</a:t>
            </a:r>
            <a:r>
              <a:rPr lang="en-US" dirty="0"/>
              <a:t> layer of the model, which is the first layer of the network, acts on the atom level of the input data. It accepts a feature matrix </a:t>
            </a:r>
            <a:r>
              <a:rPr lang="en-US" i="1" dirty="0"/>
              <a:t>X </a:t>
            </a:r>
            <a:r>
              <a:rPr lang="en-US" dirty="0"/>
              <a:t>of size </a:t>
            </a:r>
            <a:r>
              <a:rPr lang="en-US" i="1" dirty="0"/>
              <a:t>M×N </a:t>
            </a:r>
            <a:r>
              <a:rPr lang="en-US" dirty="0"/>
              <a:t>as input where </a:t>
            </a:r>
            <a:r>
              <a:rPr lang="en-US" i="1" dirty="0"/>
              <a:t>M</a:t>
            </a:r>
            <a:r>
              <a:rPr lang="en-US" dirty="0"/>
              <a:t> is the number of atoms in </a:t>
            </a:r>
            <a:r>
              <a:rPr lang="en-US" dirty="0" err="1"/>
              <a:t>anmolecule</a:t>
            </a:r>
            <a:r>
              <a:rPr lang="en-US" dirty="0"/>
              <a:t> and </a:t>
            </a:r>
            <a:r>
              <a:rPr lang="en-US" i="1" dirty="0"/>
              <a:t>N</a:t>
            </a:r>
            <a:r>
              <a:rPr lang="en-US" dirty="0"/>
              <a:t> is the number of features for each atom. Atoms in this model can be referred as nodes. This layer also accepts an adjacency matrix, </a:t>
            </a:r>
            <a:r>
              <a:rPr lang="en-US" i="1" dirty="0"/>
              <a:t>A</a:t>
            </a:r>
            <a:r>
              <a:rPr lang="en-US" dirty="0"/>
              <a:t>, of size </a:t>
            </a:r>
            <a:r>
              <a:rPr lang="en-US" i="1" dirty="0"/>
              <a:t>M×M </a:t>
            </a:r>
            <a:r>
              <a:rPr lang="en-US" dirty="0"/>
              <a:t>that is representing the overall structure of the graph. Each hidden layer of the </a:t>
            </a:r>
            <a:r>
              <a:rPr lang="en-US" dirty="0" err="1"/>
              <a:t>GraphConv</a:t>
            </a:r>
            <a:r>
              <a:rPr lang="en-US" dirty="0"/>
              <a:t> layer can be represented as </a:t>
            </a:r>
            <a:r>
              <a:rPr lang="en-US" i="1" dirty="0"/>
              <a:t>H</a:t>
            </a:r>
            <a:r>
              <a:rPr lang="en-US" i="1" baseline="30000" dirty="0"/>
              <a:t>l</a:t>
            </a:r>
            <a:r>
              <a:rPr lang="en-US" i="1" dirty="0"/>
              <a:t>=f(H</a:t>
            </a:r>
            <a:r>
              <a:rPr lang="en-US" i="1" baseline="30000" dirty="0"/>
              <a:t>l−1</a:t>
            </a:r>
            <a:r>
              <a:rPr lang="en-US" i="1" dirty="0"/>
              <a:t>,A) </a:t>
            </a:r>
            <a:r>
              <a:rPr lang="en-US" dirty="0"/>
              <a:t>where </a:t>
            </a:r>
            <a:r>
              <a:rPr lang="en-US" i="1" dirty="0"/>
              <a:t>H</a:t>
            </a:r>
            <a:r>
              <a:rPr lang="en-US" i="1" baseline="30000" dirty="0"/>
              <a:t>0</a:t>
            </a:r>
            <a:r>
              <a:rPr lang="en-US" dirty="0"/>
              <a:t> is the input matrix </a:t>
            </a:r>
            <a:r>
              <a:rPr lang="en-US" i="1" dirty="0"/>
              <a:t>X</a:t>
            </a:r>
            <a:r>
              <a:rPr lang="en-US" dirty="0"/>
              <a:t> and </a:t>
            </a:r>
            <a:r>
              <a:rPr lang="en-US" i="1" dirty="0"/>
              <a:t>f</a:t>
            </a:r>
            <a:r>
              <a:rPr lang="en-US" dirty="0"/>
              <a:t> is the propagation function and </a:t>
            </a:r>
            <a:r>
              <a:rPr lang="en-US" i="1" dirty="0"/>
              <a:t>l</a:t>
            </a:r>
            <a:r>
              <a:rPr lang="en-US" dirty="0"/>
              <a:t> is the number of hidden layers. We are using Tanh activation function for this model. The size of the matrix remains unchanged after </a:t>
            </a:r>
            <a:r>
              <a:rPr lang="en-US" dirty="0" err="1"/>
              <a:t>GraphConv</a:t>
            </a:r>
            <a:r>
              <a:rPr lang="en-US" dirty="0"/>
              <a:t> layer. The output of this layer is now the input of the batch normalization layer. In this layer, the data is normalized to have mean zero and standard deviation one. The output of this layer is then passed to </a:t>
            </a:r>
            <a:r>
              <a:rPr lang="en-US" dirty="0" err="1"/>
              <a:t>GraphPool</a:t>
            </a:r>
            <a:r>
              <a:rPr lang="en-US" dirty="0"/>
              <a:t> layer where data from local neighborhoods of a graph is gathered. This layer performs max-pooling over the feature vectors of atoms in a neighborhood and combine all atom features into a single fingerprint of the whole molecule. The output of this layer is a </a:t>
            </a:r>
            <a:r>
              <a:rPr lang="en-US" i="1" dirty="0"/>
              <a:t>M×K </a:t>
            </a:r>
            <a:r>
              <a:rPr lang="en-US" dirty="0"/>
              <a:t>matrix where </a:t>
            </a:r>
            <a:r>
              <a:rPr lang="en-US" i="1" dirty="0"/>
              <a:t>K</a:t>
            </a:r>
            <a:r>
              <a:rPr lang="en-US" dirty="0"/>
              <a:t> is the number of neighboring atoms of each atom. The maximum value that </a:t>
            </a:r>
            <a:r>
              <a:rPr lang="en-US" i="1" dirty="0"/>
              <a:t>K</a:t>
            </a:r>
            <a:r>
              <a:rPr lang="en-US" dirty="0"/>
              <a:t> can have is 10 which is the maximum allowed degree for each graph node. The output of </a:t>
            </a:r>
            <a:r>
              <a:rPr lang="en-US" dirty="0" err="1"/>
              <a:t>GraphPool</a:t>
            </a:r>
            <a:r>
              <a:rPr lang="en-US" dirty="0"/>
              <a:t> layer will go through Dense and normalization layers before entering </a:t>
            </a:r>
            <a:r>
              <a:rPr lang="en-US" dirty="0" err="1"/>
              <a:t>GraphGather</a:t>
            </a:r>
            <a:r>
              <a:rPr lang="en-US" dirty="0"/>
              <a:t> layer. This layer creates a graph level feature vector by combining all node-level feature vectors. The output of this layer is a vector of size M. Now at this level, we are concatenating the output vector </a:t>
            </a:r>
            <a:r>
              <a:rPr lang="en-US" i="1" dirty="0"/>
              <a:t>M</a:t>
            </a:r>
            <a:r>
              <a:rPr lang="en-US" dirty="0"/>
              <a:t> with vector </a:t>
            </a:r>
            <a:r>
              <a:rPr lang="en-US" i="1" dirty="0"/>
              <a:t>P</a:t>
            </a:r>
            <a:r>
              <a:rPr lang="en-US" dirty="0"/>
              <a:t> of size 15 that consists of physics parameters extracted from GBNSR6 and PBSA outputs. The resulting vector, </a:t>
            </a:r>
            <a:r>
              <a:rPr lang="en-US" i="1" dirty="0"/>
              <a:t>MP</a:t>
            </a:r>
            <a:r>
              <a:rPr lang="en-US" dirty="0"/>
              <a:t>, will go through another dense layer and the output is enthalpy prediction.</a:t>
            </a:r>
          </a:p>
        </p:txBody>
      </p:sp>
    </p:spTree>
    <p:extLst>
      <p:ext uri="{BB962C8B-B14F-4D97-AF65-F5344CB8AC3E}">
        <p14:creationId xmlns:p14="http://schemas.microsoft.com/office/powerpoint/2010/main" val="159862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432</Words>
  <Application>Microsoft Macintosh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Model Workflow and Featurizer details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64</cp:revision>
  <dcterms:created xsi:type="dcterms:W3CDTF">2021-09-05T00:49:41Z</dcterms:created>
  <dcterms:modified xsi:type="dcterms:W3CDTF">2021-09-14T00:41:03Z</dcterms:modified>
</cp:coreProperties>
</file>