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3" r:id="rId4"/>
    <p:sldId id="265" r:id="rId5"/>
    <p:sldId id="258"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E4E77F-32C5-C94C-9F2A-9D603BDD0F56}">
          <p14:sldIdLst>
            <p14:sldId id="256"/>
            <p14:sldId id="262"/>
            <p14:sldId id="263"/>
            <p14:sldId id="265"/>
            <p14:sldId id="258"/>
          </p14:sldIdLst>
        </p14:section>
        <p14:section name="Misc" id="{CC876B1B-1B32-6B48-B383-8926FD84BECB}">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B00"/>
    <a:srgbClr val="942092"/>
    <a:srgbClr val="A3A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4"/>
    <p:restoredTop sz="94728"/>
  </p:normalViewPr>
  <p:slideViewPr>
    <p:cSldViewPr snapToGrid="0" snapToObjects="1">
      <p:cViewPr varScale="1">
        <p:scale>
          <a:sx n="101" d="100"/>
          <a:sy n="101" d="100"/>
        </p:scale>
        <p:origin x="200" y="2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880DDC-619A-6B45-89A2-DF960F135039}" type="doc">
      <dgm:prSet loTypeId="urn:microsoft.com/office/officeart/2005/8/layout/gear1" loCatId="" qsTypeId="urn:microsoft.com/office/officeart/2005/8/quickstyle/simple1" qsCatId="simple" csTypeId="urn:microsoft.com/office/officeart/2005/8/colors/accent1_2" csCatId="accent1" phldr="1"/>
      <dgm:spPr/>
    </dgm:pt>
    <dgm:pt modelId="{DCB736C9-BF0F-B84E-8400-B91E3425CE3E}">
      <dgm:prSet phldrT="[Text]" custT="1"/>
      <dgm:spPr/>
      <dgm:t>
        <a:bodyPr/>
        <a:lstStyle/>
        <a:p>
          <a:r>
            <a:rPr lang="en-US" sz="1400" dirty="0"/>
            <a:t>gbnsr6</a:t>
          </a:r>
          <a:endParaRPr lang="en-US" sz="600" dirty="0"/>
        </a:p>
      </dgm:t>
    </dgm:pt>
    <dgm:pt modelId="{3AB9EE8C-58A1-E749-9CDC-3F1BF6A42D57}" type="parTrans" cxnId="{102FF3C5-FDF7-1941-8372-EA164694C55A}">
      <dgm:prSet/>
      <dgm:spPr/>
      <dgm:t>
        <a:bodyPr/>
        <a:lstStyle/>
        <a:p>
          <a:endParaRPr lang="en-US"/>
        </a:p>
      </dgm:t>
    </dgm:pt>
    <dgm:pt modelId="{44CEE8AB-8A18-BD46-B5B5-B83C74F319FF}" type="sibTrans" cxnId="{102FF3C5-FDF7-1941-8372-EA164694C55A}">
      <dgm:prSet/>
      <dgm:spPr/>
      <dgm:t>
        <a:bodyPr/>
        <a:lstStyle/>
        <a:p>
          <a:endParaRPr lang="en-US"/>
        </a:p>
      </dgm:t>
    </dgm:pt>
    <dgm:pt modelId="{2B482814-B08C-DD4C-BE55-3A074B66FB5B}">
      <dgm:prSet phldrT="[Text]" custT="1"/>
      <dgm:spPr/>
      <dgm:t>
        <a:bodyPr/>
        <a:lstStyle/>
        <a:p>
          <a:r>
            <a:rPr lang="en-US" sz="900" dirty="0"/>
            <a:t>Amber</a:t>
          </a:r>
          <a:endParaRPr lang="en-US" sz="700" dirty="0"/>
        </a:p>
      </dgm:t>
    </dgm:pt>
    <dgm:pt modelId="{0E2BE0A2-29CD-D344-9CFA-E8A40D839C5A}" type="parTrans" cxnId="{629EE636-88FE-654A-8A99-2086AFDCFE0E}">
      <dgm:prSet/>
      <dgm:spPr/>
      <dgm:t>
        <a:bodyPr/>
        <a:lstStyle/>
        <a:p>
          <a:endParaRPr lang="en-US"/>
        </a:p>
      </dgm:t>
    </dgm:pt>
    <dgm:pt modelId="{7738DC2E-B7FA-A248-B0E7-65CE955BB580}" type="sibTrans" cxnId="{629EE636-88FE-654A-8A99-2086AFDCFE0E}">
      <dgm:prSet/>
      <dgm:spPr/>
      <dgm:t>
        <a:bodyPr/>
        <a:lstStyle/>
        <a:p>
          <a:endParaRPr lang="en-US"/>
        </a:p>
      </dgm:t>
    </dgm:pt>
    <dgm:pt modelId="{F6465698-40B2-F545-B394-C4124B09835C}" type="pres">
      <dgm:prSet presAssocID="{62880DDC-619A-6B45-89A2-DF960F135039}" presName="composite" presStyleCnt="0">
        <dgm:presLayoutVars>
          <dgm:chMax val="3"/>
          <dgm:animLvl val="lvl"/>
          <dgm:resizeHandles val="exact"/>
        </dgm:presLayoutVars>
      </dgm:prSet>
      <dgm:spPr/>
    </dgm:pt>
    <dgm:pt modelId="{F1850091-3844-B94D-ACCA-968F4F69EF9B}" type="pres">
      <dgm:prSet presAssocID="{DCB736C9-BF0F-B84E-8400-B91E3425CE3E}" presName="gear1" presStyleLbl="node1" presStyleIdx="0" presStyleCnt="2">
        <dgm:presLayoutVars>
          <dgm:chMax val="1"/>
          <dgm:bulletEnabled val="1"/>
        </dgm:presLayoutVars>
      </dgm:prSet>
      <dgm:spPr/>
    </dgm:pt>
    <dgm:pt modelId="{4BCA217E-EB92-C344-BAB7-F994DBF056C8}" type="pres">
      <dgm:prSet presAssocID="{DCB736C9-BF0F-B84E-8400-B91E3425CE3E}" presName="gear1srcNode" presStyleLbl="node1" presStyleIdx="0" presStyleCnt="2"/>
      <dgm:spPr/>
    </dgm:pt>
    <dgm:pt modelId="{D3AD94F0-D9A9-0941-B892-2284CCDA58A0}" type="pres">
      <dgm:prSet presAssocID="{DCB736C9-BF0F-B84E-8400-B91E3425CE3E}" presName="gear1dstNode" presStyleLbl="node1" presStyleIdx="0" presStyleCnt="2"/>
      <dgm:spPr/>
    </dgm:pt>
    <dgm:pt modelId="{4F3A741B-9DD9-544C-92F5-2612B0881417}" type="pres">
      <dgm:prSet presAssocID="{2B482814-B08C-DD4C-BE55-3A074B66FB5B}" presName="gear2" presStyleLbl="node1" presStyleIdx="1" presStyleCnt="2">
        <dgm:presLayoutVars>
          <dgm:chMax val="1"/>
          <dgm:bulletEnabled val="1"/>
        </dgm:presLayoutVars>
      </dgm:prSet>
      <dgm:spPr/>
    </dgm:pt>
    <dgm:pt modelId="{0976657F-5C45-B74B-996D-DACF784EAFB4}" type="pres">
      <dgm:prSet presAssocID="{2B482814-B08C-DD4C-BE55-3A074B66FB5B}" presName="gear2srcNode" presStyleLbl="node1" presStyleIdx="1" presStyleCnt="2"/>
      <dgm:spPr/>
    </dgm:pt>
    <dgm:pt modelId="{14EAD39A-7983-B849-9CD3-6A93E0B8849F}" type="pres">
      <dgm:prSet presAssocID="{2B482814-B08C-DD4C-BE55-3A074B66FB5B}" presName="gear2dstNode" presStyleLbl="node1" presStyleIdx="1" presStyleCnt="2"/>
      <dgm:spPr/>
    </dgm:pt>
    <dgm:pt modelId="{5ED48F68-F1C6-F149-93EF-003EBCF143E2}" type="pres">
      <dgm:prSet presAssocID="{44CEE8AB-8A18-BD46-B5B5-B83C74F319FF}" presName="connector1" presStyleLbl="sibTrans2D1" presStyleIdx="0" presStyleCnt="2"/>
      <dgm:spPr/>
    </dgm:pt>
    <dgm:pt modelId="{EEEB4340-1FF3-B34F-996E-CF79BFD6C6C8}" type="pres">
      <dgm:prSet presAssocID="{7738DC2E-B7FA-A248-B0E7-65CE955BB580}" presName="connector2" presStyleLbl="sibTrans2D1" presStyleIdx="1" presStyleCnt="2"/>
      <dgm:spPr/>
    </dgm:pt>
  </dgm:ptLst>
  <dgm:cxnLst>
    <dgm:cxn modelId="{889EBD06-7702-E240-8864-56EAD73AFDFC}" type="presOf" srcId="{DCB736C9-BF0F-B84E-8400-B91E3425CE3E}" destId="{D3AD94F0-D9A9-0941-B892-2284CCDA58A0}" srcOrd="2" destOrd="0" presId="urn:microsoft.com/office/officeart/2005/8/layout/gear1"/>
    <dgm:cxn modelId="{E1689D0D-64BB-AA49-96FD-5DA74200D78C}" type="presOf" srcId="{2B482814-B08C-DD4C-BE55-3A074B66FB5B}" destId="{0976657F-5C45-B74B-996D-DACF784EAFB4}" srcOrd="1" destOrd="0" presId="urn:microsoft.com/office/officeart/2005/8/layout/gear1"/>
    <dgm:cxn modelId="{629EE636-88FE-654A-8A99-2086AFDCFE0E}" srcId="{62880DDC-619A-6B45-89A2-DF960F135039}" destId="{2B482814-B08C-DD4C-BE55-3A074B66FB5B}" srcOrd="1" destOrd="0" parTransId="{0E2BE0A2-29CD-D344-9CFA-E8A40D839C5A}" sibTransId="{7738DC2E-B7FA-A248-B0E7-65CE955BB580}"/>
    <dgm:cxn modelId="{B8BC3968-DE8F-F247-BEE1-F4F14F59E665}" type="presOf" srcId="{7738DC2E-B7FA-A248-B0E7-65CE955BB580}" destId="{EEEB4340-1FF3-B34F-996E-CF79BFD6C6C8}" srcOrd="0" destOrd="0" presId="urn:microsoft.com/office/officeart/2005/8/layout/gear1"/>
    <dgm:cxn modelId="{842B7C68-D51E-F44C-BA6D-37B26F5E8567}" type="presOf" srcId="{44CEE8AB-8A18-BD46-B5B5-B83C74F319FF}" destId="{5ED48F68-F1C6-F149-93EF-003EBCF143E2}" srcOrd="0" destOrd="0" presId="urn:microsoft.com/office/officeart/2005/8/layout/gear1"/>
    <dgm:cxn modelId="{B6EB3E94-50E0-B94D-8709-1A2199FC41D9}" type="presOf" srcId="{DCB736C9-BF0F-B84E-8400-B91E3425CE3E}" destId="{4BCA217E-EB92-C344-BAB7-F994DBF056C8}" srcOrd="1" destOrd="0" presId="urn:microsoft.com/office/officeart/2005/8/layout/gear1"/>
    <dgm:cxn modelId="{87DCBB9D-C2EB-7A44-88CE-C68FCA0DB216}" type="presOf" srcId="{DCB736C9-BF0F-B84E-8400-B91E3425CE3E}" destId="{F1850091-3844-B94D-ACCA-968F4F69EF9B}" srcOrd="0" destOrd="0" presId="urn:microsoft.com/office/officeart/2005/8/layout/gear1"/>
    <dgm:cxn modelId="{CC6459A3-13D7-0C47-A783-482A1980CFC3}" type="presOf" srcId="{2B482814-B08C-DD4C-BE55-3A074B66FB5B}" destId="{4F3A741B-9DD9-544C-92F5-2612B0881417}" srcOrd="0" destOrd="0" presId="urn:microsoft.com/office/officeart/2005/8/layout/gear1"/>
    <dgm:cxn modelId="{2F0680A7-3CAB-DD47-B595-140844EAF284}" type="presOf" srcId="{62880DDC-619A-6B45-89A2-DF960F135039}" destId="{F6465698-40B2-F545-B394-C4124B09835C}" srcOrd="0" destOrd="0" presId="urn:microsoft.com/office/officeart/2005/8/layout/gear1"/>
    <dgm:cxn modelId="{ECFA32AD-56D4-F447-AB0F-CD3B1F20EA36}" type="presOf" srcId="{2B482814-B08C-DD4C-BE55-3A074B66FB5B}" destId="{14EAD39A-7983-B849-9CD3-6A93E0B8849F}" srcOrd="2" destOrd="0" presId="urn:microsoft.com/office/officeart/2005/8/layout/gear1"/>
    <dgm:cxn modelId="{102FF3C5-FDF7-1941-8372-EA164694C55A}" srcId="{62880DDC-619A-6B45-89A2-DF960F135039}" destId="{DCB736C9-BF0F-B84E-8400-B91E3425CE3E}" srcOrd="0" destOrd="0" parTransId="{3AB9EE8C-58A1-E749-9CDC-3F1BF6A42D57}" sibTransId="{44CEE8AB-8A18-BD46-B5B5-B83C74F319FF}"/>
    <dgm:cxn modelId="{22006A84-D2BF-E944-B5EF-9A992D06D165}" type="presParOf" srcId="{F6465698-40B2-F545-B394-C4124B09835C}" destId="{F1850091-3844-B94D-ACCA-968F4F69EF9B}" srcOrd="0" destOrd="0" presId="urn:microsoft.com/office/officeart/2005/8/layout/gear1"/>
    <dgm:cxn modelId="{44598FE6-5213-0C4C-9846-EE46432EED04}" type="presParOf" srcId="{F6465698-40B2-F545-B394-C4124B09835C}" destId="{4BCA217E-EB92-C344-BAB7-F994DBF056C8}" srcOrd="1" destOrd="0" presId="urn:microsoft.com/office/officeart/2005/8/layout/gear1"/>
    <dgm:cxn modelId="{369D8C12-75A2-AA49-B7F9-CFEC8EC5F094}" type="presParOf" srcId="{F6465698-40B2-F545-B394-C4124B09835C}" destId="{D3AD94F0-D9A9-0941-B892-2284CCDA58A0}" srcOrd="2" destOrd="0" presId="urn:microsoft.com/office/officeart/2005/8/layout/gear1"/>
    <dgm:cxn modelId="{B06C2B1D-2B76-0041-9C83-A7053304BB06}" type="presParOf" srcId="{F6465698-40B2-F545-B394-C4124B09835C}" destId="{4F3A741B-9DD9-544C-92F5-2612B0881417}" srcOrd="3" destOrd="0" presId="urn:microsoft.com/office/officeart/2005/8/layout/gear1"/>
    <dgm:cxn modelId="{040CCF7E-3A8B-864D-B704-1A90635FB7F8}" type="presParOf" srcId="{F6465698-40B2-F545-B394-C4124B09835C}" destId="{0976657F-5C45-B74B-996D-DACF784EAFB4}" srcOrd="4" destOrd="0" presId="urn:microsoft.com/office/officeart/2005/8/layout/gear1"/>
    <dgm:cxn modelId="{1425403A-7BAB-D44E-947A-07EDB8FC15AF}" type="presParOf" srcId="{F6465698-40B2-F545-B394-C4124B09835C}" destId="{14EAD39A-7983-B849-9CD3-6A93E0B8849F}" srcOrd="5" destOrd="0" presId="urn:microsoft.com/office/officeart/2005/8/layout/gear1"/>
    <dgm:cxn modelId="{10588A49-E53E-4742-84AF-BB03FCBA8F5A}" type="presParOf" srcId="{F6465698-40B2-F545-B394-C4124B09835C}" destId="{5ED48F68-F1C6-F149-93EF-003EBCF143E2}" srcOrd="6" destOrd="0" presId="urn:microsoft.com/office/officeart/2005/8/layout/gear1"/>
    <dgm:cxn modelId="{0072B87A-6DF7-894E-B43E-FC695E43C0BD}" type="presParOf" srcId="{F6465698-40B2-F545-B394-C4124B09835C}" destId="{EEEB4340-1FF3-B34F-996E-CF79BFD6C6C8}"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50091-3844-B94D-ACCA-968F4F69EF9B}">
      <dsp:nvSpPr>
        <dsp:cNvPr id="0" name=""/>
        <dsp:cNvSpPr/>
      </dsp:nvSpPr>
      <dsp:spPr>
        <a:xfrm>
          <a:off x="945871" y="640457"/>
          <a:ext cx="1006432" cy="1006432"/>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gbnsr6</a:t>
          </a:r>
          <a:endParaRPr lang="en-US" sz="600" kern="1200" dirty="0"/>
        </a:p>
      </dsp:txBody>
      <dsp:txXfrm>
        <a:off x="1148209" y="876209"/>
        <a:ext cx="601756" cy="517327"/>
      </dsp:txXfrm>
    </dsp:sp>
    <dsp:sp modelId="{4F3A741B-9DD9-544C-92F5-2612B0881417}">
      <dsp:nvSpPr>
        <dsp:cNvPr id="0" name=""/>
        <dsp:cNvSpPr/>
      </dsp:nvSpPr>
      <dsp:spPr>
        <a:xfrm>
          <a:off x="360310" y="402573"/>
          <a:ext cx="731951" cy="731951"/>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Amber</a:t>
          </a:r>
          <a:endParaRPr lang="en-US" sz="700" kern="1200" dirty="0"/>
        </a:p>
      </dsp:txBody>
      <dsp:txXfrm>
        <a:off x="544581" y="587958"/>
        <a:ext cx="363409" cy="361181"/>
      </dsp:txXfrm>
    </dsp:sp>
    <dsp:sp modelId="{5ED48F68-F1C6-F149-93EF-003EBCF143E2}">
      <dsp:nvSpPr>
        <dsp:cNvPr id="0" name=""/>
        <dsp:cNvSpPr/>
      </dsp:nvSpPr>
      <dsp:spPr>
        <a:xfrm>
          <a:off x="945560" y="494412"/>
          <a:ext cx="1237912" cy="1237912"/>
        </a:xfrm>
        <a:prstGeom prst="circularArrow">
          <a:avLst>
            <a:gd name="adj1" fmla="val 4878"/>
            <a:gd name="adj2" fmla="val 312630"/>
            <a:gd name="adj3" fmla="val 2866883"/>
            <a:gd name="adj4" fmla="val 15647511"/>
            <a:gd name="adj5" fmla="val 56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EB4340-1FF3-B34F-996E-CF79BFD6C6C8}">
      <dsp:nvSpPr>
        <dsp:cNvPr id="0" name=""/>
        <dsp:cNvSpPr/>
      </dsp:nvSpPr>
      <dsp:spPr>
        <a:xfrm>
          <a:off x="230682" y="250767"/>
          <a:ext cx="935982" cy="93598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A146-4866-9144-9D83-CF1A2B65D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18D35-B98C-A649-89A7-5A93F9B70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A8C78D-14FD-5244-92C0-B3ED0DABD89A}"/>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5" name="Footer Placeholder 4">
            <a:extLst>
              <a:ext uri="{FF2B5EF4-FFF2-40B4-BE49-F238E27FC236}">
                <a16:creationId xmlns:a16="http://schemas.microsoft.com/office/drawing/2014/main" id="{29A2F546-DEEB-D34C-8BF1-C9ED14440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05BB6-BBA7-CA4C-8C4E-378B95820120}"/>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116949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4376-AAEF-584C-A029-FEC7D493AD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C507A1-BE44-7447-A5AA-4382BC757C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A8C79-BA79-494B-9DB8-4124942CB7C8}"/>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5" name="Footer Placeholder 4">
            <a:extLst>
              <a:ext uri="{FF2B5EF4-FFF2-40B4-BE49-F238E27FC236}">
                <a16:creationId xmlns:a16="http://schemas.microsoft.com/office/drawing/2014/main" id="{56C8C869-25F4-304A-80FC-4D4F7A213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3EE90-6F49-B842-A8CB-B9FD952CA381}"/>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350356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BE025-ECEC-9045-A714-F450926214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73A797-FE44-0C4A-BF55-6F9ED9415D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8F061-5F4D-F849-8D1C-0BAAA8BC8992}"/>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5" name="Footer Placeholder 4">
            <a:extLst>
              <a:ext uri="{FF2B5EF4-FFF2-40B4-BE49-F238E27FC236}">
                <a16:creationId xmlns:a16="http://schemas.microsoft.com/office/drawing/2014/main" id="{AF7899DE-BEE1-3743-9A30-7F1E8EEAB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98753-AF12-D84F-83B8-AEA490F45D9D}"/>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17060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2AB3-7B8D-574E-B0C5-CEA58D15F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A61FE-8A59-1040-BBC3-F1E4C156C9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3B6E0-9031-244A-812E-9BE85B90D539}"/>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5" name="Footer Placeholder 4">
            <a:extLst>
              <a:ext uri="{FF2B5EF4-FFF2-40B4-BE49-F238E27FC236}">
                <a16:creationId xmlns:a16="http://schemas.microsoft.com/office/drawing/2014/main" id="{75457FB7-B5E0-E947-AD16-9D1E66F1B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6D19A-E520-8B4E-B55F-E5B314F0276F}"/>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419436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7466-66F2-D740-BD22-40BEE9BDF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4B311-7F38-0E4E-BA37-E21E92F03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E9E36D-623C-F447-9BF2-75DC964E219A}"/>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5" name="Footer Placeholder 4">
            <a:extLst>
              <a:ext uri="{FF2B5EF4-FFF2-40B4-BE49-F238E27FC236}">
                <a16:creationId xmlns:a16="http://schemas.microsoft.com/office/drawing/2014/main" id="{72FEB768-872F-924D-A7A1-900FEBCD4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1D9E4-3ABF-FD47-8E31-447E8104D97B}"/>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278027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B50E-8F0E-4C49-8A6F-EAFB55108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270DE-D85D-8143-B45B-4EED23D7579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1561ED-AF2C-6343-A50F-A34D4C7B0A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F2CE4-6894-E04A-A677-B4FE3235F19A}"/>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6" name="Footer Placeholder 5">
            <a:extLst>
              <a:ext uri="{FF2B5EF4-FFF2-40B4-BE49-F238E27FC236}">
                <a16:creationId xmlns:a16="http://schemas.microsoft.com/office/drawing/2014/main" id="{6592069A-1F50-C64B-A9FB-15429B516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5FA8B-A912-B34B-B941-6F4D5B163EDA}"/>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64441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F87C-9CD4-AD42-898D-9E0CD83B1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43237-95C7-7143-9879-BED618BEA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F1FB68-DDF8-6F43-A2C8-AB9C5831BC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BC6DA-CB26-D24E-9099-7CC7606CF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EF11DD-C5B0-F246-B7A9-88F25CC1CB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0A1C6-8BF0-B146-BDEF-F2B3A94AC4AF}"/>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8" name="Footer Placeholder 7">
            <a:extLst>
              <a:ext uri="{FF2B5EF4-FFF2-40B4-BE49-F238E27FC236}">
                <a16:creationId xmlns:a16="http://schemas.microsoft.com/office/drawing/2014/main" id="{119783E8-5F8F-DE48-AFA7-EB3AC734AE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2BD620-18EC-8F47-8A02-A2E9FF22ADFF}"/>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402464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E258-C32C-F648-9946-B47CA28F1D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057600-CC3C-C940-9A08-05C96BBA62F1}"/>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4" name="Footer Placeholder 3">
            <a:extLst>
              <a:ext uri="{FF2B5EF4-FFF2-40B4-BE49-F238E27FC236}">
                <a16:creationId xmlns:a16="http://schemas.microsoft.com/office/drawing/2014/main" id="{AA01004E-0D69-AF45-8793-20B4BD515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D2CD18-F87E-8F45-AE03-5C692702C51C}"/>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75176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CFBCDC-3BA3-EA41-A89F-70394A07A461}"/>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3" name="Footer Placeholder 2">
            <a:extLst>
              <a:ext uri="{FF2B5EF4-FFF2-40B4-BE49-F238E27FC236}">
                <a16:creationId xmlns:a16="http://schemas.microsoft.com/office/drawing/2014/main" id="{D6228A33-C046-8047-9FEE-15DBDE758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CE011-2B58-7D44-9B64-EAD36D2926B6}"/>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404246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4727-6E50-774B-8A3F-F4703E553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D15ADE-B481-3B48-92BE-B5E637F66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85ED4-5710-D241-AA17-0B8EE40A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3D3E3F-D37A-7A4E-B48E-EF2179C5D16E}"/>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6" name="Footer Placeholder 5">
            <a:extLst>
              <a:ext uri="{FF2B5EF4-FFF2-40B4-BE49-F238E27FC236}">
                <a16:creationId xmlns:a16="http://schemas.microsoft.com/office/drawing/2014/main" id="{56DE8686-DD32-EE4D-AD83-F4402A272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6D6AA-76E2-F44A-A8E4-30509004C8DF}"/>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383194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5CA1-6EB4-CA47-9C60-0BB5807D7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F960DA-83D3-A048-AAC2-1F3FF0494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451956-1E01-6F46-BD12-FC01E9E12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5BB47-30C2-084F-989B-227FA49201AB}"/>
              </a:ext>
            </a:extLst>
          </p:cNvPr>
          <p:cNvSpPr>
            <a:spLocks noGrp="1"/>
          </p:cNvSpPr>
          <p:nvPr>
            <p:ph type="dt" sz="half" idx="10"/>
          </p:nvPr>
        </p:nvSpPr>
        <p:spPr/>
        <p:txBody>
          <a:bodyPr/>
          <a:lstStyle/>
          <a:p>
            <a:fld id="{91AB42B7-A84D-3949-AF21-6FA57600F017}" type="datetimeFigureOut">
              <a:rPr lang="en-US" smtClean="0"/>
              <a:t>9/12/21</a:t>
            </a:fld>
            <a:endParaRPr lang="en-US"/>
          </a:p>
        </p:txBody>
      </p:sp>
      <p:sp>
        <p:nvSpPr>
          <p:cNvPr id="6" name="Footer Placeholder 5">
            <a:extLst>
              <a:ext uri="{FF2B5EF4-FFF2-40B4-BE49-F238E27FC236}">
                <a16:creationId xmlns:a16="http://schemas.microsoft.com/office/drawing/2014/main" id="{46031DA6-9716-8347-AE7D-90AE22833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355BBA-88BA-E149-B4BE-47A3F0415807}"/>
              </a:ext>
            </a:extLst>
          </p:cNvPr>
          <p:cNvSpPr>
            <a:spLocks noGrp="1"/>
          </p:cNvSpPr>
          <p:nvPr>
            <p:ph type="sldNum" sz="quarter" idx="12"/>
          </p:nvPr>
        </p:nvSpPr>
        <p:spPr/>
        <p:txBody>
          <a:bodyPr/>
          <a:lstStyle/>
          <a:p>
            <a:fld id="{932AB993-01BA-C947-94C2-28C5BBC5EA16}" type="slidenum">
              <a:rPr lang="en-US" smtClean="0"/>
              <a:t>‹#›</a:t>
            </a:fld>
            <a:endParaRPr lang="en-US"/>
          </a:p>
        </p:txBody>
      </p:sp>
    </p:spTree>
    <p:extLst>
      <p:ext uri="{BB962C8B-B14F-4D97-AF65-F5344CB8AC3E}">
        <p14:creationId xmlns:p14="http://schemas.microsoft.com/office/powerpoint/2010/main" val="32880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3B4F8-138D-6446-A7BA-73FA7EB54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80D9EE-C6EC-384F-8EF1-B0FD62903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DD452-B9AD-694B-9B47-929A5A750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B42B7-A84D-3949-AF21-6FA57600F017}" type="datetimeFigureOut">
              <a:rPr lang="en-US" smtClean="0"/>
              <a:t>9/12/21</a:t>
            </a:fld>
            <a:endParaRPr lang="en-US"/>
          </a:p>
        </p:txBody>
      </p:sp>
      <p:sp>
        <p:nvSpPr>
          <p:cNvPr id="5" name="Footer Placeholder 4">
            <a:extLst>
              <a:ext uri="{FF2B5EF4-FFF2-40B4-BE49-F238E27FC236}">
                <a16:creationId xmlns:a16="http://schemas.microsoft.com/office/drawing/2014/main" id="{58EAD680-6B10-AA4A-9039-A2273F04D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0AC24F-F147-614D-AC22-D1DE3B4622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AB993-01BA-C947-94C2-28C5BBC5EA16}" type="slidenum">
              <a:rPr lang="en-US" smtClean="0"/>
              <a:t>‹#›</a:t>
            </a:fld>
            <a:endParaRPr lang="en-US"/>
          </a:p>
        </p:txBody>
      </p:sp>
    </p:spTree>
    <p:extLst>
      <p:ext uri="{BB962C8B-B14F-4D97-AF65-F5344CB8AC3E}">
        <p14:creationId xmlns:p14="http://schemas.microsoft.com/office/powerpoint/2010/main" val="2342499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FDB3-CB95-D44A-8C1B-F765538779D3}"/>
              </a:ext>
            </a:extLst>
          </p:cNvPr>
          <p:cNvSpPr>
            <a:spLocks noGrp="1"/>
          </p:cNvSpPr>
          <p:nvPr>
            <p:ph type="ctrTitle"/>
          </p:nvPr>
        </p:nvSpPr>
        <p:spPr/>
        <p:txBody>
          <a:bodyPr>
            <a:normAutofit/>
          </a:bodyPr>
          <a:lstStyle/>
          <a:p>
            <a:r>
              <a:rPr lang="en-US" dirty="0"/>
              <a:t>Model Workflow and </a:t>
            </a:r>
            <a:r>
              <a:rPr lang="en-US" dirty="0" err="1"/>
              <a:t>Featurizer</a:t>
            </a:r>
            <a:r>
              <a:rPr lang="en-US" dirty="0"/>
              <a:t> details</a:t>
            </a:r>
          </a:p>
        </p:txBody>
      </p:sp>
      <p:sp>
        <p:nvSpPr>
          <p:cNvPr id="3" name="Subtitle 2">
            <a:extLst>
              <a:ext uri="{FF2B5EF4-FFF2-40B4-BE49-F238E27FC236}">
                <a16:creationId xmlns:a16="http://schemas.microsoft.com/office/drawing/2014/main" id="{51CE557D-7ACD-4D41-BD93-2ECCF70DCEC3}"/>
              </a:ext>
            </a:extLst>
          </p:cNvPr>
          <p:cNvSpPr>
            <a:spLocks noGrp="1"/>
          </p:cNvSpPr>
          <p:nvPr>
            <p:ph type="subTitle" idx="1"/>
          </p:nvPr>
        </p:nvSpPr>
        <p:spPr/>
        <p:txBody>
          <a:bodyPr/>
          <a:lstStyle/>
          <a:p>
            <a:r>
              <a:rPr lang="en-US" dirty="0"/>
              <a:t>Sahar</a:t>
            </a:r>
          </a:p>
        </p:txBody>
      </p:sp>
    </p:spTree>
    <p:extLst>
      <p:ext uri="{BB962C8B-B14F-4D97-AF65-F5344CB8AC3E}">
        <p14:creationId xmlns:p14="http://schemas.microsoft.com/office/powerpoint/2010/main" val="330521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uble Bracket 5">
            <a:extLst>
              <a:ext uri="{FF2B5EF4-FFF2-40B4-BE49-F238E27FC236}">
                <a16:creationId xmlns:a16="http://schemas.microsoft.com/office/drawing/2014/main" id="{13B17934-48F8-6347-9425-A57705C88F57}"/>
              </a:ext>
            </a:extLst>
          </p:cNvPr>
          <p:cNvSpPr/>
          <p:nvPr/>
        </p:nvSpPr>
        <p:spPr>
          <a:xfrm>
            <a:off x="2497197" y="2144364"/>
            <a:ext cx="684827" cy="346552"/>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Double Bracket 24">
            <a:extLst>
              <a:ext uri="{FF2B5EF4-FFF2-40B4-BE49-F238E27FC236}">
                <a16:creationId xmlns:a16="http://schemas.microsoft.com/office/drawing/2014/main" id="{966400AD-6EEC-994D-97CF-7BFE3367F9F8}"/>
              </a:ext>
            </a:extLst>
          </p:cNvPr>
          <p:cNvSpPr/>
          <p:nvPr/>
        </p:nvSpPr>
        <p:spPr>
          <a:xfrm>
            <a:off x="4616613" y="5339781"/>
            <a:ext cx="1249672" cy="339206"/>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FF16E35-7DA6-674F-9A1E-013B96912B76}"/>
              </a:ext>
            </a:extLst>
          </p:cNvPr>
          <p:cNvSpPr txBox="1"/>
          <p:nvPr/>
        </p:nvSpPr>
        <p:spPr>
          <a:xfrm>
            <a:off x="4688049" y="5401988"/>
            <a:ext cx="1654076" cy="276999"/>
          </a:xfrm>
          <a:prstGeom prst="rect">
            <a:avLst/>
          </a:prstGeom>
          <a:noFill/>
        </p:spPr>
        <p:txBody>
          <a:bodyPr wrap="square" rtlCol="0">
            <a:spAutoFit/>
          </a:bodyPr>
          <a:lstStyle/>
          <a:p>
            <a:r>
              <a:rPr lang="en-US" sz="1200" dirty="0"/>
              <a:t>P1 , P2 , … , Pj</a:t>
            </a:r>
          </a:p>
        </p:txBody>
      </p:sp>
      <p:sp>
        <p:nvSpPr>
          <p:cNvPr id="44" name="TextBox 43">
            <a:extLst>
              <a:ext uri="{FF2B5EF4-FFF2-40B4-BE49-F238E27FC236}">
                <a16:creationId xmlns:a16="http://schemas.microsoft.com/office/drawing/2014/main" id="{7A8DA8FA-5142-1946-B4A7-BC4A74BFF6C2}"/>
              </a:ext>
            </a:extLst>
          </p:cNvPr>
          <p:cNvSpPr txBox="1"/>
          <p:nvPr/>
        </p:nvSpPr>
        <p:spPr>
          <a:xfrm>
            <a:off x="4540254" y="5741194"/>
            <a:ext cx="1770300" cy="276999"/>
          </a:xfrm>
          <a:prstGeom prst="rect">
            <a:avLst/>
          </a:prstGeom>
          <a:noFill/>
        </p:spPr>
        <p:txBody>
          <a:bodyPr wrap="square" rtlCol="0">
            <a:spAutoFit/>
          </a:bodyPr>
          <a:lstStyle/>
          <a:p>
            <a:r>
              <a:rPr lang="en-US" sz="1200" dirty="0"/>
              <a:t>Physic’s parameters</a:t>
            </a:r>
          </a:p>
        </p:txBody>
      </p:sp>
      <p:sp>
        <p:nvSpPr>
          <p:cNvPr id="49" name="Right Arrow 48">
            <a:extLst>
              <a:ext uri="{FF2B5EF4-FFF2-40B4-BE49-F238E27FC236}">
                <a16:creationId xmlns:a16="http://schemas.microsoft.com/office/drawing/2014/main" id="{EB581068-F844-B44B-B847-B1A0B2EF27E3}"/>
              </a:ext>
            </a:extLst>
          </p:cNvPr>
          <p:cNvSpPr/>
          <p:nvPr/>
        </p:nvSpPr>
        <p:spPr>
          <a:xfrm>
            <a:off x="3460400" y="5358136"/>
            <a:ext cx="1046808" cy="235909"/>
          </a:xfrm>
          <a:prstGeom prst="rightArrow">
            <a:avLst>
              <a:gd name="adj1" fmla="val 50000"/>
              <a:gd name="adj2" fmla="val 53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a:extLst>
              <a:ext uri="{FF2B5EF4-FFF2-40B4-BE49-F238E27FC236}">
                <a16:creationId xmlns:a16="http://schemas.microsoft.com/office/drawing/2014/main" id="{D4D00D24-A79B-0749-85A5-8EF4230E4FBF}"/>
              </a:ext>
            </a:extLst>
          </p:cNvPr>
          <p:cNvSpPr/>
          <p:nvPr/>
        </p:nvSpPr>
        <p:spPr>
          <a:xfrm>
            <a:off x="3206549" y="2217724"/>
            <a:ext cx="308026" cy="254823"/>
          </a:xfrm>
          <a:prstGeom prst="rightArrow">
            <a:avLst>
              <a:gd name="adj1" fmla="val 50000"/>
              <a:gd name="adj2" fmla="val 53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a:extLst>
              <a:ext uri="{FF2B5EF4-FFF2-40B4-BE49-F238E27FC236}">
                <a16:creationId xmlns:a16="http://schemas.microsoft.com/office/drawing/2014/main" id="{1513102C-6A3B-2244-A89A-5DFF0B8EBD57}"/>
              </a:ext>
            </a:extLst>
          </p:cNvPr>
          <p:cNvSpPr/>
          <p:nvPr/>
        </p:nvSpPr>
        <p:spPr>
          <a:xfrm rot="1964296">
            <a:off x="692711" y="4306227"/>
            <a:ext cx="611201" cy="312046"/>
          </a:xfrm>
          <a:prstGeom prst="rightArrow">
            <a:avLst>
              <a:gd name="adj1" fmla="val 50658"/>
              <a:gd name="adj2" fmla="val 493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9">
            <a:extLst>
              <a:ext uri="{FF2B5EF4-FFF2-40B4-BE49-F238E27FC236}">
                <a16:creationId xmlns:a16="http://schemas.microsoft.com/office/drawing/2014/main" id="{0F33F57B-5E5A-7345-9C37-DD2BC615DFE2}"/>
              </a:ext>
            </a:extLst>
          </p:cNvPr>
          <p:cNvGraphicFramePr/>
          <p:nvPr>
            <p:extLst>
              <p:ext uri="{D42A27DB-BD31-4B8C-83A1-F6EECF244321}">
                <p14:modId xmlns:p14="http://schemas.microsoft.com/office/powerpoint/2010/main" val="1529336714"/>
              </p:ext>
            </p:extLst>
          </p:nvPr>
        </p:nvGraphicFramePr>
        <p:xfrm>
          <a:off x="1156567" y="4462250"/>
          <a:ext cx="2074730" cy="1829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8" name="TextBox 97">
            <a:extLst>
              <a:ext uri="{FF2B5EF4-FFF2-40B4-BE49-F238E27FC236}">
                <a16:creationId xmlns:a16="http://schemas.microsoft.com/office/drawing/2014/main" id="{CEDBD49D-40AE-4F40-B1D2-7EB414414BB6}"/>
              </a:ext>
            </a:extLst>
          </p:cNvPr>
          <p:cNvSpPr txBox="1"/>
          <p:nvPr/>
        </p:nvSpPr>
        <p:spPr>
          <a:xfrm>
            <a:off x="4728685" y="255051"/>
            <a:ext cx="3123789" cy="276999"/>
          </a:xfrm>
          <a:prstGeom prst="rect">
            <a:avLst/>
          </a:prstGeom>
          <a:noFill/>
        </p:spPr>
        <p:txBody>
          <a:bodyPr wrap="square" rtlCol="0">
            <a:spAutoFit/>
          </a:bodyPr>
          <a:lstStyle/>
          <a:p>
            <a:r>
              <a:rPr lang="en-US" sz="1200" b="1" dirty="0"/>
              <a:t>Graph Convolutional Neural Network</a:t>
            </a:r>
          </a:p>
        </p:txBody>
      </p:sp>
      <p:sp>
        <p:nvSpPr>
          <p:cNvPr id="14" name="Bent-Up Arrow 13">
            <a:extLst>
              <a:ext uri="{FF2B5EF4-FFF2-40B4-BE49-F238E27FC236}">
                <a16:creationId xmlns:a16="http://schemas.microsoft.com/office/drawing/2014/main" id="{2AEACE60-2C6D-7642-B498-75C27EC11E73}"/>
              </a:ext>
            </a:extLst>
          </p:cNvPr>
          <p:cNvSpPr/>
          <p:nvPr/>
        </p:nvSpPr>
        <p:spPr>
          <a:xfrm>
            <a:off x="6084675" y="2786066"/>
            <a:ext cx="3707507" cy="2754421"/>
          </a:xfrm>
          <a:prstGeom prst="bentUpArrow">
            <a:avLst>
              <a:gd name="adj1" fmla="val 4791"/>
              <a:gd name="adj2" fmla="val 9014"/>
              <a:gd name="adj3" fmla="val 5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27C555BB-9E59-2843-A00D-F3365E1A5FD7}"/>
              </a:ext>
            </a:extLst>
          </p:cNvPr>
          <p:cNvSpPr txBox="1"/>
          <p:nvPr/>
        </p:nvSpPr>
        <p:spPr>
          <a:xfrm rot="16200000">
            <a:off x="10078852" y="2220421"/>
            <a:ext cx="1049292" cy="276999"/>
          </a:xfrm>
          <a:prstGeom prst="rect">
            <a:avLst/>
          </a:prstGeom>
          <a:noFill/>
        </p:spPr>
        <p:txBody>
          <a:bodyPr wrap="square" rtlCol="0">
            <a:spAutoFit/>
          </a:bodyPr>
          <a:lstStyle/>
          <a:p>
            <a:r>
              <a:rPr lang="en-US" sz="1200" dirty="0"/>
              <a:t>Dense layer</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16D30C1-456F-C847-A9B6-3AA794B8CB1D}"/>
                  </a:ext>
                </a:extLst>
              </p:cNvPr>
              <p:cNvSpPr txBox="1"/>
              <p:nvPr/>
            </p:nvSpPr>
            <p:spPr>
              <a:xfrm>
                <a:off x="11502946" y="2250261"/>
                <a:ext cx="36580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m:t>
                      </m:r>
                    </m:oMath>
                  </m:oMathPara>
                </a14:m>
                <a:endParaRPr lang="en-US" sz="2000" dirty="0"/>
              </a:p>
            </p:txBody>
          </p:sp>
        </mc:Choice>
        <mc:Fallback xmlns="">
          <p:sp>
            <p:nvSpPr>
              <p:cNvPr id="20" name="TextBox 19">
                <a:extLst>
                  <a:ext uri="{FF2B5EF4-FFF2-40B4-BE49-F238E27FC236}">
                    <a16:creationId xmlns:a16="http://schemas.microsoft.com/office/drawing/2014/main" id="{616D30C1-456F-C847-A9B6-3AA794B8CB1D}"/>
                  </a:ext>
                </a:extLst>
              </p:cNvPr>
              <p:cNvSpPr txBox="1">
                <a:spLocks noRot="1" noChangeAspect="1" noMove="1" noResize="1" noEditPoints="1" noAdjustHandles="1" noChangeArrowheads="1" noChangeShapeType="1" noTextEdit="1"/>
              </p:cNvSpPr>
              <p:nvPr/>
            </p:nvSpPr>
            <p:spPr>
              <a:xfrm>
                <a:off x="11502946" y="2250261"/>
                <a:ext cx="365806" cy="307777"/>
              </a:xfrm>
              <a:prstGeom prst="rect">
                <a:avLst/>
              </a:prstGeom>
              <a:blipFill>
                <a:blip r:embed="rId7"/>
                <a:stretch>
                  <a:fillRect l="-16667" r="-13333" b="-80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DD7ED00-63A5-3340-B088-1491AA24AD77}"/>
              </a:ext>
            </a:extLst>
          </p:cNvPr>
          <p:cNvSpPr txBox="1"/>
          <p:nvPr/>
        </p:nvSpPr>
        <p:spPr>
          <a:xfrm>
            <a:off x="2485550" y="2133994"/>
            <a:ext cx="684827" cy="338554"/>
          </a:xfrm>
          <a:prstGeom prst="rect">
            <a:avLst/>
          </a:prstGeom>
          <a:noFill/>
        </p:spPr>
        <p:txBody>
          <a:bodyPr wrap="square" rtlCol="0">
            <a:spAutoFit/>
          </a:bodyPr>
          <a:lstStyle/>
          <a:p>
            <a:r>
              <a:rPr lang="en-US" sz="1600" i="1" dirty="0"/>
              <a:t>M x N</a:t>
            </a:r>
          </a:p>
        </p:txBody>
      </p:sp>
      <p:pic>
        <p:nvPicPr>
          <p:cNvPr id="56" name="Picture 55">
            <a:extLst>
              <a:ext uri="{FF2B5EF4-FFF2-40B4-BE49-F238E27FC236}">
                <a16:creationId xmlns:a16="http://schemas.microsoft.com/office/drawing/2014/main" id="{15A43D99-0AEE-2847-B008-1C7B2C21E41D}"/>
              </a:ext>
            </a:extLst>
          </p:cNvPr>
          <p:cNvPicPr>
            <a:picLocks noChangeAspect="1"/>
          </p:cNvPicPr>
          <p:nvPr/>
        </p:nvPicPr>
        <p:blipFill>
          <a:blip r:embed="rId8"/>
          <a:stretch>
            <a:fillRect/>
          </a:stretch>
        </p:blipFill>
        <p:spPr>
          <a:xfrm>
            <a:off x="1098705" y="661238"/>
            <a:ext cx="6984271" cy="3668360"/>
          </a:xfrm>
          <a:prstGeom prst="rect">
            <a:avLst/>
          </a:prstGeom>
        </p:spPr>
      </p:pic>
      <p:sp>
        <p:nvSpPr>
          <p:cNvPr id="11" name="Rectangle 10">
            <a:extLst>
              <a:ext uri="{FF2B5EF4-FFF2-40B4-BE49-F238E27FC236}">
                <a16:creationId xmlns:a16="http://schemas.microsoft.com/office/drawing/2014/main" id="{C6806198-8448-914F-91C2-97AB71EA8953}"/>
              </a:ext>
            </a:extLst>
          </p:cNvPr>
          <p:cNvSpPr/>
          <p:nvPr/>
        </p:nvSpPr>
        <p:spPr>
          <a:xfrm>
            <a:off x="1089514" y="574941"/>
            <a:ext cx="10068481" cy="375465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ED375F23-3429-EF41-8382-11AA8A701998}"/>
              </a:ext>
            </a:extLst>
          </p:cNvPr>
          <p:cNvPicPr>
            <a:picLocks noChangeAspect="1"/>
          </p:cNvPicPr>
          <p:nvPr/>
        </p:nvPicPr>
        <p:blipFill>
          <a:blip r:embed="rId9"/>
          <a:stretch>
            <a:fillRect/>
          </a:stretch>
        </p:blipFill>
        <p:spPr>
          <a:xfrm>
            <a:off x="-49633" y="2979277"/>
            <a:ext cx="1112018" cy="1028765"/>
          </a:xfrm>
          <a:prstGeom prst="rect">
            <a:avLst/>
          </a:prstGeom>
        </p:spPr>
      </p:pic>
      <p:sp>
        <p:nvSpPr>
          <p:cNvPr id="15" name="TextBox 14">
            <a:extLst>
              <a:ext uri="{FF2B5EF4-FFF2-40B4-BE49-F238E27FC236}">
                <a16:creationId xmlns:a16="http://schemas.microsoft.com/office/drawing/2014/main" id="{EF1C6406-C6B1-684E-B251-3736E9AB5BE1}"/>
              </a:ext>
            </a:extLst>
          </p:cNvPr>
          <p:cNvSpPr txBox="1"/>
          <p:nvPr/>
        </p:nvSpPr>
        <p:spPr>
          <a:xfrm>
            <a:off x="-39916" y="3805721"/>
            <a:ext cx="2335181" cy="230832"/>
          </a:xfrm>
          <a:prstGeom prst="rect">
            <a:avLst/>
          </a:prstGeom>
          <a:noFill/>
        </p:spPr>
        <p:txBody>
          <a:bodyPr wrap="square" rtlCol="0">
            <a:spAutoFit/>
          </a:bodyPr>
          <a:lstStyle/>
          <a:p>
            <a:r>
              <a:rPr lang="en-US" sz="900" dirty="0"/>
              <a:t>p-Phenylenediamine</a:t>
            </a:r>
          </a:p>
        </p:txBody>
      </p:sp>
      <p:pic>
        <p:nvPicPr>
          <p:cNvPr id="26" name="Picture 25">
            <a:extLst>
              <a:ext uri="{FF2B5EF4-FFF2-40B4-BE49-F238E27FC236}">
                <a16:creationId xmlns:a16="http://schemas.microsoft.com/office/drawing/2014/main" id="{478BED14-68FF-944E-BE0F-3C04B26A5ABC}"/>
              </a:ext>
            </a:extLst>
          </p:cNvPr>
          <p:cNvPicPr>
            <a:picLocks noChangeAspect="1"/>
          </p:cNvPicPr>
          <p:nvPr/>
        </p:nvPicPr>
        <p:blipFill>
          <a:blip r:embed="rId10"/>
          <a:stretch>
            <a:fillRect/>
          </a:stretch>
        </p:blipFill>
        <p:spPr>
          <a:xfrm>
            <a:off x="8669755" y="2103699"/>
            <a:ext cx="1427142" cy="600902"/>
          </a:xfrm>
          <a:prstGeom prst="rect">
            <a:avLst/>
          </a:prstGeom>
        </p:spPr>
      </p:pic>
      <p:cxnSp>
        <p:nvCxnSpPr>
          <p:cNvPr id="29" name="Straight Arrow Connector 28">
            <a:extLst>
              <a:ext uri="{FF2B5EF4-FFF2-40B4-BE49-F238E27FC236}">
                <a16:creationId xmlns:a16="http://schemas.microsoft.com/office/drawing/2014/main" id="{4E55F7B9-25AB-1C47-834E-33BFDB9F2390}"/>
              </a:ext>
            </a:extLst>
          </p:cNvPr>
          <p:cNvCxnSpPr>
            <a:cxnSpLocks/>
          </p:cNvCxnSpPr>
          <p:nvPr/>
        </p:nvCxnSpPr>
        <p:spPr>
          <a:xfrm>
            <a:off x="7956917" y="2416734"/>
            <a:ext cx="199294" cy="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87E5BA6-92B5-E94D-B77B-49FB3EB43F8D}"/>
              </a:ext>
            </a:extLst>
          </p:cNvPr>
          <p:cNvSpPr txBox="1"/>
          <p:nvPr/>
        </p:nvSpPr>
        <p:spPr>
          <a:xfrm>
            <a:off x="8151293" y="2240422"/>
            <a:ext cx="199294" cy="369332"/>
          </a:xfrm>
          <a:prstGeom prst="rect">
            <a:avLst/>
          </a:prstGeom>
          <a:noFill/>
        </p:spPr>
        <p:txBody>
          <a:bodyPr wrap="square" rtlCol="0">
            <a:spAutoFit/>
          </a:bodyPr>
          <a:lstStyle/>
          <a:p>
            <a:r>
              <a:rPr lang="en-US" dirty="0"/>
              <a:t>M</a:t>
            </a:r>
          </a:p>
        </p:txBody>
      </p:sp>
      <p:cxnSp>
        <p:nvCxnSpPr>
          <p:cNvPr id="73" name="Straight Arrow Connector 72">
            <a:extLst>
              <a:ext uri="{FF2B5EF4-FFF2-40B4-BE49-F238E27FC236}">
                <a16:creationId xmlns:a16="http://schemas.microsoft.com/office/drawing/2014/main" id="{BBF291AD-23B5-D34F-911E-588E1EED9507}"/>
              </a:ext>
            </a:extLst>
          </p:cNvPr>
          <p:cNvCxnSpPr>
            <a:cxnSpLocks/>
          </p:cNvCxnSpPr>
          <p:nvPr/>
        </p:nvCxnSpPr>
        <p:spPr>
          <a:xfrm>
            <a:off x="8499146" y="2431373"/>
            <a:ext cx="199294" cy="6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B568121-0202-174D-B438-E3641B5A5043}"/>
              </a:ext>
            </a:extLst>
          </p:cNvPr>
          <p:cNvSpPr/>
          <p:nvPr/>
        </p:nvSpPr>
        <p:spPr>
          <a:xfrm>
            <a:off x="10416065" y="1811437"/>
            <a:ext cx="414415" cy="1246067"/>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484F46E9-73D1-E443-A211-CA2ECD9A7F90}"/>
              </a:ext>
            </a:extLst>
          </p:cNvPr>
          <p:cNvSpPr txBox="1"/>
          <p:nvPr/>
        </p:nvSpPr>
        <p:spPr>
          <a:xfrm rot="5400000">
            <a:off x="5780658" y="2035756"/>
            <a:ext cx="281996" cy="646331"/>
          </a:xfrm>
          <a:prstGeom prst="rect">
            <a:avLst/>
          </a:prstGeom>
          <a:noFill/>
        </p:spPr>
        <p:txBody>
          <a:bodyPr wrap="square" rtlCol="0">
            <a:spAutoFit/>
          </a:bodyPr>
          <a:lstStyle/>
          <a:p>
            <a:r>
              <a:rPr lang="en-US" sz="1200" dirty="0"/>
              <a:t>.</a:t>
            </a:r>
            <a:br>
              <a:rPr lang="en-US" sz="1200" dirty="0"/>
            </a:br>
            <a:r>
              <a:rPr lang="en-US" sz="1200" dirty="0"/>
              <a:t>.</a:t>
            </a:r>
            <a:br>
              <a:rPr lang="en-US" sz="1200" dirty="0"/>
            </a:br>
            <a:r>
              <a:rPr lang="en-US" sz="1200" dirty="0"/>
              <a:t>.</a:t>
            </a:r>
          </a:p>
        </p:txBody>
      </p:sp>
      <p:sp>
        <p:nvSpPr>
          <p:cNvPr id="38" name="Right Arrow 37">
            <a:extLst>
              <a:ext uri="{FF2B5EF4-FFF2-40B4-BE49-F238E27FC236}">
                <a16:creationId xmlns:a16="http://schemas.microsoft.com/office/drawing/2014/main" id="{DFF75A87-4AA6-7A4D-BA0C-D858202083EB}"/>
              </a:ext>
            </a:extLst>
          </p:cNvPr>
          <p:cNvSpPr/>
          <p:nvPr/>
        </p:nvSpPr>
        <p:spPr>
          <a:xfrm rot="19482954">
            <a:off x="561596" y="2558869"/>
            <a:ext cx="559175" cy="301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FC7A1E74-7D17-5446-A31A-0FDA2DCEA853}"/>
              </a:ext>
            </a:extLst>
          </p:cNvPr>
          <p:cNvCxnSpPr>
            <a:cxnSpLocks/>
          </p:cNvCxnSpPr>
          <p:nvPr/>
        </p:nvCxnSpPr>
        <p:spPr>
          <a:xfrm>
            <a:off x="10075804" y="2421989"/>
            <a:ext cx="253424" cy="9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271767C-5987-2940-83CF-35F34589C943}"/>
              </a:ext>
            </a:extLst>
          </p:cNvPr>
          <p:cNvCxnSpPr>
            <a:cxnSpLocks/>
          </p:cNvCxnSpPr>
          <p:nvPr/>
        </p:nvCxnSpPr>
        <p:spPr>
          <a:xfrm flipV="1">
            <a:off x="10932389" y="2404150"/>
            <a:ext cx="477626" cy="6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2D1D3F5-8A8A-1645-9AD4-1001AEE2C917}"/>
              </a:ext>
            </a:extLst>
          </p:cNvPr>
          <p:cNvSpPr txBox="1"/>
          <p:nvPr/>
        </p:nvSpPr>
        <p:spPr>
          <a:xfrm rot="16200000">
            <a:off x="8633755" y="4104730"/>
            <a:ext cx="1499141" cy="276999"/>
          </a:xfrm>
          <a:prstGeom prst="rect">
            <a:avLst/>
          </a:prstGeom>
          <a:noFill/>
        </p:spPr>
        <p:txBody>
          <a:bodyPr wrap="square" rtlCol="0">
            <a:spAutoFit/>
          </a:bodyPr>
          <a:lstStyle/>
          <a:p>
            <a:r>
              <a:rPr lang="en-US" sz="1200" dirty="0"/>
              <a:t>Concatenate with M</a:t>
            </a:r>
          </a:p>
        </p:txBody>
      </p:sp>
    </p:spTree>
    <p:extLst>
      <p:ext uri="{BB962C8B-B14F-4D97-AF65-F5344CB8AC3E}">
        <p14:creationId xmlns:p14="http://schemas.microsoft.com/office/powerpoint/2010/main" val="418747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98D7F-97E6-474C-84A5-AAD155FC200B}"/>
              </a:ext>
            </a:extLst>
          </p:cNvPr>
          <p:cNvSpPr txBox="1"/>
          <p:nvPr/>
        </p:nvSpPr>
        <p:spPr>
          <a:xfrm>
            <a:off x="308344" y="659219"/>
            <a:ext cx="10621926" cy="5355312"/>
          </a:xfrm>
          <a:prstGeom prst="rect">
            <a:avLst/>
          </a:prstGeom>
          <a:noFill/>
        </p:spPr>
        <p:txBody>
          <a:bodyPr wrap="square" rtlCol="0">
            <a:spAutoFit/>
          </a:bodyPr>
          <a:lstStyle/>
          <a:p>
            <a:r>
              <a:rPr lang="en-US" dirty="0"/>
              <a:t>Our GCNN model consists of multiple layers such as </a:t>
            </a:r>
            <a:r>
              <a:rPr lang="en-US" dirty="0" err="1"/>
              <a:t>GraphConv</a:t>
            </a:r>
            <a:r>
              <a:rPr lang="en-US" dirty="0"/>
              <a:t>, batch normalization, </a:t>
            </a:r>
            <a:r>
              <a:rPr lang="en-US" dirty="0" err="1"/>
              <a:t>GraphPool</a:t>
            </a:r>
            <a:r>
              <a:rPr lang="en-US" dirty="0"/>
              <a:t>, </a:t>
            </a:r>
            <a:r>
              <a:rPr lang="en-US" dirty="0" err="1"/>
              <a:t>GraphGather</a:t>
            </a:r>
            <a:r>
              <a:rPr lang="en-US" dirty="0"/>
              <a:t> and dense layer. </a:t>
            </a:r>
            <a:r>
              <a:rPr lang="en-US" dirty="0" err="1"/>
              <a:t>GraphConv</a:t>
            </a:r>
            <a:r>
              <a:rPr lang="en-US" dirty="0"/>
              <a:t> layer of the model, which is the first layer of the network, acts on the atom level of the input data. It accepts a feature matrix </a:t>
            </a:r>
            <a:r>
              <a:rPr lang="en-US" i="1" dirty="0"/>
              <a:t>X </a:t>
            </a:r>
            <a:r>
              <a:rPr lang="en-US" dirty="0"/>
              <a:t>of size </a:t>
            </a:r>
            <a:r>
              <a:rPr lang="en-US" i="1" dirty="0"/>
              <a:t>M×N </a:t>
            </a:r>
            <a:r>
              <a:rPr lang="en-US" dirty="0"/>
              <a:t>as input where </a:t>
            </a:r>
            <a:r>
              <a:rPr lang="en-US" i="1" dirty="0"/>
              <a:t>M</a:t>
            </a:r>
            <a:r>
              <a:rPr lang="en-US" dirty="0"/>
              <a:t> is the number of atoms in </a:t>
            </a:r>
            <a:r>
              <a:rPr lang="en-US" dirty="0" err="1"/>
              <a:t>anmolecule</a:t>
            </a:r>
            <a:r>
              <a:rPr lang="en-US" dirty="0"/>
              <a:t> and </a:t>
            </a:r>
            <a:r>
              <a:rPr lang="en-US" i="1" dirty="0"/>
              <a:t>N</a:t>
            </a:r>
            <a:r>
              <a:rPr lang="en-US" dirty="0"/>
              <a:t> is the number of features for each atom. Atoms in this model can be referred as nodes. This layer also accepts an adjacency matrix, </a:t>
            </a:r>
            <a:r>
              <a:rPr lang="en-US" i="1" dirty="0"/>
              <a:t>A</a:t>
            </a:r>
            <a:r>
              <a:rPr lang="en-US" dirty="0"/>
              <a:t>, of size </a:t>
            </a:r>
            <a:r>
              <a:rPr lang="en-US" i="1" dirty="0"/>
              <a:t>M×M </a:t>
            </a:r>
            <a:r>
              <a:rPr lang="en-US" dirty="0"/>
              <a:t>that is representing the overall structure of the graph. Each hidden layer of the </a:t>
            </a:r>
            <a:r>
              <a:rPr lang="en-US" dirty="0" err="1"/>
              <a:t>GraphConv</a:t>
            </a:r>
            <a:r>
              <a:rPr lang="en-US" dirty="0"/>
              <a:t> layer can be represented as </a:t>
            </a:r>
            <a:r>
              <a:rPr lang="en-US" i="1" dirty="0"/>
              <a:t>H</a:t>
            </a:r>
            <a:r>
              <a:rPr lang="en-US" i="1" baseline="30000" dirty="0"/>
              <a:t>l</a:t>
            </a:r>
            <a:r>
              <a:rPr lang="en-US" i="1" dirty="0"/>
              <a:t>=f(H</a:t>
            </a:r>
            <a:r>
              <a:rPr lang="en-US" i="1" baseline="30000" dirty="0"/>
              <a:t>l−1</a:t>
            </a:r>
            <a:r>
              <a:rPr lang="en-US" i="1" dirty="0"/>
              <a:t>,A) </a:t>
            </a:r>
            <a:r>
              <a:rPr lang="en-US" dirty="0"/>
              <a:t>where </a:t>
            </a:r>
            <a:r>
              <a:rPr lang="en-US" i="1" dirty="0"/>
              <a:t>H</a:t>
            </a:r>
            <a:r>
              <a:rPr lang="en-US" i="1" baseline="30000" dirty="0"/>
              <a:t>0</a:t>
            </a:r>
            <a:r>
              <a:rPr lang="en-US" dirty="0"/>
              <a:t> is the input matrix </a:t>
            </a:r>
            <a:r>
              <a:rPr lang="en-US" i="1" dirty="0"/>
              <a:t>X</a:t>
            </a:r>
            <a:r>
              <a:rPr lang="en-US" dirty="0"/>
              <a:t> and </a:t>
            </a:r>
            <a:r>
              <a:rPr lang="en-US" i="1" dirty="0"/>
              <a:t>f</a:t>
            </a:r>
            <a:r>
              <a:rPr lang="en-US" dirty="0"/>
              <a:t> is the propagation function and </a:t>
            </a:r>
            <a:r>
              <a:rPr lang="en-US" i="1" dirty="0"/>
              <a:t>l</a:t>
            </a:r>
            <a:r>
              <a:rPr lang="en-US" dirty="0"/>
              <a:t> is the number of hidden layers. We are using Tanh activation function for this model. The size of the matrix remains unchanged after </a:t>
            </a:r>
            <a:r>
              <a:rPr lang="en-US" dirty="0" err="1"/>
              <a:t>GraphConv</a:t>
            </a:r>
            <a:r>
              <a:rPr lang="en-US" dirty="0"/>
              <a:t> layer. The output of this layer is now the input of the batch normalization layer. In this layer, the data is normalized to have mean zero and standard deviation one. The output of this layer is then passed to </a:t>
            </a:r>
            <a:r>
              <a:rPr lang="en-US" dirty="0" err="1"/>
              <a:t>GraphPool</a:t>
            </a:r>
            <a:r>
              <a:rPr lang="en-US" dirty="0"/>
              <a:t> layer where data from local neighborhoods of a graph is gathered. This layer performs max-pooling over the feature vectors of atoms in a neighborhood and combine all atom features into a single fingerprint of the whole molecule. The output of this layer is a </a:t>
            </a:r>
            <a:r>
              <a:rPr lang="en-US" i="1" dirty="0"/>
              <a:t>M×K </a:t>
            </a:r>
            <a:r>
              <a:rPr lang="en-US" dirty="0"/>
              <a:t>matrix where </a:t>
            </a:r>
            <a:r>
              <a:rPr lang="en-US" i="1" dirty="0"/>
              <a:t>K</a:t>
            </a:r>
            <a:r>
              <a:rPr lang="en-US" dirty="0"/>
              <a:t> is the number of neighboring atoms of each atom. The maximum value that </a:t>
            </a:r>
            <a:r>
              <a:rPr lang="en-US" i="1" dirty="0"/>
              <a:t>K</a:t>
            </a:r>
            <a:r>
              <a:rPr lang="en-US" dirty="0"/>
              <a:t> can have is 10 which is the maximum allowed degree for each graph node. The output of </a:t>
            </a:r>
            <a:r>
              <a:rPr lang="en-US" dirty="0" err="1"/>
              <a:t>GraphPool</a:t>
            </a:r>
            <a:r>
              <a:rPr lang="en-US" dirty="0"/>
              <a:t> layer will go through Dense and normalization layers before entering </a:t>
            </a:r>
            <a:r>
              <a:rPr lang="en-US" dirty="0" err="1"/>
              <a:t>GraphGather</a:t>
            </a:r>
            <a:r>
              <a:rPr lang="en-US" dirty="0"/>
              <a:t> layer. This layer creates a graph level feature vector by combining all node-level feature vectors. The output of this layer is a vector of size M. Now at this level, we are concatenating the output vector </a:t>
            </a:r>
            <a:r>
              <a:rPr lang="en-US" i="1" dirty="0"/>
              <a:t>M</a:t>
            </a:r>
            <a:r>
              <a:rPr lang="en-US" dirty="0"/>
              <a:t> with vector </a:t>
            </a:r>
            <a:r>
              <a:rPr lang="en-US" i="1" dirty="0"/>
              <a:t>P</a:t>
            </a:r>
            <a:r>
              <a:rPr lang="en-US" dirty="0"/>
              <a:t> of size 15 that consists of physics parameters extracted from GBNSR6 and PBSA outputs. The resulting vector, </a:t>
            </a:r>
            <a:r>
              <a:rPr lang="en-US" i="1" dirty="0"/>
              <a:t>MP</a:t>
            </a:r>
            <a:r>
              <a:rPr lang="en-US" dirty="0"/>
              <a:t>, will go through another dense layer and the output is enthalpy prediction.</a:t>
            </a:r>
          </a:p>
        </p:txBody>
      </p:sp>
    </p:spTree>
    <p:extLst>
      <p:ext uri="{BB962C8B-B14F-4D97-AF65-F5344CB8AC3E}">
        <p14:creationId xmlns:p14="http://schemas.microsoft.com/office/powerpoint/2010/main" val="159862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D0F03-9897-BC4F-A377-B9CFF90F8000}"/>
              </a:ext>
            </a:extLst>
          </p:cNvPr>
          <p:cNvPicPr>
            <a:picLocks noChangeAspect="1"/>
          </p:cNvPicPr>
          <p:nvPr/>
        </p:nvPicPr>
        <p:blipFill>
          <a:blip r:embed="rId2"/>
          <a:stretch>
            <a:fillRect/>
          </a:stretch>
        </p:blipFill>
        <p:spPr>
          <a:xfrm>
            <a:off x="1030147" y="133386"/>
            <a:ext cx="10169681" cy="5341439"/>
          </a:xfrm>
          <a:prstGeom prst="rect">
            <a:avLst/>
          </a:prstGeom>
        </p:spPr>
      </p:pic>
    </p:spTree>
    <p:extLst>
      <p:ext uri="{BB962C8B-B14F-4D97-AF65-F5344CB8AC3E}">
        <p14:creationId xmlns:p14="http://schemas.microsoft.com/office/powerpoint/2010/main" val="86049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9708-D703-9A4B-96FC-54E0D52BA807}"/>
              </a:ext>
            </a:extLst>
          </p:cNvPr>
          <p:cNvSpPr>
            <a:spLocks noGrp="1"/>
          </p:cNvSpPr>
          <p:nvPr>
            <p:ph type="title"/>
          </p:nvPr>
        </p:nvSpPr>
        <p:spPr/>
        <p:txBody>
          <a:bodyPr/>
          <a:lstStyle/>
          <a:p>
            <a:r>
              <a:rPr lang="en-US" b="1" dirty="0" err="1"/>
              <a:t>Dunevaud</a:t>
            </a:r>
            <a:r>
              <a:rPr lang="en-US" b="1" dirty="0"/>
              <a:t> Graph </a:t>
            </a:r>
            <a:r>
              <a:rPr lang="en-US" b="1" dirty="0" err="1"/>
              <a:t>Featurizer</a:t>
            </a:r>
            <a:r>
              <a:rPr lang="en-US" b="1" dirty="0"/>
              <a:t> (</a:t>
            </a:r>
            <a:r>
              <a:rPr lang="en-US" b="1" dirty="0" err="1"/>
              <a:t>ConvMolFeaturizer</a:t>
            </a:r>
            <a:r>
              <a:rPr lang="en-US" b="1" dirty="0"/>
              <a:t>)</a:t>
            </a:r>
          </a:p>
        </p:txBody>
      </p:sp>
      <p:sp>
        <p:nvSpPr>
          <p:cNvPr id="3" name="Content Placeholder 2">
            <a:extLst>
              <a:ext uri="{FF2B5EF4-FFF2-40B4-BE49-F238E27FC236}">
                <a16:creationId xmlns:a16="http://schemas.microsoft.com/office/drawing/2014/main" id="{A2B6BAF8-0E1E-C445-995A-B27A322FD6B3}"/>
              </a:ext>
            </a:extLst>
          </p:cNvPr>
          <p:cNvSpPr>
            <a:spLocks noGrp="1"/>
          </p:cNvSpPr>
          <p:nvPr>
            <p:ph idx="1"/>
          </p:nvPr>
        </p:nvSpPr>
        <p:spPr>
          <a:xfrm>
            <a:off x="838200" y="1825625"/>
            <a:ext cx="8932101" cy="4351338"/>
          </a:xfrm>
        </p:spPr>
        <p:txBody>
          <a:bodyPr>
            <a:normAutofit fontScale="92500"/>
          </a:bodyPr>
          <a:lstStyle/>
          <a:p>
            <a:r>
              <a:rPr lang="en-US" dirty="0" err="1"/>
              <a:t>Atom_features</a:t>
            </a:r>
            <a:r>
              <a:rPr lang="en-US" dirty="0"/>
              <a:t>: </a:t>
            </a:r>
            <a:r>
              <a:rPr lang="en-US" dirty="0" err="1"/>
              <a:t>One_Host_encoding</a:t>
            </a:r>
            <a:r>
              <a:rPr lang="en-US" dirty="0"/>
              <a:t>[symbol + degree + total number of Hydrogens(if not explicit hydrogen (QM8, QM9) + implicit valence + Formal Charge + Radical Electrons + Hybridization Type + if use chirality]</a:t>
            </a:r>
          </a:p>
          <a:p>
            <a:r>
              <a:rPr lang="en-US" dirty="0"/>
              <a:t>Bond features: bond type (single, double, triple, aromatic), is conjugated or not, is a ring or not, Chirality</a:t>
            </a:r>
          </a:p>
          <a:p>
            <a:pPr marL="0" indent="0">
              <a:buNone/>
            </a:pPr>
            <a:r>
              <a:rPr lang="en-US" dirty="0"/>
              <a:t>First, a graph is constructed matching the topology of the molecule being fingerprinted, in which nodes represent atoms, and edges represent bonds. At each layer, information flows between neighbors in the graph. Finally, each node in the graph turns on one bit in the fixed-length fingerprint vector.</a:t>
            </a:r>
          </a:p>
          <a:p>
            <a:endParaRPr lang="en-US" dirty="0"/>
          </a:p>
        </p:txBody>
      </p:sp>
      <p:pic>
        <p:nvPicPr>
          <p:cNvPr id="4" name="Picture 3">
            <a:extLst>
              <a:ext uri="{FF2B5EF4-FFF2-40B4-BE49-F238E27FC236}">
                <a16:creationId xmlns:a16="http://schemas.microsoft.com/office/drawing/2014/main" id="{7CEE73B5-C44D-104E-AB44-00E70ED8E379}"/>
              </a:ext>
            </a:extLst>
          </p:cNvPr>
          <p:cNvPicPr>
            <a:picLocks noChangeAspect="1"/>
          </p:cNvPicPr>
          <p:nvPr/>
        </p:nvPicPr>
        <p:blipFill>
          <a:blip r:embed="rId2"/>
          <a:stretch>
            <a:fillRect/>
          </a:stretch>
        </p:blipFill>
        <p:spPr>
          <a:xfrm>
            <a:off x="9867661" y="1123013"/>
            <a:ext cx="1731440" cy="2481136"/>
          </a:xfrm>
          <a:prstGeom prst="rect">
            <a:avLst/>
          </a:prstGeom>
        </p:spPr>
      </p:pic>
      <p:pic>
        <p:nvPicPr>
          <p:cNvPr id="6" name="Picture 5">
            <a:extLst>
              <a:ext uri="{FF2B5EF4-FFF2-40B4-BE49-F238E27FC236}">
                <a16:creationId xmlns:a16="http://schemas.microsoft.com/office/drawing/2014/main" id="{4DF9FCAD-0E0F-FF44-ADAC-A65546E3EC44}"/>
              </a:ext>
            </a:extLst>
          </p:cNvPr>
          <p:cNvPicPr>
            <a:picLocks noChangeAspect="1"/>
          </p:cNvPicPr>
          <p:nvPr/>
        </p:nvPicPr>
        <p:blipFill>
          <a:blip r:embed="rId3"/>
          <a:stretch>
            <a:fillRect/>
          </a:stretch>
        </p:blipFill>
        <p:spPr>
          <a:xfrm>
            <a:off x="9481997" y="3713248"/>
            <a:ext cx="2423643" cy="2261667"/>
          </a:xfrm>
          <a:prstGeom prst="rect">
            <a:avLst/>
          </a:prstGeom>
        </p:spPr>
      </p:pic>
    </p:spTree>
    <p:extLst>
      <p:ext uri="{BB962C8B-B14F-4D97-AF65-F5344CB8AC3E}">
        <p14:creationId xmlns:p14="http://schemas.microsoft.com/office/powerpoint/2010/main" val="118462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04FE61-04F9-8A4B-BBE7-08A02FFA6F98}"/>
              </a:ext>
            </a:extLst>
          </p:cNvPr>
          <p:cNvPicPr>
            <a:picLocks noChangeAspect="1"/>
          </p:cNvPicPr>
          <p:nvPr/>
        </p:nvPicPr>
        <p:blipFill>
          <a:blip r:embed="rId2"/>
          <a:stretch>
            <a:fillRect/>
          </a:stretch>
        </p:blipFill>
        <p:spPr>
          <a:xfrm>
            <a:off x="275404" y="2767673"/>
            <a:ext cx="1624800" cy="947800"/>
          </a:xfrm>
          <a:prstGeom prst="rect">
            <a:avLst/>
          </a:prstGeom>
        </p:spPr>
      </p:pic>
      <p:pic>
        <p:nvPicPr>
          <p:cNvPr id="5" name="Picture 4">
            <a:extLst>
              <a:ext uri="{FF2B5EF4-FFF2-40B4-BE49-F238E27FC236}">
                <a16:creationId xmlns:a16="http://schemas.microsoft.com/office/drawing/2014/main" id="{29D75E04-A08E-AF4B-B278-7689F91C7A66}"/>
              </a:ext>
            </a:extLst>
          </p:cNvPr>
          <p:cNvPicPr>
            <a:picLocks noChangeAspect="1"/>
          </p:cNvPicPr>
          <p:nvPr/>
        </p:nvPicPr>
        <p:blipFill>
          <a:blip r:embed="rId3"/>
          <a:stretch>
            <a:fillRect/>
          </a:stretch>
        </p:blipFill>
        <p:spPr>
          <a:xfrm>
            <a:off x="2339376" y="2111845"/>
            <a:ext cx="1931748" cy="1129728"/>
          </a:xfrm>
          <a:prstGeom prst="rect">
            <a:avLst/>
          </a:prstGeom>
        </p:spPr>
      </p:pic>
      <p:pic>
        <p:nvPicPr>
          <p:cNvPr id="7" name="Picture 6">
            <a:extLst>
              <a:ext uri="{FF2B5EF4-FFF2-40B4-BE49-F238E27FC236}">
                <a16:creationId xmlns:a16="http://schemas.microsoft.com/office/drawing/2014/main" id="{086AC36D-D626-DC4C-A07E-675A24044891}"/>
              </a:ext>
            </a:extLst>
          </p:cNvPr>
          <p:cNvPicPr>
            <a:picLocks noChangeAspect="1"/>
          </p:cNvPicPr>
          <p:nvPr/>
        </p:nvPicPr>
        <p:blipFill>
          <a:blip r:embed="rId4"/>
          <a:stretch>
            <a:fillRect/>
          </a:stretch>
        </p:blipFill>
        <p:spPr>
          <a:xfrm>
            <a:off x="2417232" y="977682"/>
            <a:ext cx="1776036" cy="1000020"/>
          </a:xfrm>
          <a:prstGeom prst="rect">
            <a:avLst/>
          </a:prstGeom>
        </p:spPr>
      </p:pic>
      <p:pic>
        <p:nvPicPr>
          <p:cNvPr id="9" name="Picture 8">
            <a:extLst>
              <a:ext uri="{FF2B5EF4-FFF2-40B4-BE49-F238E27FC236}">
                <a16:creationId xmlns:a16="http://schemas.microsoft.com/office/drawing/2014/main" id="{18E4AA23-1CC3-B34A-B741-ADD22B489A2C}"/>
              </a:ext>
            </a:extLst>
          </p:cNvPr>
          <p:cNvPicPr>
            <a:picLocks noChangeAspect="1"/>
          </p:cNvPicPr>
          <p:nvPr/>
        </p:nvPicPr>
        <p:blipFill>
          <a:blip r:embed="rId5"/>
          <a:stretch>
            <a:fillRect/>
          </a:stretch>
        </p:blipFill>
        <p:spPr>
          <a:xfrm>
            <a:off x="2417232" y="4249696"/>
            <a:ext cx="1853892" cy="1022239"/>
          </a:xfrm>
          <a:prstGeom prst="rect">
            <a:avLst/>
          </a:prstGeom>
        </p:spPr>
      </p:pic>
      <p:sp>
        <p:nvSpPr>
          <p:cNvPr id="10" name="TextBox 9">
            <a:extLst>
              <a:ext uri="{FF2B5EF4-FFF2-40B4-BE49-F238E27FC236}">
                <a16:creationId xmlns:a16="http://schemas.microsoft.com/office/drawing/2014/main" id="{88C18817-2061-FB4A-8F3F-2461DA954A2C}"/>
              </a:ext>
            </a:extLst>
          </p:cNvPr>
          <p:cNvSpPr txBox="1"/>
          <p:nvPr/>
        </p:nvSpPr>
        <p:spPr>
          <a:xfrm>
            <a:off x="3163055" y="3326366"/>
            <a:ext cx="214809" cy="923330"/>
          </a:xfrm>
          <a:prstGeom prst="rect">
            <a:avLst/>
          </a:prstGeom>
          <a:noFill/>
        </p:spPr>
        <p:txBody>
          <a:bodyPr wrap="square" rtlCol="0">
            <a:spAutoFit/>
          </a:bodyPr>
          <a:lstStyle/>
          <a:p>
            <a:r>
              <a:rPr lang="en-US" dirty="0"/>
              <a:t>.</a:t>
            </a:r>
            <a:br>
              <a:rPr lang="en-US" dirty="0"/>
            </a:br>
            <a:r>
              <a:rPr lang="en-US" dirty="0"/>
              <a:t>.</a:t>
            </a:r>
            <a:br>
              <a:rPr lang="en-US" dirty="0"/>
            </a:br>
            <a:r>
              <a:rPr lang="en-US" dirty="0"/>
              <a:t>.</a:t>
            </a:r>
          </a:p>
        </p:txBody>
      </p:sp>
      <p:sp>
        <p:nvSpPr>
          <p:cNvPr id="16" name="Rectangle 15">
            <a:extLst>
              <a:ext uri="{FF2B5EF4-FFF2-40B4-BE49-F238E27FC236}">
                <a16:creationId xmlns:a16="http://schemas.microsoft.com/office/drawing/2014/main" id="{5C0C3C7B-02F7-AD49-9AFB-FE49225DF489}"/>
              </a:ext>
            </a:extLst>
          </p:cNvPr>
          <p:cNvSpPr/>
          <p:nvPr/>
        </p:nvSpPr>
        <p:spPr>
          <a:xfrm>
            <a:off x="2164466" y="781953"/>
            <a:ext cx="2361235" cy="4919240"/>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497B947-B1CF-4748-8FAA-A75D977EF729}"/>
              </a:ext>
            </a:extLst>
          </p:cNvPr>
          <p:cNvSpPr/>
          <p:nvPr/>
        </p:nvSpPr>
        <p:spPr>
          <a:xfrm>
            <a:off x="2290849" y="661688"/>
            <a:ext cx="2361235" cy="4919240"/>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32E79C-652F-D84C-8E11-AF5C60EB61B5}"/>
              </a:ext>
            </a:extLst>
          </p:cNvPr>
          <p:cNvSpPr/>
          <p:nvPr/>
        </p:nvSpPr>
        <p:spPr>
          <a:xfrm>
            <a:off x="2417232" y="547871"/>
            <a:ext cx="2361235" cy="4919240"/>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AB1232D-34C6-7E4B-ADC0-1F7D9612CBFD}"/>
              </a:ext>
            </a:extLst>
          </p:cNvPr>
          <p:cNvSpPr/>
          <p:nvPr/>
        </p:nvSpPr>
        <p:spPr>
          <a:xfrm>
            <a:off x="2038083" y="866746"/>
            <a:ext cx="2361235" cy="4919240"/>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9B21C50-4FFA-DD4B-953A-D0936DC26133}"/>
              </a:ext>
            </a:extLst>
          </p:cNvPr>
          <p:cNvSpPr txBox="1"/>
          <p:nvPr/>
        </p:nvSpPr>
        <p:spPr>
          <a:xfrm>
            <a:off x="2834749" y="228475"/>
            <a:ext cx="1086230" cy="276999"/>
          </a:xfrm>
          <a:prstGeom prst="rect">
            <a:avLst/>
          </a:prstGeom>
          <a:noFill/>
        </p:spPr>
        <p:txBody>
          <a:bodyPr wrap="square" rtlCol="0">
            <a:spAutoFit/>
          </a:bodyPr>
          <a:lstStyle/>
          <a:p>
            <a:r>
              <a:rPr lang="en-US" sz="1200" dirty="0"/>
              <a:t>Graph Conv</a:t>
            </a:r>
          </a:p>
        </p:txBody>
      </p:sp>
      <p:sp>
        <p:nvSpPr>
          <p:cNvPr id="23" name="TextBox 22">
            <a:extLst>
              <a:ext uri="{FF2B5EF4-FFF2-40B4-BE49-F238E27FC236}">
                <a16:creationId xmlns:a16="http://schemas.microsoft.com/office/drawing/2014/main" id="{99B40CD4-16C2-C54B-B914-51253D9B4988}"/>
              </a:ext>
            </a:extLst>
          </p:cNvPr>
          <p:cNvSpPr txBox="1"/>
          <p:nvPr/>
        </p:nvSpPr>
        <p:spPr>
          <a:xfrm rot="16200000">
            <a:off x="3851555" y="2807436"/>
            <a:ext cx="2575182" cy="400110"/>
          </a:xfrm>
          <a:prstGeom prst="rect">
            <a:avLst/>
          </a:prstGeom>
          <a:noFill/>
        </p:spPr>
        <p:txBody>
          <a:bodyPr wrap="square" rtlCol="0">
            <a:spAutoFit/>
          </a:bodyPr>
          <a:lstStyle/>
          <a:p>
            <a:r>
              <a:rPr lang="en-US" sz="2000" dirty="0"/>
              <a:t>Batch normalization</a:t>
            </a:r>
          </a:p>
        </p:txBody>
      </p:sp>
      <p:pic>
        <p:nvPicPr>
          <p:cNvPr id="59" name="Picture 58">
            <a:extLst>
              <a:ext uri="{FF2B5EF4-FFF2-40B4-BE49-F238E27FC236}">
                <a16:creationId xmlns:a16="http://schemas.microsoft.com/office/drawing/2014/main" id="{BAE55331-D7EE-F54E-958D-A276D9AFE545}"/>
              </a:ext>
            </a:extLst>
          </p:cNvPr>
          <p:cNvPicPr>
            <a:picLocks noChangeAspect="1"/>
          </p:cNvPicPr>
          <p:nvPr/>
        </p:nvPicPr>
        <p:blipFill>
          <a:blip r:embed="rId6"/>
          <a:stretch>
            <a:fillRect/>
          </a:stretch>
        </p:blipFill>
        <p:spPr>
          <a:xfrm>
            <a:off x="5499825" y="4249696"/>
            <a:ext cx="2055253" cy="1151322"/>
          </a:xfrm>
          <a:prstGeom prst="rect">
            <a:avLst/>
          </a:prstGeom>
        </p:spPr>
      </p:pic>
      <p:pic>
        <p:nvPicPr>
          <p:cNvPr id="61" name="Picture 60">
            <a:extLst>
              <a:ext uri="{FF2B5EF4-FFF2-40B4-BE49-F238E27FC236}">
                <a16:creationId xmlns:a16="http://schemas.microsoft.com/office/drawing/2014/main" id="{755C1022-F64B-0148-A008-6761C06091EE}"/>
              </a:ext>
            </a:extLst>
          </p:cNvPr>
          <p:cNvPicPr>
            <a:picLocks noChangeAspect="1"/>
          </p:cNvPicPr>
          <p:nvPr/>
        </p:nvPicPr>
        <p:blipFill>
          <a:blip r:embed="rId7"/>
          <a:stretch>
            <a:fillRect/>
          </a:stretch>
        </p:blipFill>
        <p:spPr>
          <a:xfrm>
            <a:off x="5491266" y="2182590"/>
            <a:ext cx="1893654" cy="1031286"/>
          </a:xfrm>
          <a:prstGeom prst="rect">
            <a:avLst/>
          </a:prstGeom>
        </p:spPr>
      </p:pic>
      <p:pic>
        <p:nvPicPr>
          <p:cNvPr id="63" name="Picture 62">
            <a:extLst>
              <a:ext uri="{FF2B5EF4-FFF2-40B4-BE49-F238E27FC236}">
                <a16:creationId xmlns:a16="http://schemas.microsoft.com/office/drawing/2014/main" id="{66EC1989-31D6-094B-B39E-A09E6245A7E5}"/>
              </a:ext>
            </a:extLst>
          </p:cNvPr>
          <p:cNvPicPr>
            <a:picLocks noChangeAspect="1"/>
          </p:cNvPicPr>
          <p:nvPr/>
        </p:nvPicPr>
        <p:blipFill>
          <a:blip r:embed="rId8"/>
          <a:stretch>
            <a:fillRect/>
          </a:stretch>
        </p:blipFill>
        <p:spPr>
          <a:xfrm>
            <a:off x="5481080" y="685238"/>
            <a:ext cx="1901958" cy="1110957"/>
          </a:xfrm>
          <a:prstGeom prst="rect">
            <a:avLst/>
          </a:prstGeom>
        </p:spPr>
      </p:pic>
      <p:cxnSp>
        <p:nvCxnSpPr>
          <p:cNvPr id="65" name="Straight Arrow Connector 64">
            <a:extLst>
              <a:ext uri="{FF2B5EF4-FFF2-40B4-BE49-F238E27FC236}">
                <a16:creationId xmlns:a16="http://schemas.microsoft.com/office/drawing/2014/main" id="{F4F23EC3-201C-2647-99AC-8D7C21517351}"/>
              </a:ext>
            </a:extLst>
          </p:cNvPr>
          <p:cNvCxnSpPr>
            <a:cxnSpLocks/>
          </p:cNvCxnSpPr>
          <p:nvPr/>
        </p:nvCxnSpPr>
        <p:spPr>
          <a:xfrm>
            <a:off x="5671595" y="1359273"/>
            <a:ext cx="208345" cy="236837"/>
          </a:xfrm>
          <a:prstGeom prst="straightConnector1">
            <a:avLst/>
          </a:prstGeom>
          <a:ln>
            <a:solidFill>
              <a:srgbClr val="942092"/>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70" name="Straight Arrow Connector 69">
            <a:extLst>
              <a:ext uri="{FF2B5EF4-FFF2-40B4-BE49-F238E27FC236}">
                <a16:creationId xmlns:a16="http://schemas.microsoft.com/office/drawing/2014/main" id="{DF99D847-32E2-2D44-9FEA-18F72B1D2E38}"/>
              </a:ext>
            </a:extLst>
          </p:cNvPr>
          <p:cNvCxnSpPr>
            <a:cxnSpLocks/>
          </p:cNvCxnSpPr>
          <p:nvPr/>
        </p:nvCxnSpPr>
        <p:spPr>
          <a:xfrm flipH="1">
            <a:off x="6070455" y="1638966"/>
            <a:ext cx="589377" cy="23842"/>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71" name="Straight Arrow Connector 70">
            <a:extLst>
              <a:ext uri="{FF2B5EF4-FFF2-40B4-BE49-F238E27FC236}">
                <a16:creationId xmlns:a16="http://schemas.microsoft.com/office/drawing/2014/main" id="{FE4CF27F-C5B9-6D4E-A84C-2080F9021B84}"/>
              </a:ext>
            </a:extLst>
          </p:cNvPr>
          <p:cNvCxnSpPr>
            <a:cxnSpLocks/>
          </p:cNvCxnSpPr>
          <p:nvPr/>
        </p:nvCxnSpPr>
        <p:spPr>
          <a:xfrm flipH="1">
            <a:off x="6070455" y="1047657"/>
            <a:ext cx="608137" cy="591309"/>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80" name="Straight Arrow Connector 79">
            <a:extLst>
              <a:ext uri="{FF2B5EF4-FFF2-40B4-BE49-F238E27FC236}">
                <a16:creationId xmlns:a16="http://schemas.microsoft.com/office/drawing/2014/main" id="{CC43AFB4-78A3-1E49-88CA-F5AC46B9C118}"/>
              </a:ext>
            </a:extLst>
          </p:cNvPr>
          <p:cNvCxnSpPr>
            <a:cxnSpLocks/>
          </p:cNvCxnSpPr>
          <p:nvPr/>
        </p:nvCxnSpPr>
        <p:spPr>
          <a:xfrm>
            <a:off x="5671595" y="1359273"/>
            <a:ext cx="208345" cy="236837"/>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81" name="Straight Arrow Connector 80">
            <a:extLst>
              <a:ext uri="{FF2B5EF4-FFF2-40B4-BE49-F238E27FC236}">
                <a16:creationId xmlns:a16="http://schemas.microsoft.com/office/drawing/2014/main" id="{0D699D28-6BEA-A640-9D01-2D32F02792C0}"/>
              </a:ext>
            </a:extLst>
          </p:cNvPr>
          <p:cNvCxnSpPr>
            <a:cxnSpLocks/>
          </p:cNvCxnSpPr>
          <p:nvPr/>
        </p:nvCxnSpPr>
        <p:spPr>
          <a:xfrm flipH="1">
            <a:off x="6043307" y="1010267"/>
            <a:ext cx="28642" cy="548453"/>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83" name="Straight Arrow Connector 82">
            <a:extLst>
              <a:ext uri="{FF2B5EF4-FFF2-40B4-BE49-F238E27FC236}">
                <a16:creationId xmlns:a16="http://schemas.microsoft.com/office/drawing/2014/main" id="{5440B90E-1C51-6546-9AE3-4816BD545853}"/>
              </a:ext>
            </a:extLst>
          </p:cNvPr>
          <p:cNvCxnSpPr>
            <a:cxnSpLocks/>
          </p:cNvCxnSpPr>
          <p:nvPr/>
        </p:nvCxnSpPr>
        <p:spPr>
          <a:xfrm flipH="1">
            <a:off x="6070456" y="1477691"/>
            <a:ext cx="1050063" cy="148324"/>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91" name="Straight Arrow Connector 90">
            <a:extLst>
              <a:ext uri="{FF2B5EF4-FFF2-40B4-BE49-F238E27FC236}">
                <a16:creationId xmlns:a16="http://schemas.microsoft.com/office/drawing/2014/main" id="{BDC0AE9F-C415-F84D-85C1-BE7779A5DC70}"/>
              </a:ext>
            </a:extLst>
          </p:cNvPr>
          <p:cNvCxnSpPr>
            <a:cxnSpLocks/>
          </p:cNvCxnSpPr>
          <p:nvPr/>
        </p:nvCxnSpPr>
        <p:spPr>
          <a:xfrm flipH="1" flipV="1">
            <a:off x="5775767" y="2698233"/>
            <a:ext cx="1344752" cy="185730"/>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96" name="Straight Arrow Connector 95">
            <a:extLst>
              <a:ext uri="{FF2B5EF4-FFF2-40B4-BE49-F238E27FC236}">
                <a16:creationId xmlns:a16="http://schemas.microsoft.com/office/drawing/2014/main" id="{BBCF27D2-CF68-654F-AD6E-7E0ED76BCFF5}"/>
              </a:ext>
            </a:extLst>
          </p:cNvPr>
          <p:cNvCxnSpPr>
            <a:cxnSpLocks/>
          </p:cNvCxnSpPr>
          <p:nvPr/>
        </p:nvCxnSpPr>
        <p:spPr>
          <a:xfrm flipH="1">
            <a:off x="5764192" y="2431419"/>
            <a:ext cx="884065" cy="230416"/>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00" name="Straight Arrow Connector 99">
            <a:extLst>
              <a:ext uri="{FF2B5EF4-FFF2-40B4-BE49-F238E27FC236}">
                <a16:creationId xmlns:a16="http://schemas.microsoft.com/office/drawing/2014/main" id="{FFFBDE81-506E-E94E-91A4-F95B4EB8032F}"/>
              </a:ext>
            </a:extLst>
          </p:cNvPr>
          <p:cNvCxnSpPr>
            <a:cxnSpLocks/>
          </p:cNvCxnSpPr>
          <p:nvPr/>
        </p:nvCxnSpPr>
        <p:spPr>
          <a:xfrm flipH="1">
            <a:off x="5628528" y="2418468"/>
            <a:ext cx="251412" cy="170180"/>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03" name="Straight Arrow Connector 102">
            <a:extLst>
              <a:ext uri="{FF2B5EF4-FFF2-40B4-BE49-F238E27FC236}">
                <a16:creationId xmlns:a16="http://schemas.microsoft.com/office/drawing/2014/main" id="{25103BE1-AD2B-6E43-9343-900D5C2FA2CE}"/>
              </a:ext>
            </a:extLst>
          </p:cNvPr>
          <p:cNvCxnSpPr>
            <a:cxnSpLocks/>
          </p:cNvCxnSpPr>
          <p:nvPr/>
        </p:nvCxnSpPr>
        <p:spPr>
          <a:xfrm flipH="1" flipV="1">
            <a:off x="5764192" y="2698233"/>
            <a:ext cx="221240" cy="259702"/>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09" name="Straight Arrow Connector 108">
            <a:extLst>
              <a:ext uri="{FF2B5EF4-FFF2-40B4-BE49-F238E27FC236}">
                <a16:creationId xmlns:a16="http://schemas.microsoft.com/office/drawing/2014/main" id="{E12FB379-F449-EA42-BF8A-9ED0FA81F9D7}"/>
              </a:ext>
            </a:extLst>
          </p:cNvPr>
          <p:cNvCxnSpPr>
            <a:cxnSpLocks/>
          </p:cNvCxnSpPr>
          <p:nvPr/>
        </p:nvCxnSpPr>
        <p:spPr>
          <a:xfrm flipH="1" flipV="1">
            <a:off x="5775767" y="2714048"/>
            <a:ext cx="819721" cy="390243"/>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12" name="Straight Arrow Connector 111">
            <a:extLst>
              <a:ext uri="{FF2B5EF4-FFF2-40B4-BE49-F238E27FC236}">
                <a16:creationId xmlns:a16="http://schemas.microsoft.com/office/drawing/2014/main" id="{C8757E9D-6280-A741-BD8E-5EF5E641D0C7}"/>
              </a:ext>
            </a:extLst>
          </p:cNvPr>
          <p:cNvCxnSpPr>
            <a:cxnSpLocks/>
          </p:cNvCxnSpPr>
          <p:nvPr/>
        </p:nvCxnSpPr>
        <p:spPr>
          <a:xfrm>
            <a:off x="6185627" y="4537277"/>
            <a:ext cx="1083274" cy="462986"/>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15" name="Straight Arrow Connector 114">
            <a:extLst>
              <a:ext uri="{FF2B5EF4-FFF2-40B4-BE49-F238E27FC236}">
                <a16:creationId xmlns:a16="http://schemas.microsoft.com/office/drawing/2014/main" id="{A2F7927B-908B-0C4B-A878-165F5529D480}"/>
              </a:ext>
            </a:extLst>
          </p:cNvPr>
          <p:cNvCxnSpPr>
            <a:cxnSpLocks/>
          </p:cNvCxnSpPr>
          <p:nvPr/>
        </p:nvCxnSpPr>
        <p:spPr>
          <a:xfrm>
            <a:off x="6870353" y="4537277"/>
            <a:ext cx="400474" cy="430186"/>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17" name="Straight Arrow Connector 116">
            <a:extLst>
              <a:ext uri="{FF2B5EF4-FFF2-40B4-BE49-F238E27FC236}">
                <a16:creationId xmlns:a16="http://schemas.microsoft.com/office/drawing/2014/main" id="{E6D0E025-2E25-8B47-9AA8-64D3AD546F0D}"/>
              </a:ext>
            </a:extLst>
          </p:cNvPr>
          <p:cNvCxnSpPr>
            <a:cxnSpLocks/>
          </p:cNvCxnSpPr>
          <p:nvPr/>
        </p:nvCxnSpPr>
        <p:spPr>
          <a:xfrm>
            <a:off x="5775767" y="4800117"/>
            <a:ext cx="1493134" cy="240650"/>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21" name="Straight Arrow Connector 120">
            <a:extLst>
              <a:ext uri="{FF2B5EF4-FFF2-40B4-BE49-F238E27FC236}">
                <a16:creationId xmlns:a16="http://schemas.microsoft.com/office/drawing/2014/main" id="{64D3848C-888E-654D-B45A-DAB9B9A76D9E}"/>
              </a:ext>
            </a:extLst>
          </p:cNvPr>
          <p:cNvCxnSpPr>
            <a:cxnSpLocks/>
          </p:cNvCxnSpPr>
          <p:nvPr/>
        </p:nvCxnSpPr>
        <p:spPr>
          <a:xfrm flipV="1">
            <a:off x="6183701" y="5040767"/>
            <a:ext cx="1085200" cy="74569"/>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124" name="Straight Arrow Connector 123">
            <a:extLst>
              <a:ext uri="{FF2B5EF4-FFF2-40B4-BE49-F238E27FC236}">
                <a16:creationId xmlns:a16="http://schemas.microsoft.com/office/drawing/2014/main" id="{BCBE6E5F-4815-8340-BB52-C6A82EA5E19C}"/>
              </a:ext>
            </a:extLst>
          </p:cNvPr>
          <p:cNvCxnSpPr>
            <a:cxnSpLocks/>
          </p:cNvCxnSpPr>
          <p:nvPr/>
        </p:nvCxnSpPr>
        <p:spPr>
          <a:xfrm flipV="1">
            <a:off x="6991254" y="5075492"/>
            <a:ext cx="254497" cy="111896"/>
          </a:xfrm>
          <a:prstGeom prst="straightConnector1">
            <a:avLst/>
          </a:prstGeom>
          <a:ln>
            <a:solidFill>
              <a:srgbClr val="FF9B00"/>
            </a:solidFill>
            <a:prstDash val="sysDash"/>
            <a:tailEnd type="triangle"/>
          </a:ln>
        </p:spPr>
        <p:style>
          <a:lnRef idx="2">
            <a:schemeClr val="accent6"/>
          </a:lnRef>
          <a:fillRef idx="0">
            <a:schemeClr val="accent6"/>
          </a:fillRef>
          <a:effectRef idx="1">
            <a:schemeClr val="accent6"/>
          </a:effectRef>
          <a:fontRef idx="minor">
            <a:schemeClr val="tx1"/>
          </a:fontRef>
        </p:style>
      </p:cxnSp>
      <p:sp>
        <p:nvSpPr>
          <p:cNvPr id="127" name="TextBox 126">
            <a:extLst>
              <a:ext uri="{FF2B5EF4-FFF2-40B4-BE49-F238E27FC236}">
                <a16:creationId xmlns:a16="http://schemas.microsoft.com/office/drawing/2014/main" id="{CAB1B90E-A775-E34F-9A24-28A6271C9F27}"/>
              </a:ext>
            </a:extLst>
          </p:cNvPr>
          <p:cNvSpPr txBox="1"/>
          <p:nvPr/>
        </p:nvSpPr>
        <p:spPr>
          <a:xfrm>
            <a:off x="6365143" y="3250274"/>
            <a:ext cx="214809" cy="923330"/>
          </a:xfrm>
          <a:prstGeom prst="rect">
            <a:avLst/>
          </a:prstGeom>
          <a:noFill/>
        </p:spPr>
        <p:txBody>
          <a:bodyPr wrap="square" rtlCol="0">
            <a:spAutoFit/>
          </a:bodyPr>
          <a:lstStyle/>
          <a:p>
            <a:r>
              <a:rPr lang="en-US" dirty="0"/>
              <a:t>.</a:t>
            </a:r>
            <a:br>
              <a:rPr lang="en-US" dirty="0"/>
            </a:br>
            <a:r>
              <a:rPr lang="en-US" dirty="0"/>
              <a:t>.</a:t>
            </a:r>
            <a:br>
              <a:rPr lang="en-US" dirty="0"/>
            </a:br>
            <a:r>
              <a:rPr lang="en-US" dirty="0"/>
              <a:t>.</a:t>
            </a:r>
          </a:p>
        </p:txBody>
      </p:sp>
      <p:sp>
        <p:nvSpPr>
          <p:cNvPr id="128" name="Rectangle 127">
            <a:extLst>
              <a:ext uri="{FF2B5EF4-FFF2-40B4-BE49-F238E27FC236}">
                <a16:creationId xmlns:a16="http://schemas.microsoft.com/office/drawing/2014/main" id="{90E16E16-1823-0A4B-86D8-AC737515AE6C}"/>
              </a:ext>
            </a:extLst>
          </p:cNvPr>
          <p:cNvSpPr/>
          <p:nvPr/>
        </p:nvSpPr>
        <p:spPr>
          <a:xfrm>
            <a:off x="5341716" y="547871"/>
            <a:ext cx="2361235" cy="5238115"/>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359C0C3A-27AE-B74D-A593-CD3F15BA1898}"/>
              </a:ext>
            </a:extLst>
          </p:cNvPr>
          <p:cNvSpPr txBox="1"/>
          <p:nvPr/>
        </p:nvSpPr>
        <p:spPr>
          <a:xfrm>
            <a:off x="5979218" y="228475"/>
            <a:ext cx="1086230" cy="276999"/>
          </a:xfrm>
          <a:prstGeom prst="rect">
            <a:avLst/>
          </a:prstGeom>
          <a:noFill/>
        </p:spPr>
        <p:txBody>
          <a:bodyPr wrap="square" rtlCol="0">
            <a:spAutoFit/>
          </a:bodyPr>
          <a:lstStyle/>
          <a:p>
            <a:r>
              <a:rPr lang="en-US" sz="1200" dirty="0"/>
              <a:t>Graph pool</a:t>
            </a:r>
          </a:p>
        </p:txBody>
      </p:sp>
      <p:sp>
        <p:nvSpPr>
          <p:cNvPr id="130" name="TextBox 129">
            <a:extLst>
              <a:ext uri="{FF2B5EF4-FFF2-40B4-BE49-F238E27FC236}">
                <a16:creationId xmlns:a16="http://schemas.microsoft.com/office/drawing/2014/main" id="{7DDA8364-80B2-1C43-8159-EA53DBA3D7C0}"/>
              </a:ext>
            </a:extLst>
          </p:cNvPr>
          <p:cNvSpPr txBox="1"/>
          <p:nvPr/>
        </p:nvSpPr>
        <p:spPr>
          <a:xfrm>
            <a:off x="2545491" y="1748124"/>
            <a:ext cx="925975"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37" name="TextBox 136">
            <a:extLst>
              <a:ext uri="{FF2B5EF4-FFF2-40B4-BE49-F238E27FC236}">
                <a16:creationId xmlns:a16="http://schemas.microsoft.com/office/drawing/2014/main" id="{EF592A67-8164-5D4D-8FA0-8155E185F149}"/>
              </a:ext>
            </a:extLst>
          </p:cNvPr>
          <p:cNvSpPr txBox="1"/>
          <p:nvPr/>
        </p:nvSpPr>
        <p:spPr>
          <a:xfrm>
            <a:off x="3208025" y="959442"/>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38" name="TextBox 137">
            <a:extLst>
              <a:ext uri="{FF2B5EF4-FFF2-40B4-BE49-F238E27FC236}">
                <a16:creationId xmlns:a16="http://schemas.microsoft.com/office/drawing/2014/main" id="{82A8BFC6-530C-D942-A1D0-11E3C661FFB0}"/>
              </a:ext>
            </a:extLst>
          </p:cNvPr>
          <p:cNvSpPr txBox="1"/>
          <p:nvPr/>
        </p:nvSpPr>
        <p:spPr>
          <a:xfrm>
            <a:off x="2545491" y="947872"/>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39" name="TextBox 138">
            <a:extLst>
              <a:ext uri="{FF2B5EF4-FFF2-40B4-BE49-F238E27FC236}">
                <a16:creationId xmlns:a16="http://schemas.microsoft.com/office/drawing/2014/main" id="{8ECCDEE5-3D26-474A-AEEA-2B954F29B7AC}"/>
              </a:ext>
            </a:extLst>
          </p:cNvPr>
          <p:cNvSpPr txBox="1"/>
          <p:nvPr/>
        </p:nvSpPr>
        <p:spPr>
          <a:xfrm>
            <a:off x="2424477" y="1410864"/>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0" name="TextBox 139">
            <a:extLst>
              <a:ext uri="{FF2B5EF4-FFF2-40B4-BE49-F238E27FC236}">
                <a16:creationId xmlns:a16="http://schemas.microsoft.com/office/drawing/2014/main" id="{990E3AD3-5302-1147-94C9-BB9EEF680764}"/>
              </a:ext>
            </a:extLst>
          </p:cNvPr>
          <p:cNvSpPr txBox="1"/>
          <p:nvPr/>
        </p:nvSpPr>
        <p:spPr>
          <a:xfrm>
            <a:off x="3649545" y="1431976"/>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1" name="TextBox 140">
            <a:extLst>
              <a:ext uri="{FF2B5EF4-FFF2-40B4-BE49-F238E27FC236}">
                <a16:creationId xmlns:a16="http://schemas.microsoft.com/office/drawing/2014/main" id="{CEC6548E-840E-CD40-B88F-AE70C0213103}"/>
              </a:ext>
            </a:extLst>
          </p:cNvPr>
          <p:cNvSpPr txBox="1"/>
          <p:nvPr/>
        </p:nvSpPr>
        <p:spPr>
          <a:xfrm>
            <a:off x="3231383" y="1756880"/>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2" name="TextBox 141">
            <a:extLst>
              <a:ext uri="{FF2B5EF4-FFF2-40B4-BE49-F238E27FC236}">
                <a16:creationId xmlns:a16="http://schemas.microsoft.com/office/drawing/2014/main" id="{0DD13DE6-4811-C640-9022-D71B78345510}"/>
              </a:ext>
            </a:extLst>
          </p:cNvPr>
          <p:cNvSpPr txBox="1"/>
          <p:nvPr/>
        </p:nvSpPr>
        <p:spPr>
          <a:xfrm>
            <a:off x="2229089" y="2408217"/>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3" name="TextBox 142">
            <a:extLst>
              <a:ext uri="{FF2B5EF4-FFF2-40B4-BE49-F238E27FC236}">
                <a16:creationId xmlns:a16="http://schemas.microsoft.com/office/drawing/2014/main" id="{94ED7725-DCEF-F548-95E1-340F1BFE9691}"/>
              </a:ext>
            </a:extLst>
          </p:cNvPr>
          <p:cNvSpPr txBox="1"/>
          <p:nvPr/>
        </p:nvSpPr>
        <p:spPr>
          <a:xfrm>
            <a:off x="2553214" y="2138478"/>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4" name="TextBox 143">
            <a:extLst>
              <a:ext uri="{FF2B5EF4-FFF2-40B4-BE49-F238E27FC236}">
                <a16:creationId xmlns:a16="http://schemas.microsoft.com/office/drawing/2014/main" id="{60E56F93-9693-3D48-BCE7-774B83989D76}"/>
              </a:ext>
            </a:extLst>
          </p:cNvPr>
          <p:cNvSpPr txBox="1"/>
          <p:nvPr/>
        </p:nvSpPr>
        <p:spPr>
          <a:xfrm>
            <a:off x="3270459" y="2138478"/>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5" name="TextBox 144">
            <a:extLst>
              <a:ext uri="{FF2B5EF4-FFF2-40B4-BE49-F238E27FC236}">
                <a16:creationId xmlns:a16="http://schemas.microsoft.com/office/drawing/2014/main" id="{F616ECB6-D2E0-8043-840B-20F5016CE2C8}"/>
              </a:ext>
            </a:extLst>
          </p:cNvPr>
          <p:cNvSpPr txBox="1"/>
          <p:nvPr/>
        </p:nvSpPr>
        <p:spPr>
          <a:xfrm>
            <a:off x="2541541" y="2995069"/>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6" name="TextBox 145">
            <a:extLst>
              <a:ext uri="{FF2B5EF4-FFF2-40B4-BE49-F238E27FC236}">
                <a16:creationId xmlns:a16="http://schemas.microsoft.com/office/drawing/2014/main" id="{32340A75-FFE1-BE4C-A279-7B3ADC594EDC}"/>
              </a:ext>
            </a:extLst>
          </p:cNvPr>
          <p:cNvSpPr txBox="1"/>
          <p:nvPr/>
        </p:nvSpPr>
        <p:spPr>
          <a:xfrm>
            <a:off x="3193915" y="2994303"/>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7" name="TextBox 146">
            <a:extLst>
              <a:ext uri="{FF2B5EF4-FFF2-40B4-BE49-F238E27FC236}">
                <a16:creationId xmlns:a16="http://schemas.microsoft.com/office/drawing/2014/main" id="{35459083-D3F7-A44B-9C0E-FF98954AAF6A}"/>
              </a:ext>
            </a:extLst>
          </p:cNvPr>
          <p:cNvSpPr txBox="1"/>
          <p:nvPr/>
        </p:nvSpPr>
        <p:spPr>
          <a:xfrm>
            <a:off x="3731497" y="2661069"/>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8" name="TextBox 147">
            <a:extLst>
              <a:ext uri="{FF2B5EF4-FFF2-40B4-BE49-F238E27FC236}">
                <a16:creationId xmlns:a16="http://schemas.microsoft.com/office/drawing/2014/main" id="{89D66613-FB98-FB47-8A46-9EDD4EC170DB}"/>
              </a:ext>
            </a:extLst>
          </p:cNvPr>
          <p:cNvSpPr txBox="1"/>
          <p:nvPr/>
        </p:nvSpPr>
        <p:spPr>
          <a:xfrm>
            <a:off x="2594211" y="4194152"/>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49" name="TextBox 148">
            <a:extLst>
              <a:ext uri="{FF2B5EF4-FFF2-40B4-BE49-F238E27FC236}">
                <a16:creationId xmlns:a16="http://schemas.microsoft.com/office/drawing/2014/main" id="{C0D9D141-6F27-1445-8443-C03BEF4360A6}"/>
              </a:ext>
            </a:extLst>
          </p:cNvPr>
          <p:cNvSpPr txBox="1"/>
          <p:nvPr/>
        </p:nvSpPr>
        <p:spPr>
          <a:xfrm>
            <a:off x="2215524" y="4521538"/>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50" name="TextBox 149">
            <a:extLst>
              <a:ext uri="{FF2B5EF4-FFF2-40B4-BE49-F238E27FC236}">
                <a16:creationId xmlns:a16="http://schemas.microsoft.com/office/drawing/2014/main" id="{C67E62DA-E5B1-5247-A137-7BAD7CFA2919}"/>
              </a:ext>
            </a:extLst>
          </p:cNvPr>
          <p:cNvSpPr txBox="1"/>
          <p:nvPr/>
        </p:nvSpPr>
        <p:spPr>
          <a:xfrm>
            <a:off x="2557977" y="5041103"/>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51" name="TextBox 150">
            <a:extLst>
              <a:ext uri="{FF2B5EF4-FFF2-40B4-BE49-F238E27FC236}">
                <a16:creationId xmlns:a16="http://schemas.microsoft.com/office/drawing/2014/main" id="{323EDF83-71E0-7842-920A-86F8FA604C5E}"/>
              </a:ext>
            </a:extLst>
          </p:cNvPr>
          <p:cNvSpPr txBox="1"/>
          <p:nvPr/>
        </p:nvSpPr>
        <p:spPr>
          <a:xfrm>
            <a:off x="3282792" y="5052080"/>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52" name="TextBox 151">
            <a:extLst>
              <a:ext uri="{FF2B5EF4-FFF2-40B4-BE49-F238E27FC236}">
                <a16:creationId xmlns:a16="http://schemas.microsoft.com/office/drawing/2014/main" id="{9214FDD2-C936-3444-8A3E-4472C354C891}"/>
              </a:ext>
            </a:extLst>
          </p:cNvPr>
          <p:cNvSpPr txBox="1"/>
          <p:nvPr/>
        </p:nvSpPr>
        <p:spPr>
          <a:xfrm>
            <a:off x="3267485" y="4185893"/>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53" name="TextBox 152">
            <a:extLst>
              <a:ext uri="{FF2B5EF4-FFF2-40B4-BE49-F238E27FC236}">
                <a16:creationId xmlns:a16="http://schemas.microsoft.com/office/drawing/2014/main" id="{C9D9DB5C-A23D-D245-9CFD-4760919BE75D}"/>
              </a:ext>
            </a:extLst>
          </p:cNvPr>
          <p:cNvSpPr txBox="1"/>
          <p:nvPr/>
        </p:nvSpPr>
        <p:spPr>
          <a:xfrm>
            <a:off x="3779617" y="4709941"/>
            <a:ext cx="836323" cy="230832"/>
          </a:xfrm>
          <a:prstGeom prst="rect">
            <a:avLst/>
          </a:prstGeom>
          <a:noFill/>
        </p:spPr>
        <p:txBody>
          <a:bodyPr wrap="square" rtlCol="0">
            <a:spAutoFit/>
          </a:bodyPr>
          <a:lstStyle/>
          <a:p>
            <a:r>
              <a:rPr lang="en-US" sz="900" dirty="0"/>
              <a:t>[N</a:t>
            </a:r>
            <a:r>
              <a:rPr lang="en-US" sz="900" baseline="-25000" dirty="0"/>
              <a:t>1</a:t>
            </a:r>
            <a:r>
              <a:rPr lang="en-US" sz="900" dirty="0"/>
              <a:t>N</a:t>
            </a:r>
            <a:r>
              <a:rPr lang="en-US" sz="900" baseline="-25000" dirty="0"/>
              <a:t>2</a:t>
            </a:r>
            <a:r>
              <a:rPr lang="en-US" sz="900" dirty="0"/>
              <a:t>…N</a:t>
            </a:r>
            <a:r>
              <a:rPr lang="en-US" sz="900" baseline="-25000" dirty="0"/>
              <a:t>30</a:t>
            </a:r>
            <a:r>
              <a:rPr lang="en-US" sz="900" dirty="0"/>
              <a:t>]</a:t>
            </a:r>
          </a:p>
        </p:txBody>
      </p:sp>
      <p:sp>
        <p:nvSpPr>
          <p:cNvPr id="154" name="TextBox 153">
            <a:extLst>
              <a:ext uri="{FF2B5EF4-FFF2-40B4-BE49-F238E27FC236}">
                <a16:creationId xmlns:a16="http://schemas.microsoft.com/office/drawing/2014/main" id="{542A9EE8-C25B-E34A-9F2D-27CF41B26164}"/>
              </a:ext>
            </a:extLst>
          </p:cNvPr>
          <p:cNvSpPr txBox="1"/>
          <p:nvPr/>
        </p:nvSpPr>
        <p:spPr>
          <a:xfrm>
            <a:off x="5671595" y="1695732"/>
            <a:ext cx="836323" cy="230832"/>
          </a:xfrm>
          <a:prstGeom prst="rect">
            <a:avLst/>
          </a:prstGeom>
          <a:noFill/>
        </p:spPr>
        <p:txBody>
          <a:bodyPr wrap="square" rtlCol="0">
            <a:spAutoFit/>
          </a:bodyPr>
          <a:lstStyle/>
          <a:p>
            <a:r>
              <a:rPr lang="en-US" sz="900" dirty="0"/>
              <a:t>[K</a:t>
            </a:r>
            <a:r>
              <a:rPr lang="en-US" sz="900" baseline="-25000" dirty="0"/>
              <a:t>1</a:t>
            </a:r>
            <a:r>
              <a:rPr lang="en-US" sz="900" dirty="0"/>
              <a:t>K</a:t>
            </a:r>
            <a:r>
              <a:rPr lang="en-US" sz="900" baseline="-25000" dirty="0"/>
              <a:t>2</a:t>
            </a:r>
            <a:r>
              <a:rPr lang="en-US" sz="900" dirty="0"/>
              <a:t>…K</a:t>
            </a:r>
            <a:r>
              <a:rPr lang="en-US" sz="900" baseline="-25000" dirty="0"/>
              <a:t>30</a:t>
            </a:r>
            <a:r>
              <a:rPr lang="en-US" sz="900" dirty="0"/>
              <a:t>]</a:t>
            </a:r>
          </a:p>
        </p:txBody>
      </p:sp>
      <p:sp>
        <p:nvSpPr>
          <p:cNvPr id="156" name="TextBox 155">
            <a:extLst>
              <a:ext uri="{FF2B5EF4-FFF2-40B4-BE49-F238E27FC236}">
                <a16:creationId xmlns:a16="http://schemas.microsoft.com/office/drawing/2014/main" id="{02BC7506-03C9-C04D-99D0-D82675B45801}"/>
              </a:ext>
            </a:extLst>
          </p:cNvPr>
          <p:cNvSpPr txBox="1"/>
          <p:nvPr/>
        </p:nvSpPr>
        <p:spPr>
          <a:xfrm>
            <a:off x="5271256" y="2401098"/>
            <a:ext cx="836323" cy="230832"/>
          </a:xfrm>
          <a:prstGeom prst="rect">
            <a:avLst/>
          </a:prstGeom>
          <a:noFill/>
        </p:spPr>
        <p:txBody>
          <a:bodyPr wrap="square" rtlCol="0">
            <a:spAutoFit/>
          </a:bodyPr>
          <a:lstStyle/>
          <a:p>
            <a:r>
              <a:rPr lang="en-US" sz="900" dirty="0"/>
              <a:t>[K</a:t>
            </a:r>
            <a:r>
              <a:rPr lang="en-US" sz="900" baseline="-25000" dirty="0"/>
              <a:t>1</a:t>
            </a:r>
            <a:r>
              <a:rPr lang="en-US" sz="900" dirty="0"/>
              <a:t>K</a:t>
            </a:r>
            <a:r>
              <a:rPr lang="en-US" sz="900" baseline="-25000" dirty="0"/>
              <a:t>2</a:t>
            </a:r>
            <a:r>
              <a:rPr lang="en-US" sz="900" dirty="0"/>
              <a:t>…K</a:t>
            </a:r>
            <a:r>
              <a:rPr lang="en-US" sz="900" baseline="-25000" dirty="0"/>
              <a:t>30</a:t>
            </a:r>
            <a:r>
              <a:rPr lang="en-US" sz="900" dirty="0"/>
              <a:t>]</a:t>
            </a:r>
          </a:p>
        </p:txBody>
      </p:sp>
      <p:sp>
        <p:nvSpPr>
          <p:cNvPr id="157" name="TextBox 156">
            <a:extLst>
              <a:ext uri="{FF2B5EF4-FFF2-40B4-BE49-F238E27FC236}">
                <a16:creationId xmlns:a16="http://schemas.microsoft.com/office/drawing/2014/main" id="{01AF3C9F-E0A8-2B4E-8775-F6F2899A307D}"/>
              </a:ext>
            </a:extLst>
          </p:cNvPr>
          <p:cNvSpPr txBox="1"/>
          <p:nvPr/>
        </p:nvSpPr>
        <p:spPr>
          <a:xfrm>
            <a:off x="7085825" y="4684701"/>
            <a:ext cx="836323" cy="230832"/>
          </a:xfrm>
          <a:prstGeom prst="rect">
            <a:avLst/>
          </a:prstGeom>
          <a:noFill/>
        </p:spPr>
        <p:txBody>
          <a:bodyPr wrap="square" rtlCol="0">
            <a:spAutoFit/>
          </a:bodyPr>
          <a:lstStyle/>
          <a:p>
            <a:r>
              <a:rPr lang="en-US" sz="900" dirty="0"/>
              <a:t>[K</a:t>
            </a:r>
            <a:r>
              <a:rPr lang="en-US" sz="900" baseline="-25000" dirty="0"/>
              <a:t>1</a:t>
            </a:r>
            <a:r>
              <a:rPr lang="en-US" sz="900" dirty="0"/>
              <a:t>K</a:t>
            </a:r>
            <a:r>
              <a:rPr lang="en-US" sz="900" baseline="-25000" dirty="0"/>
              <a:t>2</a:t>
            </a:r>
            <a:r>
              <a:rPr lang="en-US" sz="900" dirty="0"/>
              <a:t>…K</a:t>
            </a:r>
            <a:r>
              <a:rPr lang="en-US" sz="900" baseline="-25000" dirty="0"/>
              <a:t>30</a:t>
            </a:r>
            <a:r>
              <a:rPr lang="en-US" sz="900" dirty="0"/>
              <a:t>]</a:t>
            </a:r>
          </a:p>
        </p:txBody>
      </p:sp>
      <p:pic>
        <p:nvPicPr>
          <p:cNvPr id="161" name="Picture 160">
            <a:extLst>
              <a:ext uri="{FF2B5EF4-FFF2-40B4-BE49-F238E27FC236}">
                <a16:creationId xmlns:a16="http://schemas.microsoft.com/office/drawing/2014/main" id="{6AA34233-E8B0-E340-AB46-2EF4981E2A3A}"/>
              </a:ext>
            </a:extLst>
          </p:cNvPr>
          <p:cNvPicPr>
            <a:picLocks noChangeAspect="1"/>
          </p:cNvPicPr>
          <p:nvPr/>
        </p:nvPicPr>
        <p:blipFill>
          <a:blip r:embed="rId9"/>
          <a:stretch>
            <a:fillRect/>
          </a:stretch>
        </p:blipFill>
        <p:spPr>
          <a:xfrm>
            <a:off x="8815685" y="2196440"/>
            <a:ext cx="2409446" cy="1696250"/>
          </a:xfrm>
          <a:prstGeom prst="rect">
            <a:avLst/>
          </a:prstGeom>
        </p:spPr>
      </p:pic>
      <p:cxnSp>
        <p:nvCxnSpPr>
          <p:cNvPr id="163" name="Straight Arrow Connector 162">
            <a:extLst>
              <a:ext uri="{FF2B5EF4-FFF2-40B4-BE49-F238E27FC236}">
                <a16:creationId xmlns:a16="http://schemas.microsoft.com/office/drawing/2014/main" id="{AF72ADB3-2635-C44C-BF1B-0BA3FA7AE3E1}"/>
              </a:ext>
            </a:extLst>
          </p:cNvPr>
          <p:cNvCxnSpPr>
            <a:cxnSpLocks/>
            <a:stCxn id="63" idx="3"/>
          </p:cNvCxnSpPr>
          <p:nvPr/>
        </p:nvCxnSpPr>
        <p:spPr>
          <a:xfrm>
            <a:off x="7383038" y="1240717"/>
            <a:ext cx="1432647" cy="164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0483F1E9-0644-0E46-A988-7549E8529130}"/>
              </a:ext>
            </a:extLst>
          </p:cNvPr>
          <p:cNvCxnSpPr>
            <a:cxnSpLocks/>
          </p:cNvCxnSpPr>
          <p:nvPr/>
        </p:nvCxnSpPr>
        <p:spPr>
          <a:xfrm>
            <a:off x="7470608" y="2956055"/>
            <a:ext cx="1345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5A67BA0C-9058-7E46-9F20-B929A64EAE32}"/>
              </a:ext>
            </a:extLst>
          </p:cNvPr>
          <p:cNvCxnSpPr>
            <a:cxnSpLocks/>
          </p:cNvCxnSpPr>
          <p:nvPr/>
        </p:nvCxnSpPr>
        <p:spPr>
          <a:xfrm flipV="1">
            <a:off x="7642172" y="3044565"/>
            <a:ext cx="1173513" cy="1955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CC349396-A5FF-9641-87D0-B934C5F41E6A}"/>
              </a:ext>
            </a:extLst>
          </p:cNvPr>
          <p:cNvSpPr/>
          <p:nvPr/>
        </p:nvSpPr>
        <p:spPr>
          <a:xfrm>
            <a:off x="8960126" y="1987712"/>
            <a:ext cx="2156015" cy="2051854"/>
          </a:xfrm>
          <a:prstGeom prst="rect">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extBox 172">
            <a:extLst>
              <a:ext uri="{FF2B5EF4-FFF2-40B4-BE49-F238E27FC236}">
                <a16:creationId xmlns:a16="http://schemas.microsoft.com/office/drawing/2014/main" id="{40EEDF4F-3879-A640-B036-2D1A29869F44}"/>
              </a:ext>
            </a:extLst>
          </p:cNvPr>
          <p:cNvSpPr txBox="1"/>
          <p:nvPr/>
        </p:nvSpPr>
        <p:spPr>
          <a:xfrm>
            <a:off x="9477293" y="1586541"/>
            <a:ext cx="1086230" cy="276999"/>
          </a:xfrm>
          <a:prstGeom prst="rect">
            <a:avLst/>
          </a:prstGeom>
          <a:noFill/>
        </p:spPr>
        <p:txBody>
          <a:bodyPr wrap="square" rtlCol="0">
            <a:spAutoFit/>
          </a:bodyPr>
          <a:lstStyle/>
          <a:p>
            <a:r>
              <a:rPr lang="en-US" sz="1200" dirty="0"/>
              <a:t>Graph Gather</a:t>
            </a:r>
          </a:p>
        </p:txBody>
      </p:sp>
    </p:spTree>
    <p:extLst>
      <p:ext uri="{BB962C8B-B14F-4D97-AF65-F5344CB8AC3E}">
        <p14:creationId xmlns:p14="http://schemas.microsoft.com/office/powerpoint/2010/main" val="3114888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1200</TotalTime>
  <Words>688</Words>
  <Application>Microsoft Macintosh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Model Workflow and Featurizer details</vt:lpstr>
      <vt:lpstr>PowerPoint Presentation</vt:lpstr>
      <vt:lpstr>PowerPoint Presentation</vt:lpstr>
      <vt:lpstr>PowerPoint Presentation</vt:lpstr>
      <vt:lpstr>Dunevaud Graph Featurizer (ConvMolFeaturizer)</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61</cp:revision>
  <dcterms:created xsi:type="dcterms:W3CDTF">2021-09-05T00:49:41Z</dcterms:created>
  <dcterms:modified xsi:type="dcterms:W3CDTF">2021-09-13T02:45:51Z</dcterms:modified>
</cp:coreProperties>
</file>