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49"/>
  </p:notesMasterIdLst>
  <p:sldIdLst>
    <p:sldId id="256" r:id="rId2"/>
    <p:sldId id="257" r:id="rId3"/>
    <p:sldId id="293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31" r:id="rId15"/>
    <p:sldId id="306" r:id="rId16"/>
    <p:sldId id="303" r:id="rId17"/>
    <p:sldId id="304" r:id="rId18"/>
    <p:sldId id="305" r:id="rId19"/>
    <p:sldId id="326" r:id="rId20"/>
    <p:sldId id="327" r:id="rId21"/>
    <p:sldId id="328" r:id="rId22"/>
    <p:sldId id="329" r:id="rId23"/>
    <p:sldId id="330" r:id="rId24"/>
    <p:sldId id="323" r:id="rId25"/>
    <p:sldId id="307" r:id="rId26"/>
    <p:sldId id="290" r:id="rId27"/>
    <p:sldId id="337" r:id="rId28"/>
    <p:sldId id="338" r:id="rId29"/>
    <p:sldId id="339" r:id="rId30"/>
    <p:sldId id="354" r:id="rId31"/>
    <p:sldId id="356" r:id="rId32"/>
    <p:sldId id="357" r:id="rId33"/>
    <p:sldId id="359" r:id="rId34"/>
    <p:sldId id="360" r:id="rId35"/>
    <p:sldId id="361" r:id="rId36"/>
    <p:sldId id="311" r:id="rId37"/>
    <p:sldId id="312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46" r:id="rId47"/>
    <p:sldId id="370" r:id="rId4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7" autoAdjust="0"/>
    <p:restoredTop sz="94653" autoAdjust="0"/>
  </p:normalViewPr>
  <p:slideViewPr>
    <p:cSldViewPr>
      <p:cViewPr varScale="1">
        <p:scale>
          <a:sx n="146" d="100"/>
          <a:sy n="146" d="100"/>
        </p:scale>
        <p:origin x="1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ל'.ניסן.תשפ"א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  <a:endParaRPr lang="en-US" noProof="0"/>
          </a:p>
          <a:p>
            <a:pPr lvl="1"/>
            <a:r>
              <a:rPr lang="he-IL" noProof="0"/>
              <a:t>רמה שנייה</a:t>
            </a:r>
            <a:endParaRPr lang="en-US" noProof="0"/>
          </a:p>
          <a:p>
            <a:pPr lvl="2"/>
            <a:r>
              <a:rPr lang="he-IL" noProof="0"/>
              <a:t>רמה שלישית</a:t>
            </a:r>
            <a:endParaRPr lang="en-US" noProof="0"/>
          </a:p>
          <a:p>
            <a:pPr lvl="3"/>
            <a:r>
              <a:rPr lang="he-IL" noProof="0"/>
              <a:t>רמה רביעית</a:t>
            </a:r>
            <a:endParaRPr lang="en-US" noProof="0"/>
          </a:p>
          <a:p>
            <a:pPr lvl="4"/>
            <a:r>
              <a:rPr lang="he-IL" noProof="0"/>
              <a:t>רמה חמישית</a:t>
            </a:r>
            <a:endParaRPr 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BCA39-76B3-4C42-8FDE-7AEFEA08354E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  <a:r>
              <a:rPr lang="he-IL" dirty="0"/>
              <a:t>©</a:t>
            </a:r>
            <a:r>
              <a:rPr lang="en-US" dirty="0"/>
              <a:t> Zeev Mindali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4/12/21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z="9600" dirty="0">
                <a:latin typeface="Arial" charset="0"/>
                <a:cs typeface="Arial" charset="0"/>
              </a:rPr>
              <a:t>הורשה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תכנות מכוון עצמים בשפת </a:t>
            </a:r>
            <a:r>
              <a:rPr dirty="0"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7391400" cy="28067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דוגמא לשימוש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9" name="AutoShape 5"/>
          <p:cNvSpPr>
            <a:spLocks/>
          </p:cNvSpPr>
          <p:nvPr/>
        </p:nvSpPr>
        <p:spPr bwMode="auto">
          <a:xfrm>
            <a:off x="7239000" y="2286000"/>
            <a:ext cx="152400" cy="533400"/>
          </a:xfrm>
          <a:prstGeom prst="rightBrace">
            <a:avLst>
              <a:gd name="adj1" fmla="val 7500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6096000" y="1447800"/>
            <a:ext cx="2590800" cy="609600"/>
          </a:xfrm>
          <a:prstGeom prst="wedgeRectCallout">
            <a:avLst>
              <a:gd name="adj1" fmla="val -6847"/>
              <a:gd name="adj2" fmla="val 83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getName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248400" y="3657600"/>
            <a:ext cx="2590800" cy="609600"/>
          </a:xfrm>
          <a:prstGeom prst="wedgeRectCallout">
            <a:avLst>
              <a:gd name="adj1" fmla="val -19102"/>
              <a:gd name="adj2" fmla="val -108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505200" y="3657600"/>
            <a:ext cx="2590800" cy="609600"/>
          </a:xfrm>
          <a:prstGeom prst="wedgeRectCallout">
            <a:avLst>
              <a:gd name="adj1" fmla="val 52361"/>
              <a:gd name="adj2" fmla="val -63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Student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53000"/>
            <a:ext cx="8489950" cy="11906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89616B1-7FA5-4A06-9795-72B6375616B3}" type="slidenum">
              <a:rPr lang="he-IL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1" grpId="0" animBg="1"/>
      <p:bldP spid="983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מעבר בבנאים בהורשה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>
                <a:latin typeface="Arial" charset="0"/>
                <a:cs typeface="Arial" charset="0"/>
              </a:rPr>
              <a:t>כאשר יוצרים אובייקט עוברים בבנאי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>
                <a:latin typeface="Arial" charset="0"/>
                <a:cs typeface="Arial" charset="0"/>
              </a:rPr>
              <a:t>כאשר יוצרים אובייקט מטיפוס מחלקה שיש לה בסיס, צריך לעבור קודם בבנאי של הבסיס, כדי לבצע איתחול של חלק הבסיס, ורק לאחר מכן עוברים בבנאי של  המחלקה היורשת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he-IL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>
                <a:latin typeface="Arial" charset="0"/>
                <a:cs typeface="Arial" charset="0"/>
              </a:rPr>
              <a:t>מבחינת התחביר, בבנאי של המחלקה היורשת יש לקרוא לאחד הבנאים של מחלקת הבסיס בצורה מפורשת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he-IL">
                <a:latin typeface="Arial" charset="0"/>
                <a:cs typeface="Arial" charset="0"/>
              </a:rPr>
              <a:t>באם לא קראנו לאחד מבנאי הבסיס, הקומפיילר ינסה לעבור בבנאי שלא מקבל פרמטרים, ותתקבל שגיאת קומפילציה במידה ואינו קיים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he-IL">
                <a:latin typeface="Arial" charset="0"/>
                <a:cs typeface="Arial" charset="0"/>
              </a:rPr>
              <a:t>ניתן במקום קריאה לבנאי הבסיס לקרוא לבנאי אחר במחלקה (באמצעות </a:t>
            </a:r>
            <a:r>
              <a:rPr lang="en-US">
                <a:latin typeface="Arial" charset="0"/>
                <a:cs typeface="Arial" charset="0"/>
              </a:rPr>
              <a:t>this</a:t>
            </a:r>
            <a:r>
              <a:rPr lang="he-IL">
                <a:latin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he-IL">
                <a:latin typeface="Arial" charset="0"/>
                <a:cs typeface="Arial" charset="0"/>
              </a:rPr>
              <a:t>בסופו של דבר, לפני כניסה לגוף הבנאי תבוצע הקריאה לאבא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C720FA-CA14-48DD-B20C-0C07DE3895C6}" type="slidenum">
              <a:rPr lang="he-IL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7693025" cy="1905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קריאה לבנאי הבסיס - תחביר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1752600" y="2057400"/>
            <a:ext cx="4876800" cy="990600"/>
          </a:xfrm>
          <a:prstGeom prst="wedgeRectCallout">
            <a:avLst>
              <a:gd name="adj1" fmla="val -57944"/>
              <a:gd name="adj2" fmla="val 120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לבנאי של הבסיס המקבל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כפרמטר ראשון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וכפרמטר שני </a:t>
            </a:r>
            <a:r>
              <a:rPr lang="en-US" b="1">
                <a:solidFill>
                  <a:schemeClr val="bg1"/>
                </a:solidFill>
              </a:rPr>
              <a:t>string</a:t>
            </a:r>
            <a:r>
              <a:rPr lang="he-IL" b="1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אם לא קיים בנאי כזה תתקבל שגיאת קומפילציה. 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4191000" y="4191000"/>
            <a:ext cx="4648200" cy="381000"/>
          </a:xfrm>
          <a:prstGeom prst="wedgeRectCallout">
            <a:avLst>
              <a:gd name="adj1" fmla="val -63824"/>
              <a:gd name="adj2" fmla="val -49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מיותר מאחר ואתחול זה מבוצע בבנאי של 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767CAE-A079-41CB-AAAF-37DE1A76A42C}" type="slidenum">
              <a:rPr lang="he-IL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/>
      <p:bldP spid="993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מעבר בין בנאים בהורשה - דוגמא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3733800" y="885242"/>
            <a:ext cx="6553200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3088" algn="l" defTabSz="177800">
              <a:lnSpc>
                <a:spcPct val="85000"/>
              </a:lnSpc>
            </a:pPr>
            <a:endParaRPr lang="en-US" sz="1600" dirty="0">
              <a:solidFill>
                <a:srgbClr val="7030A0"/>
              </a:solidFill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dirty="0">
                <a:solidFill>
                  <a:srgbClr val="7030A0"/>
                </a:solidFill>
                <a:latin typeface="Consolas" pitchFamily="49" charset="0"/>
              </a:rPr>
              <a:t>public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class </a:t>
            </a:r>
            <a:r>
              <a:rPr lang="en-US" sz="1600" noProof="1">
                <a:latin typeface="Consolas" pitchFamily="49" charset="0"/>
              </a:rPr>
              <a:t>B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extends</a:t>
            </a:r>
            <a:r>
              <a:rPr lang="en-US" sz="1600" noProof="1">
                <a:latin typeface="Consolas" pitchFamily="49" charset="0"/>
              </a:rPr>
              <a:t>  A {</a:t>
            </a:r>
          </a:p>
          <a:p>
            <a:pPr marL="573088" algn="l" defTabSz="177800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>
                <a:latin typeface="Consolas" pitchFamily="49" charset="0"/>
              </a:rPr>
              <a:t> B(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int</a:t>
            </a:r>
            <a:r>
              <a:rPr lang="en-US" sz="1600" noProof="1">
                <a:latin typeface="Consolas" pitchFamily="49" charset="0"/>
              </a:rPr>
              <a:t> n)   {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	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      System</a:t>
            </a:r>
            <a:r>
              <a:rPr lang="en-US" sz="1600" noProof="1">
                <a:latin typeface="Consolas" pitchFamily="49" charset="0"/>
              </a:rPr>
              <a:t>.out.println("In B::B(int)"); 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}</a:t>
            </a:r>
          </a:p>
          <a:p>
            <a:pPr marL="573088" algn="l" defTabSz="177800">
              <a:lnSpc>
                <a:spcPct val="85000"/>
              </a:lnSpc>
            </a:pPr>
            <a:endParaRPr lang="he-IL" sz="1600" dirty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dirty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dirty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>
                <a:latin typeface="Consolas" pitchFamily="49" charset="0"/>
              </a:rPr>
              <a:t> B()    {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System</a:t>
            </a:r>
            <a:r>
              <a:rPr lang="en-US" sz="1600" noProof="1">
                <a:latin typeface="Consolas" pitchFamily="49" charset="0"/>
              </a:rPr>
              <a:t>.out.println("In B::B");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}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solidFill>
                <a:srgbClr val="7030A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solidFill>
                <a:srgbClr val="7030A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 class </a:t>
            </a:r>
            <a:r>
              <a:rPr lang="en-US" sz="1600" noProof="1">
                <a:latin typeface="Consolas" pitchFamily="49" charset="0"/>
              </a:rPr>
              <a:t>Program {</a:t>
            </a:r>
          </a:p>
          <a:p>
            <a:pPr algn="l" defTabSz="341313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	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 static void </a:t>
            </a:r>
            <a:r>
              <a:rPr lang="en-US" sz="1600" noProof="1">
                <a:latin typeface="Consolas" pitchFamily="49" charset="0"/>
              </a:rPr>
              <a:t>main(String[] args) {</a:t>
            </a:r>
          </a:p>
          <a:p>
            <a:pPr algn="l" defTabSz="341313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B b1 =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new</a:t>
            </a:r>
            <a:r>
              <a:rPr lang="en-US" sz="1600" noProof="1">
                <a:latin typeface="Consolas" pitchFamily="49" charset="0"/>
              </a:rPr>
              <a:t> B(3);</a:t>
            </a:r>
          </a:p>
          <a:p>
            <a:pPr algn="l" defTabSz="341313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B b2 =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new</a:t>
            </a:r>
            <a:r>
              <a:rPr lang="en-US" sz="1600" noProof="1">
                <a:latin typeface="Consolas" pitchFamily="49" charset="0"/>
              </a:rPr>
              <a:t> B();</a:t>
            </a:r>
          </a:p>
          <a:p>
            <a:pPr algn="l" defTabSz="122238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}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-762000" y="1065038"/>
            <a:ext cx="6629400" cy="39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class</a:t>
            </a:r>
            <a:r>
              <a:rPr lang="en-US" sz="1600" noProof="1">
                <a:latin typeface="Consolas" pitchFamily="49" charset="0"/>
              </a:rPr>
              <a:t> A  {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private int</a:t>
            </a:r>
            <a:r>
              <a:rPr lang="en-US" sz="1600" noProof="1">
                <a:latin typeface="Consolas" pitchFamily="49" charset="0"/>
              </a:rPr>
              <a:t> x;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>
                <a:latin typeface="Consolas" pitchFamily="49" charset="0"/>
              </a:rPr>
              <a:t> A() {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System</a:t>
            </a:r>
            <a:r>
              <a:rPr lang="en-US" sz="1600" noProof="1">
                <a:latin typeface="Consolas" pitchFamily="49" charset="0"/>
              </a:rPr>
              <a:t>.out.println(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		 "In A::A, x=“ + x); 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}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>
                <a:latin typeface="Consolas" pitchFamily="49" charset="0"/>
              </a:rPr>
              <a:t> A(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int</a:t>
            </a:r>
            <a:r>
              <a:rPr lang="en-US" sz="1600" noProof="1">
                <a:latin typeface="Consolas" pitchFamily="49" charset="0"/>
              </a:rPr>
              <a:t> x)   {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this</a:t>
            </a:r>
            <a:r>
              <a:rPr lang="en-US" sz="1600" noProof="1">
                <a:latin typeface="Consolas" pitchFamily="49" charset="0"/>
              </a:rPr>
              <a:t>.x = x;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System</a:t>
            </a:r>
            <a:r>
              <a:rPr lang="en-US" sz="1600" noProof="1">
                <a:latin typeface="Consolas" pitchFamily="49" charset="0"/>
              </a:rPr>
              <a:t>.out.println(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		"In A::A(int), x=“ +x);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}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953000" y="1755330"/>
            <a:ext cx="1371600" cy="30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super</a:t>
            </a:r>
            <a:r>
              <a:rPr lang="en-US" sz="1600" noProof="1">
                <a:latin typeface="Consolas" pitchFamily="49" charset="0"/>
              </a:rPr>
              <a:t>(n);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4648200" y="5257800"/>
            <a:ext cx="685800" cy="669925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652" name="Group 36"/>
          <p:cNvGraphicFramePr>
            <a:graphicFrameLocks noGrp="1"/>
          </p:cNvGraphicFramePr>
          <p:nvPr/>
        </p:nvGraphicFramePr>
        <p:xfrm>
          <a:off x="4114800" y="56991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31" name="Line 15"/>
          <p:cNvSpPr>
            <a:spLocks noChangeShapeType="1"/>
          </p:cNvSpPr>
          <p:nvPr/>
        </p:nvSpPr>
        <p:spPr bwMode="auto">
          <a:xfrm flipH="1">
            <a:off x="4495800" y="5410200"/>
            <a:ext cx="914400" cy="1050925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632" name="Group 16"/>
          <p:cNvGraphicFramePr>
            <a:graphicFrameLocks noGrp="1"/>
          </p:cNvGraphicFramePr>
          <p:nvPr/>
        </p:nvGraphicFramePr>
        <p:xfrm>
          <a:off x="4117975" y="56991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638" name="Group 22"/>
          <p:cNvGraphicFramePr>
            <a:graphicFrameLocks noGrp="1"/>
          </p:cNvGraphicFramePr>
          <p:nvPr/>
        </p:nvGraphicFramePr>
        <p:xfrm>
          <a:off x="3962400" y="63087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644" name="Group 28"/>
          <p:cNvGraphicFramePr>
            <a:graphicFrameLocks noGrp="1"/>
          </p:cNvGraphicFramePr>
          <p:nvPr/>
        </p:nvGraphicFramePr>
        <p:xfrm>
          <a:off x="3962400" y="63087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18288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1828800" y="289560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6019800" y="129813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762000" y="2023646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this</a:t>
            </a:r>
            <a:r>
              <a:rPr lang="en-US" sz="1600" noProof="1">
                <a:latin typeface="Consolas" pitchFamily="49" charset="0"/>
              </a:rPr>
              <a:t>(5);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56" name="Rectangle 40"/>
          <p:cNvSpPr>
            <a:spLocks noChangeArrowheads="1"/>
          </p:cNvSpPr>
          <p:nvPr/>
        </p:nvSpPr>
        <p:spPr bwMode="auto">
          <a:xfrm>
            <a:off x="5410200" y="2362200"/>
            <a:ext cx="3429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נשים לב למעבר בבנאי הבסיס,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למרות שלא ציינו זאת באופן מפורש!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6CB20D0-BE95-4618-AD6A-AFAD046B672A}" type="slidenum">
              <a:rPr lang="he-IL"/>
              <a:pPr>
                <a:defRPr/>
              </a:pPr>
              <a:t>13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602163"/>
            <a:ext cx="3378200" cy="20272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116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116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116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116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116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116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116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116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116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2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  <p:bldP spid="111624" grpId="0" animBg="1"/>
      <p:bldP spid="111624" grpId="1" animBg="1"/>
      <p:bldP spid="111631" grpId="0" animBg="1"/>
      <p:bldP spid="111631" grpId="1" animBg="1"/>
      <p:bldP spid="111650" grpId="0"/>
      <p:bldP spid="111650" grpId="1"/>
      <p:bldP spid="111651" grpId="0"/>
      <p:bldP spid="111651" grpId="1"/>
      <p:bldP spid="111653" grpId="0"/>
      <p:bldP spid="111653" grpId="1"/>
      <p:bldP spid="111654" grpId="0"/>
      <p:bldP spid="1116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-152400" y="-76200"/>
            <a:ext cx="5410200" cy="39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 </a:t>
            </a: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class </a:t>
            </a:r>
            <a:r>
              <a:rPr lang="en-US" sz="1400" noProof="1">
                <a:latin typeface="Consolas" pitchFamily="49" charset="0"/>
              </a:rPr>
              <a:t>Person    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private int </a:t>
            </a:r>
            <a:r>
              <a:rPr lang="en-US" sz="1400" noProof="1">
                <a:latin typeface="Consolas" pitchFamily="49" charset="0"/>
              </a:rPr>
              <a:t>id;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private String </a:t>
            </a:r>
            <a:r>
              <a:rPr lang="en-US" sz="1400" noProof="1">
                <a:latin typeface="Consolas" pitchFamily="49" charset="0"/>
              </a:rPr>
              <a:t>name;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>
                <a:latin typeface="Consolas" pitchFamily="49" charset="0"/>
              </a:rPr>
              <a:t> Person(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1400" noProof="1">
                <a:latin typeface="Consolas" pitchFamily="49" charset="0"/>
              </a:rPr>
              <a:t> id,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noProof="1">
                <a:latin typeface="Consolas" pitchFamily="49" charset="0"/>
              </a:rPr>
              <a:t> name)   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  System.out.println</a:t>
            </a:r>
            <a:endParaRPr lang="en-US" sz="1400" dirty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noProof="1">
                <a:latin typeface="Consolas" pitchFamily="49" charset="0"/>
              </a:rPr>
              <a:t>("In Person::Person(int, string)");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.id = id;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.name = name;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}</a:t>
            </a:r>
            <a:endParaRPr lang="en-US" sz="1400" dirty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  </a:t>
            </a:r>
            <a:r>
              <a:rPr lang="en-US" sz="1400" noProof="1">
                <a:solidFill>
                  <a:srgbClr val="009900"/>
                </a:solidFill>
                <a:latin typeface="Consolas" pitchFamily="49" charset="0"/>
              </a:rPr>
              <a:t>// In real, we don't want to have this c'tor!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>
                <a:latin typeface="Consolas" pitchFamily="49" charset="0"/>
              </a:rPr>
              <a:t> Person() {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  System.out.println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     ("In Person::Person");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}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 string </a:t>
            </a:r>
            <a:r>
              <a:rPr lang="en-US" sz="1400" noProof="1">
                <a:latin typeface="Consolas" pitchFamily="49" charset="0"/>
              </a:rPr>
              <a:t>toString()</a:t>
            </a:r>
            <a:r>
              <a:rPr lang="en-US" sz="1400" dirty="0">
                <a:latin typeface="Consolas" pitchFamily="49" charset="0"/>
              </a:rPr>
              <a:t> {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>
                <a:latin typeface="Consolas" pitchFamily="49" charset="0"/>
              </a:rPr>
              <a:t>}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</a:t>
            </a:r>
            <a:r>
              <a:rPr lang="en-US" sz="1400" noProof="1"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>  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// class Person</a:t>
            </a:r>
          </a:p>
        </p:txBody>
      </p:sp>
      <p:graphicFrame>
        <p:nvGraphicFramePr>
          <p:cNvPr id="23" name="Group 83"/>
          <p:cNvGraphicFramePr>
            <a:graphicFrameLocks noGrp="1"/>
          </p:cNvGraphicFramePr>
          <p:nvPr/>
        </p:nvGraphicFramePr>
        <p:xfrm>
          <a:off x="1828800" y="5440363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800">
                <a:latin typeface="Arial" charset="0"/>
                <a:cs typeface="Arial" charset="0"/>
              </a:rPr>
              <a:t>מעבר בין בנאים בהורשה – </a:t>
            </a:r>
            <a:br>
              <a:rPr lang="he-IL" sz="2800">
                <a:latin typeface="Arial" charset="0"/>
                <a:cs typeface="Arial" charset="0"/>
              </a:rPr>
            </a:br>
            <a:r>
              <a:rPr lang="he-IL" sz="2800">
                <a:latin typeface="Arial" charset="0"/>
                <a:cs typeface="Arial" charset="0"/>
              </a:rPr>
              <a:t>דוגמת </a:t>
            </a:r>
            <a:r>
              <a:rPr lang="en-US" sz="2800">
                <a:latin typeface="Arial" charset="0"/>
                <a:cs typeface="Arial" charset="0"/>
              </a:rPr>
              <a:t>Person</a:t>
            </a:r>
            <a:r>
              <a:rPr lang="he-IL" sz="2800">
                <a:latin typeface="Arial" charset="0"/>
                <a:cs typeface="Arial" charset="0"/>
              </a:rPr>
              <a:t> ו- </a:t>
            </a:r>
            <a:r>
              <a:rPr lang="en-US" sz="2800">
                <a:latin typeface="Arial" charset="0"/>
                <a:cs typeface="Arial" charset="0"/>
              </a:rPr>
              <a:t>Student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6C5496-B10E-4DBE-A59D-6F50DD79EF35}" type="slidenum">
              <a:rPr lang="he-IL"/>
              <a:pPr>
                <a:defRPr/>
              </a:pPr>
              <a:t>14</a:t>
            </a:fld>
            <a:endParaRPr lang="en-US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352800" y="2133600"/>
            <a:ext cx="7010400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 </a:t>
            </a:r>
          </a:p>
          <a:p>
            <a:pPr algn="l">
              <a:lnSpc>
                <a:spcPct val="85000"/>
              </a:lnSpc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class </a:t>
            </a:r>
            <a:r>
              <a:rPr lang="en-US" sz="1400" noProof="1">
                <a:latin typeface="Consolas" pitchFamily="49" charset="0"/>
              </a:rPr>
              <a:t>Student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extends</a:t>
            </a:r>
            <a:r>
              <a:rPr lang="en-US" sz="1400" noProof="1">
                <a:latin typeface="Consolas" pitchFamily="49" charset="0"/>
              </a:rPr>
              <a:t> Person    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private float </a:t>
            </a:r>
            <a:r>
              <a:rPr lang="en-US" sz="1400" noProof="1">
                <a:latin typeface="Consolas" pitchFamily="49" charset="0"/>
              </a:rPr>
              <a:t>average;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>
                <a:latin typeface="Consolas" pitchFamily="49" charset="0"/>
              </a:rPr>
              <a:t> Student(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1400" noProof="1">
                <a:latin typeface="Consolas" pitchFamily="49" charset="0"/>
              </a:rPr>
              <a:t> id,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noProof="1">
                <a:latin typeface="Consolas" pitchFamily="49" charset="0"/>
              </a:rPr>
              <a:t> name,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float</a:t>
            </a:r>
            <a:r>
              <a:rPr lang="en-US" sz="1400" noProof="1">
                <a:latin typeface="Consolas" pitchFamily="49" charset="0"/>
              </a:rPr>
              <a:t> average)  { </a:t>
            </a:r>
          </a:p>
          <a:p>
            <a:pPr algn="l">
              <a:lnSpc>
                <a:spcPct val="85000"/>
              </a:lnSpc>
            </a:pPr>
            <a:r>
              <a:rPr lang="he-IL" sz="1400" noProof="1">
                <a:latin typeface="Consolas" pitchFamily="49" charset="0"/>
              </a:rPr>
              <a:t>    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super</a:t>
            </a:r>
            <a:r>
              <a:rPr lang="en-US" sz="1400" noProof="1">
                <a:latin typeface="Consolas" pitchFamily="49" charset="0"/>
              </a:rPr>
              <a:t>(id, name);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System.out.println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	("In Student:Student(int, string, float)");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.average = average;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>
                <a:latin typeface="Consolas" pitchFamily="49" charset="0"/>
              </a:rPr>
              <a:t> Student(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float</a:t>
            </a:r>
            <a:r>
              <a:rPr lang="en-US" sz="1400" noProof="1">
                <a:latin typeface="Consolas" pitchFamily="49" charset="0"/>
              </a:rPr>
              <a:t> average)        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System.out.println("In Student:Student(float)");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.average = average;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}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 string </a:t>
            </a:r>
            <a:r>
              <a:rPr lang="en-US" sz="1400" noProof="1">
                <a:latin typeface="Consolas" pitchFamily="49" charset="0"/>
              </a:rPr>
              <a:t>toString()</a:t>
            </a:r>
            <a:r>
              <a:rPr lang="en-US" sz="1400" dirty="0">
                <a:latin typeface="Consolas" pitchFamily="49" charset="0"/>
              </a:rPr>
              <a:t> {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>
                <a:latin typeface="Consolas" pitchFamily="49" charset="0"/>
              </a:rPr>
              <a:t>}</a:t>
            </a:r>
            <a:r>
              <a:rPr lang="en-US" sz="1400" noProof="1">
                <a:latin typeface="Consolas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 void </a:t>
            </a:r>
            <a:r>
              <a:rPr lang="en-US" sz="1400" noProof="1">
                <a:latin typeface="Consolas" pitchFamily="49" charset="0"/>
              </a:rPr>
              <a:t>registerToCourse() </a:t>
            </a:r>
            <a:r>
              <a:rPr lang="en-US" sz="1400" dirty="0">
                <a:latin typeface="Consolas" pitchFamily="49" charset="0"/>
              </a:rPr>
              <a:t>{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>
                <a:latin typeface="Consolas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public void </a:t>
            </a:r>
            <a:r>
              <a:rPr lang="en-US" sz="1400" noProof="1">
                <a:latin typeface="Consolas" pitchFamily="49" charset="0"/>
              </a:rPr>
              <a:t>printSchedule() </a:t>
            </a:r>
            <a:r>
              <a:rPr lang="en-US" sz="1400" dirty="0">
                <a:latin typeface="Consolas" pitchFamily="49" charset="0"/>
              </a:rPr>
              <a:t>{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>
                <a:latin typeface="Consolas" pitchFamily="49" charset="0"/>
              </a:rPr>
              <a:t>}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}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// class Student</a:t>
            </a:r>
            <a:endParaRPr lang="he-IL" sz="1400" dirty="0">
              <a:solidFill>
                <a:srgbClr val="00990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he-IL" sz="1400" dirty="0">
              <a:solidFill>
                <a:srgbClr val="00990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static void </a:t>
            </a:r>
            <a:r>
              <a:rPr lang="en-US" sz="1400" noProof="1">
                <a:latin typeface="Consolas" pitchFamily="49" charset="0"/>
              </a:rPr>
              <a:t>main(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noProof="1">
                <a:latin typeface="Consolas" pitchFamily="49" charset="0"/>
              </a:rPr>
              <a:t>[] args)    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Student s1 =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en-US" sz="1400" noProof="1">
                <a:latin typeface="Consolas" pitchFamily="49" charset="0"/>
              </a:rPr>
              <a:t> Student(111, "gogo", 97.2f);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Student s2 =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en-US" sz="1400" noProof="1">
                <a:latin typeface="Consolas" pitchFamily="49" charset="0"/>
              </a:rPr>
              <a:t> Student(85.8f);</a:t>
            </a: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}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 flipH="1" flipV="1">
            <a:off x="3352800" y="5410200"/>
            <a:ext cx="1066800" cy="762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0424" name="Group 72"/>
          <p:cNvGraphicFramePr>
            <a:graphicFrameLocks noGrp="1"/>
          </p:cNvGraphicFramePr>
          <p:nvPr/>
        </p:nvGraphicFramePr>
        <p:xfrm>
          <a:off x="152400" y="5748338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9" name="Oval 50"/>
          <p:cNvSpPr>
            <a:spLocks noChangeArrowheads="1"/>
          </p:cNvSpPr>
          <p:nvPr/>
        </p:nvSpPr>
        <p:spPr bwMode="auto">
          <a:xfrm>
            <a:off x="304800" y="71628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0403" name="Line 51"/>
          <p:cNvSpPr>
            <a:spLocks noChangeShapeType="1"/>
          </p:cNvSpPr>
          <p:nvPr/>
        </p:nvSpPr>
        <p:spPr bwMode="auto">
          <a:xfrm flipH="1">
            <a:off x="1676400" y="6553200"/>
            <a:ext cx="2819400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04" name="Text Box 52"/>
          <p:cNvSpPr txBox="1">
            <a:spLocks noChangeArrowheads="1"/>
          </p:cNvSpPr>
          <p:nvPr/>
        </p:nvSpPr>
        <p:spPr bwMode="auto">
          <a:xfrm>
            <a:off x="5410200" y="26670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111      “</a:t>
            </a:r>
            <a:r>
              <a:rPr lang="en-US" sz="1600" dirty="0" err="1">
                <a:solidFill>
                  <a:srgbClr val="FF0000"/>
                </a:solidFill>
              </a:rPr>
              <a:t>gogo</a:t>
            </a:r>
            <a:r>
              <a:rPr lang="en-US" sz="1600" dirty="0">
                <a:solidFill>
                  <a:srgbClr val="FF0000"/>
                </a:solidFill>
              </a:rPr>
              <a:t>”          97.2f</a:t>
            </a:r>
          </a:p>
        </p:txBody>
      </p:sp>
      <p:sp>
        <p:nvSpPr>
          <p:cNvPr id="100405" name="Text Box 53"/>
          <p:cNvSpPr txBox="1">
            <a:spLocks noChangeArrowheads="1"/>
          </p:cNvSpPr>
          <p:nvPr/>
        </p:nvSpPr>
        <p:spPr bwMode="auto">
          <a:xfrm>
            <a:off x="1981200" y="609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111      “gogo”</a:t>
            </a:r>
          </a:p>
        </p:txBody>
      </p:sp>
      <p:graphicFrame>
        <p:nvGraphicFramePr>
          <p:cNvPr id="100421" name="Group 69"/>
          <p:cNvGraphicFramePr>
            <a:graphicFrameLocks noGrp="1"/>
          </p:cNvGraphicFramePr>
          <p:nvPr/>
        </p:nvGraphicFramePr>
        <p:xfrm>
          <a:off x="1831975" y="5410200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425" name="Group 73"/>
          <p:cNvGraphicFramePr>
            <a:graphicFrameLocks noGrp="1"/>
          </p:cNvGraphicFramePr>
          <p:nvPr/>
        </p:nvGraphicFramePr>
        <p:xfrm>
          <a:off x="155575" y="5748338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435" name="Group 83"/>
          <p:cNvGraphicFramePr>
            <a:graphicFrameLocks noGrp="1"/>
          </p:cNvGraphicFramePr>
          <p:nvPr/>
        </p:nvGraphicFramePr>
        <p:xfrm>
          <a:off x="1828800" y="5410200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average=97.2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0445" name="Text Box 93"/>
          <p:cNvSpPr txBox="1">
            <a:spLocks noChangeArrowheads="1"/>
          </p:cNvSpPr>
          <p:nvPr/>
        </p:nvSpPr>
        <p:spPr bwMode="auto">
          <a:xfrm>
            <a:off x="5715000" y="39624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85.8</a:t>
            </a:r>
          </a:p>
        </p:txBody>
      </p:sp>
      <p:sp>
        <p:nvSpPr>
          <p:cNvPr id="100446" name="Text Box 94"/>
          <p:cNvSpPr txBox="1">
            <a:spLocks noChangeArrowheads="1"/>
          </p:cNvSpPr>
          <p:nvPr/>
        </p:nvSpPr>
        <p:spPr bwMode="auto">
          <a:xfrm>
            <a:off x="533400" y="2438400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(-1, "");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00447" name="Text Box 95"/>
          <p:cNvSpPr txBox="1">
            <a:spLocks noChangeArrowheads="1"/>
          </p:cNvSpPr>
          <p:nvPr/>
        </p:nvSpPr>
        <p:spPr bwMode="auto">
          <a:xfrm>
            <a:off x="2133600" y="609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-1           “”</a:t>
            </a:r>
          </a:p>
        </p:txBody>
      </p:sp>
      <p:graphicFrame>
        <p:nvGraphicFramePr>
          <p:cNvPr id="100460" name="Group 108"/>
          <p:cNvGraphicFramePr>
            <a:graphicFrameLocks noGrp="1"/>
          </p:cNvGraphicFramePr>
          <p:nvPr/>
        </p:nvGraphicFramePr>
        <p:xfrm>
          <a:off x="152400" y="5748338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average=85.8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4588" y="998513"/>
            <a:ext cx="4113212" cy="11350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0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0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0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0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50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50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50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00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00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00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1003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003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003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003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003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003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003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003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003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2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5" dur="500"/>
                                        <p:tgtEl>
                                          <p:spTgt spid="100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8" dur="5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1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4" dur="500"/>
                                        <p:tgtEl>
                                          <p:spTgt spid="10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build="allAtOnce"/>
      <p:bldP spid="100359" grpId="0" animBg="1"/>
      <p:bldP spid="100359" grpId="1" animBg="1"/>
      <p:bldP spid="100403" grpId="0" animBg="1"/>
      <p:bldP spid="100403" grpId="1" animBg="1"/>
      <p:bldP spid="100404" grpId="0"/>
      <p:bldP spid="100404" grpId="1"/>
      <p:bldP spid="100405" grpId="0"/>
      <p:bldP spid="100405" grpId="1"/>
      <p:bldP spid="100445" grpId="0"/>
      <p:bldP spid="100445" grpId="1"/>
      <p:bldP spid="100446" grpId="0"/>
      <p:bldP spid="100447" grpId="0"/>
      <p:bldP spid="1004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192088"/>
            <a:ext cx="4579938" cy="3429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514600"/>
            <a:ext cx="5430838" cy="4064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762000"/>
          </a:xfrm>
          <a:solidFill>
            <a:schemeClr val="bg1"/>
          </a:solidFill>
        </p:spPr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בעיה עם הרשאת </a:t>
            </a:r>
            <a:r>
              <a:rPr lang="en-US" dirty="0">
                <a:latin typeface="Arial" charset="0"/>
                <a:cs typeface="Arial" charset="0"/>
              </a:rPr>
              <a:t>private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228600" y="4114800"/>
            <a:ext cx="2895600" cy="1524000"/>
          </a:xfrm>
          <a:prstGeom prst="wedgeRectCallout">
            <a:avLst>
              <a:gd name="adj1" fmla="val 133028"/>
              <a:gd name="adj2" fmla="val -5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תתקבל שגיאת הקומפילציה: 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The field Person.name is not visible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וזאת מאחר והתכונה </a:t>
            </a:r>
            <a:r>
              <a:rPr lang="en-US" b="1">
                <a:solidFill>
                  <a:schemeClr val="bg1"/>
                </a:solidFill>
              </a:rPr>
              <a:t>name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מוגדרת ב- </a:t>
            </a:r>
            <a:r>
              <a:rPr lang="en-US" b="1">
                <a:solidFill>
                  <a:schemeClr val="bg1"/>
                </a:solidFill>
              </a:rPr>
              <a:t>private</a:t>
            </a:r>
            <a:r>
              <a:rPr lang="he-IL" b="1">
                <a:solidFill>
                  <a:schemeClr val="bg1"/>
                </a:solidFill>
              </a:rPr>
              <a:t> 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3EBE1-C87E-43E7-B96F-54683BAB2687}" type="slidenum">
              <a:rPr lang="he-IL"/>
              <a:pPr>
                <a:defRPr/>
              </a:pPr>
              <a:t>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381000"/>
            <a:ext cx="762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הרשאות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מחלקה יורשת מכילה את כל תכונות ושיטות הבסיס, אך לא תוכל לגשת אליהם ישירות במידה והוגדרו בבסיס כ- </a:t>
            </a:r>
            <a:r>
              <a:rPr lang="en-US">
                <a:latin typeface="Arial" charset="0"/>
                <a:cs typeface="Arial" charset="0"/>
              </a:rPr>
              <a:t>private</a:t>
            </a:r>
            <a:endParaRPr lang="he-IL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מחלקה יורשת יכולה לגשת ישירות לכל תכונה או שיטה שהוגדרה בבסיס כ- </a:t>
            </a:r>
            <a:r>
              <a:rPr lang="en-US">
                <a:latin typeface="Arial" charset="0"/>
                <a:cs typeface="Arial" charset="0"/>
              </a:rPr>
              <a:t>public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מה נעשה?</a:t>
            </a:r>
          </a:p>
          <a:p>
            <a:pPr lvl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לא נרצה להגדיר את כל תכונות הבסיס כ- </a:t>
            </a:r>
            <a:r>
              <a:rPr lang="en-US">
                <a:latin typeface="Arial" charset="0"/>
                <a:cs typeface="Arial" charset="0"/>
              </a:rPr>
              <a:t>public</a:t>
            </a:r>
            <a:r>
              <a:rPr lang="he-IL">
                <a:latin typeface="Arial" charset="0"/>
                <a:cs typeface="Arial" charset="0"/>
              </a:rPr>
              <a:t> רק כדי שהמחלקות היורשות יוכלו לגשת אליהם</a:t>
            </a:r>
          </a:p>
          <a:p>
            <a:pPr lvl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בכל זאת נרצה שהמחלקות היורשות יוכלו לגשת לשדות ולתכונות שרלוונטיים עבורן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3F87A-1EA1-4605-9BA1-77D11D9F03B1}" type="slidenum">
              <a:rPr lang="he-IL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הרשאת </a:t>
            </a:r>
            <a:r>
              <a:rPr lang="en-US">
                <a:latin typeface="Arial" charset="0"/>
                <a:cs typeface="Arial" charset="0"/>
              </a:rPr>
              <a:t>protected</a:t>
            </a:r>
          </a:p>
        </p:txBody>
      </p:sp>
      <p:sp>
        <p:nvSpPr>
          <p:cNvPr id="2560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כדי לפתור בעיה זו קיימת ההרשאה </a:t>
            </a:r>
            <a:r>
              <a:rPr lang="en-US" dirty="0">
                <a:latin typeface="Arial" charset="0"/>
                <a:cs typeface="Arial" charset="0"/>
              </a:rPr>
              <a:t>protected</a:t>
            </a:r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תכונה או שיטה המוגדרת כ- </a:t>
            </a:r>
            <a:r>
              <a:rPr lang="en-US" dirty="0">
                <a:latin typeface="Arial" charset="0"/>
                <a:cs typeface="Arial" charset="0"/>
              </a:rPr>
              <a:t>protected</a:t>
            </a:r>
            <a:r>
              <a:rPr lang="he-IL" dirty="0">
                <a:latin typeface="Arial" charset="0"/>
                <a:cs typeface="Arial" charset="0"/>
              </a:rPr>
              <a:t> מאפשרת  גישה ישירה לתכונות ולשיטות אשר נמצאות: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במחלקה עצמה 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במחלקות היורשות </a:t>
            </a:r>
          </a:p>
          <a:p>
            <a:pPr lvl="1"/>
            <a:r>
              <a:rPr lang="he-IL" dirty="0">
                <a:latin typeface="Arial" charset="0"/>
                <a:cs typeface="Arial" charset="0"/>
              </a:rPr>
              <a:t>במחלקות הנמצאות באותו ה- </a:t>
            </a:r>
            <a:r>
              <a:rPr lang="en-US" dirty="0">
                <a:latin typeface="Arial" charset="0"/>
                <a:cs typeface="Arial" charset="0"/>
              </a:rPr>
              <a:t>package</a:t>
            </a:r>
            <a:endParaRPr lang="he-IL" dirty="0">
              <a:latin typeface="Arial" charset="0"/>
              <a:cs typeface="Arial" charset="0"/>
            </a:endParaRPr>
          </a:p>
          <a:p>
            <a:pPr lvl="2"/>
            <a:r>
              <a:rPr lang="he-IL" dirty="0">
                <a:latin typeface="Arial" charset="0"/>
                <a:cs typeface="Arial" charset="0"/>
              </a:rPr>
              <a:t>מומלץ לא להתבסס על עובדה זו,ו ב- </a:t>
            </a:r>
            <a:r>
              <a:rPr lang="en-US" dirty="0">
                <a:latin typeface="Arial" charset="0"/>
                <a:cs typeface="Arial" charset="0"/>
              </a:rPr>
              <a:t>package</a:t>
            </a:r>
            <a:r>
              <a:rPr lang="he-IL" dirty="0">
                <a:latin typeface="Arial" charset="0"/>
                <a:cs typeface="Arial" charset="0"/>
              </a:rPr>
              <a:t> עדיין לפנות לתכונות אלו באמצעות </a:t>
            </a:r>
            <a:r>
              <a:rPr lang="en-US" dirty="0">
                <a:latin typeface="Arial" charset="0"/>
                <a:cs typeface="Arial" charset="0"/>
              </a:rPr>
              <a:t>set</a:t>
            </a:r>
            <a:r>
              <a:rPr lang="he-IL" dirty="0">
                <a:latin typeface="Arial" charset="0"/>
                <a:cs typeface="Arial" charset="0"/>
              </a:rPr>
              <a:t> ו- </a:t>
            </a:r>
            <a:r>
              <a:rPr lang="en-US" dirty="0">
                <a:latin typeface="Arial" charset="0"/>
                <a:cs typeface="Arial" charset="0"/>
              </a:rPr>
              <a:t>get</a:t>
            </a:r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בצורה זו אנו לא חושפים את תכונות המחלקה כלפי חוץ, ויחד עם זאת מאפשרים למחלקות יורשות לגשת ישירות לתכונות ולשיטות הרלוונטיים עבורם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B3BD5B-C755-4D1D-8BFA-F393E25B26A1}" type="slidenum">
              <a:rPr lang="he-IL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dirty="0">
                <a:latin typeface="Arial" charset="0"/>
                <a:cs typeface="Arial" charset="0"/>
              </a:rPr>
              <a:t>דוגמא: </a:t>
            </a:r>
            <a:r>
              <a:rPr lang="en-US" sz="2800" dirty="0">
                <a:latin typeface="Arial" charset="0"/>
                <a:cs typeface="Arial" charset="0"/>
              </a:rPr>
              <a:t>Person</a:t>
            </a:r>
            <a:r>
              <a:rPr lang="he-IL" sz="2800" dirty="0">
                <a:latin typeface="Arial" charset="0"/>
                <a:cs typeface="Arial" charset="0"/>
              </a:rPr>
              <a:t> </a:t>
            </a:r>
            <a:r>
              <a:rPr lang="he-IL" sz="3600" dirty="0">
                <a:latin typeface="Arial" charset="0"/>
                <a:cs typeface="Arial" charset="0"/>
              </a:rPr>
              <a:t>ו- </a:t>
            </a:r>
            <a:r>
              <a:rPr lang="en-US" sz="2800" dirty="0">
                <a:latin typeface="Arial" charset="0"/>
                <a:cs typeface="Arial" charset="0"/>
              </a:rPr>
              <a:t>Student</a:t>
            </a:r>
            <a:br>
              <a:rPr lang="he-IL" sz="3600" dirty="0">
                <a:latin typeface="Arial" charset="0"/>
                <a:cs typeface="Arial" charset="0"/>
              </a:rPr>
            </a:br>
            <a:r>
              <a:rPr lang="he-IL" sz="3600" dirty="0">
                <a:latin typeface="Arial" charset="0"/>
                <a:cs typeface="Arial" charset="0"/>
              </a:rPr>
              <a:t>תרשים </a:t>
            </a:r>
            <a:r>
              <a:rPr lang="en-US" sz="2800" dirty="0">
                <a:latin typeface="Arial" charset="0"/>
                <a:cs typeface="Arial" charset="0"/>
              </a:rPr>
              <a:t>UML</a:t>
            </a:r>
            <a:r>
              <a:rPr lang="he-IL" sz="2800" dirty="0">
                <a:latin typeface="Arial" charset="0"/>
                <a:cs typeface="Arial" charset="0"/>
              </a:rPr>
              <a:t> </a:t>
            </a:r>
            <a:r>
              <a:rPr lang="he-IL" sz="3600" dirty="0">
                <a:latin typeface="Arial" charset="0"/>
                <a:cs typeface="Arial" charset="0"/>
              </a:rPr>
              <a:t>(מסוג </a:t>
            </a:r>
            <a:r>
              <a:rPr lang="en-US" sz="2800" dirty="0">
                <a:latin typeface="Arial" charset="0"/>
                <a:cs typeface="Arial" charset="0"/>
              </a:rPr>
              <a:t>Class Diagram</a:t>
            </a:r>
            <a:r>
              <a:rPr lang="he-IL" sz="3600" dirty="0">
                <a:latin typeface="Arial" charset="0"/>
                <a:cs typeface="Arial" charset="0"/>
              </a:rPr>
              <a:t>)</a:t>
            </a:r>
            <a:endParaRPr lang="en-US" sz="3600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14700" y="1981200"/>
          <a:ext cx="49212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2514981" imgH="1986534" progId="">
                  <p:embed/>
                </p:oleObj>
              </mc:Choice>
              <mc:Fallback>
                <p:oleObj name="Visio" r:id="rId3" imgW="2514981" imgH="198653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981200"/>
                        <a:ext cx="492125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228600" y="2209800"/>
            <a:ext cx="2743200" cy="381000"/>
          </a:xfrm>
          <a:prstGeom prst="wedgeRectCallout">
            <a:avLst>
              <a:gd name="adj1" fmla="val 91116"/>
              <a:gd name="adj2" fmla="val 2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# הוא סימון ל- </a:t>
            </a:r>
            <a:r>
              <a:rPr lang="en-US" b="1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הרשאות ו- </a:t>
            </a:r>
            <a:r>
              <a:rPr lang="en-US">
                <a:latin typeface="Arial" charset="0"/>
                <a:cs typeface="Arial" charset="0"/>
              </a:rPr>
              <a:t>package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בשפת </a:t>
            </a:r>
            <a:r>
              <a:rPr lang="en-US" dirty="0">
                <a:latin typeface="Arial" charset="0"/>
                <a:cs typeface="Arial" charset="0"/>
              </a:rPr>
              <a:t>JAVA </a:t>
            </a:r>
            <a:r>
              <a:rPr lang="he-IL" dirty="0">
                <a:latin typeface="Arial" charset="0"/>
                <a:cs typeface="Arial" charset="0"/>
              </a:rPr>
              <a:t>  ההרשאה </a:t>
            </a:r>
            <a:r>
              <a:rPr lang="en-US" dirty="0">
                <a:latin typeface="Arial" charset="0"/>
                <a:cs typeface="Arial" charset="0"/>
              </a:rPr>
              <a:t>protected</a:t>
            </a:r>
            <a:r>
              <a:rPr lang="he-IL" dirty="0">
                <a:latin typeface="Arial" charset="0"/>
                <a:cs typeface="Arial" charset="0"/>
              </a:rPr>
              <a:t> מאפשרת גישה ישירה גם לתכונות בכל מקום ב- </a:t>
            </a:r>
            <a:r>
              <a:rPr lang="en-US" dirty="0">
                <a:latin typeface="Arial" charset="0"/>
                <a:cs typeface="Arial" charset="0"/>
              </a:rPr>
              <a:t>package</a:t>
            </a:r>
            <a:r>
              <a:rPr lang="he-IL" dirty="0">
                <a:latin typeface="Arial" charset="0"/>
                <a:cs typeface="Arial" charset="0"/>
              </a:rPr>
              <a:t> (לרוב הקוד נמצא ב- </a:t>
            </a:r>
            <a:r>
              <a:rPr lang="en-US" dirty="0">
                <a:latin typeface="Arial" charset="0"/>
                <a:cs typeface="Arial" charset="0"/>
              </a:rPr>
              <a:t>default package</a:t>
            </a:r>
            <a:r>
              <a:rPr lang="he-IL" dirty="0">
                <a:latin typeface="Arial" charset="0"/>
                <a:cs typeface="Arial" charset="0"/>
              </a:rPr>
              <a:t> ולכן נראה לנו כי הרשאה זו דומה ל- </a:t>
            </a:r>
            <a:r>
              <a:rPr lang="en-US" dirty="0">
                <a:latin typeface="Arial" charset="0"/>
                <a:cs typeface="Arial" charset="0"/>
              </a:rPr>
              <a:t>public</a:t>
            </a:r>
            <a:r>
              <a:rPr lang="he-IL" dirty="0">
                <a:latin typeface="Arial" charset="0"/>
                <a:cs typeface="Arial" charset="0"/>
              </a:rPr>
              <a:t>)</a:t>
            </a:r>
          </a:p>
          <a:p>
            <a:pPr lvl="1"/>
            <a:endParaRPr lang="he-IL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package</a:t>
            </a:r>
            <a:r>
              <a:rPr lang="he-IL" dirty="0">
                <a:latin typeface="Arial" charset="0"/>
                <a:cs typeface="Arial" charset="0"/>
              </a:rPr>
              <a:t> היא תת-ספריה המכילה קבצים. שם ה- </a:t>
            </a:r>
            <a:r>
              <a:rPr lang="en-US" dirty="0">
                <a:latin typeface="Arial" charset="0"/>
                <a:cs typeface="Arial" charset="0"/>
              </a:rPr>
              <a:t>package</a:t>
            </a:r>
            <a:r>
              <a:rPr lang="he-IL" dirty="0">
                <a:latin typeface="Arial" charset="0"/>
                <a:cs typeface="Arial" charset="0"/>
              </a:rPr>
              <a:t> יהיה כמו שם הספריה.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ביחידה זו נלמד: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D1CEB70-919F-4E9E-95EE-AD67A24BFC7C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מהי 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דריסת שיטות 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מעבר בבנאים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הרשאת </a:t>
            </a:r>
            <a:r>
              <a:rPr lang="en-US" sz="2800" dirty="0">
                <a:latin typeface="Arial" charset="0"/>
                <a:cs typeface="Arial" charset="0"/>
              </a:rPr>
              <a:t>protected</a:t>
            </a: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מחלקות ושיטות </a:t>
            </a:r>
            <a:r>
              <a:rPr lang="en-US" sz="2800" dirty="0">
                <a:latin typeface="Arial" charset="0"/>
                <a:cs typeface="Arial" charset="0"/>
              </a:rPr>
              <a:t>final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package</a:t>
            </a: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484313"/>
            <a:ext cx="3076575" cy="190976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557338"/>
            <a:ext cx="2595563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716338"/>
            <a:ext cx="5248275" cy="281781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2420938"/>
            <a:ext cx="2582863" cy="11271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771775" y="476250"/>
            <a:ext cx="3671888" cy="936625"/>
          </a:xfrm>
          <a:prstGeom prst="wedgeRectCallout">
            <a:avLst>
              <a:gd name="adj1" fmla="val -53165"/>
              <a:gd name="adj2" fmla="val 16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מחלקה מוגדרת בתוך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שאינו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default 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יש לציין זאת בראש הקובץ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716463" y="3573463"/>
            <a:ext cx="4103687" cy="719137"/>
          </a:xfrm>
          <a:prstGeom prst="wedgeRectCallout">
            <a:avLst>
              <a:gd name="adj1" fmla="val -96391"/>
              <a:gd name="adj2" fmla="val -13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 לייבא את המחלקה המוגדרת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האחר כדי שה-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יכיר אותו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924425" y="4941888"/>
            <a:ext cx="3959225" cy="790575"/>
          </a:xfrm>
          <a:prstGeom prst="wedgeRectCallout">
            <a:avLst>
              <a:gd name="adj1" fmla="val -109141"/>
              <a:gd name="adj2" fmla="val -13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נמצאות באותו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יכול לגשת ישירות לתכונות של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635500" y="5876925"/>
            <a:ext cx="4257675" cy="792163"/>
          </a:xfrm>
          <a:prstGeom prst="wedgeRectCallout">
            <a:avLst>
              <a:gd name="adj1" fmla="val -98635"/>
              <a:gd name="adj2" fmla="val -40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אינן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נמצאות באותו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אינו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יכול לגשת ישירות לתכונות של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יבוא מה- </a:t>
            </a:r>
            <a:r>
              <a:rPr lang="en-US">
                <a:latin typeface="Arial" charset="0"/>
                <a:cs typeface="Arial" charset="0"/>
              </a:rPr>
              <a:t>default package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בתוך </a:t>
            </a:r>
            <a:r>
              <a:rPr lang="en-US">
                <a:latin typeface="Arial" charset="0"/>
                <a:cs typeface="Arial" charset="0"/>
              </a:rPr>
              <a:t>package</a:t>
            </a:r>
            <a:r>
              <a:rPr lang="he-IL">
                <a:latin typeface="Arial" charset="0"/>
                <a:cs typeface="Arial" charset="0"/>
              </a:rPr>
              <a:t> שאינו ה- </a:t>
            </a:r>
            <a:r>
              <a:rPr lang="en-US">
                <a:latin typeface="Arial" charset="0"/>
                <a:cs typeface="Arial" charset="0"/>
              </a:rPr>
              <a:t>default package</a:t>
            </a:r>
            <a:r>
              <a:rPr lang="he-IL">
                <a:latin typeface="Arial" charset="0"/>
                <a:cs typeface="Arial" charset="0"/>
              </a:rPr>
              <a:t> לא ניתן לייבא מחלקות מחלקות מה- </a:t>
            </a:r>
            <a:r>
              <a:rPr lang="en-US">
                <a:latin typeface="Arial" charset="0"/>
                <a:cs typeface="Arial" charset="0"/>
              </a:rPr>
              <a:t>default package</a:t>
            </a:r>
            <a:endParaRPr lang="he-IL">
              <a:latin typeface="Arial" charset="0"/>
              <a:cs typeface="Arial" charset="0"/>
            </a:endParaRPr>
          </a:p>
          <a:p>
            <a:r>
              <a:rPr lang="he-IL">
                <a:latin typeface="Arial" charset="0"/>
                <a:cs typeface="Arial" charset="0"/>
              </a:rPr>
              <a:t>אם בכל זאת נרצה להשתמש בהן נצטרך להעתיקן ל- </a:t>
            </a:r>
            <a:r>
              <a:rPr lang="en-US">
                <a:latin typeface="Arial" charset="0"/>
                <a:cs typeface="Arial" charset="0"/>
              </a:rPr>
              <a:t>package </a:t>
            </a:r>
            <a:r>
              <a:rPr lang="he-IL">
                <a:latin typeface="Arial" charset="0"/>
                <a:cs typeface="Arial" charset="0"/>
              </a:rPr>
              <a:t> אחר</a:t>
            </a: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3429000"/>
            <a:ext cx="3627438" cy="1944688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1013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3429000"/>
            <a:ext cx="3076575" cy="19097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23850" y="2852738"/>
            <a:ext cx="3887788" cy="360362"/>
          </a:xfrm>
          <a:prstGeom prst="wedgeRectCallout">
            <a:avLst>
              <a:gd name="adj1" fmla="val -125"/>
              <a:gd name="adj2" fmla="val 286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The import A can not be resolved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ההרשאה </a:t>
            </a:r>
            <a:r>
              <a:rPr lang="en-US">
                <a:latin typeface="Arial" charset="0"/>
                <a:cs typeface="Arial" charset="0"/>
              </a:rPr>
              <a:t>default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כאשר מגדירים משתנה/שיטה ללא הרשאה, ניתנת ההרשאה </a:t>
            </a:r>
            <a:r>
              <a:rPr lang="en-US">
                <a:latin typeface="Arial" charset="0"/>
                <a:cs typeface="Arial" charset="0"/>
              </a:rPr>
              <a:t>default</a:t>
            </a:r>
            <a:endParaRPr lang="he-IL">
              <a:latin typeface="Arial" charset="0"/>
              <a:cs typeface="Arial" charset="0"/>
            </a:endParaRPr>
          </a:p>
          <a:p>
            <a:r>
              <a:rPr lang="he-IL">
                <a:latin typeface="Arial" charset="0"/>
                <a:cs typeface="Arial" charset="0"/>
              </a:rPr>
              <a:t>הרשאה זו זהה להרשאה </a:t>
            </a:r>
            <a:r>
              <a:rPr lang="en-US">
                <a:latin typeface="Arial" charset="0"/>
                <a:cs typeface="Arial" charset="0"/>
              </a:rPr>
              <a:t>protected</a:t>
            </a:r>
            <a:r>
              <a:rPr lang="he-IL">
                <a:latin typeface="Arial" charset="0"/>
                <a:cs typeface="Arial" charset="0"/>
              </a:rPr>
              <a:t> פרט לכך שאין גישה לתכונות יורשות מחוץ ל- </a:t>
            </a:r>
            <a:r>
              <a:rPr lang="en-US">
                <a:latin typeface="Arial" charset="0"/>
                <a:cs typeface="Arial" charset="0"/>
              </a:rPr>
              <a:t>package</a:t>
            </a:r>
            <a:r>
              <a:rPr lang="he-IL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he-IL">
                <a:latin typeface="Arial" charset="0"/>
                <a:cs typeface="Arial" charset="0"/>
              </a:rPr>
              <a:t>אבל אז נשתמש בשימוש המוכר של </a:t>
            </a:r>
            <a:r>
              <a:rPr lang="en-US">
                <a:latin typeface="Arial" charset="0"/>
                <a:cs typeface="Arial" charset="0"/>
              </a:rPr>
              <a:t>protected</a:t>
            </a:r>
            <a:r>
              <a:rPr lang="he-IL">
                <a:latin typeface="Arial" charset="0"/>
                <a:cs typeface="Arial" charset="0"/>
              </a:rPr>
              <a:t> </a:t>
            </a:r>
            <a:r>
              <a:rPr lang="he-IL">
                <a:latin typeface="Arial" charset="0"/>
                <a:cs typeface="Arial" charset="0"/>
                <a:sym typeface="Wingdings" pitchFamily="2" charset="2"/>
              </a:rPr>
              <a:t> שלבנים תהיה גישה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3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סיכום הרשאות</a:t>
            </a: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188" y="1916113"/>
          <a:ext cx="8064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6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גישה מהמחלקה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גישה</a:t>
                      </a:r>
                      <a:r>
                        <a:rPr lang="he-IL" baseline="0" dirty="0">
                          <a:latin typeface="Arial" pitchFamily="34" charset="0"/>
                          <a:cs typeface="Arial" pitchFamily="34" charset="0"/>
                        </a:rPr>
                        <a:t> ממחלקה אחרת ב- 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גישה</a:t>
                      </a:r>
                      <a:r>
                        <a:rPr lang="he-IL" baseline="0" dirty="0">
                          <a:latin typeface="Arial" pitchFamily="34" charset="0"/>
                          <a:cs typeface="Arial" pitchFamily="34" charset="0"/>
                        </a:rPr>
                        <a:t> ממחלקה מחוץ ל- 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גישה ממחלקה יורשת ב-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Arial" pitchFamily="34" charset="0"/>
                          <a:cs typeface="Arial" pitchFamily="34" charset="0"/>
                        </a:rPr>
                        <a:t>גישה ממחלקה יורשת מחוץ ל-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מחלקות ושיטות </a:t>
            </a:r>
            <a:r>
              <a:rPr lang="en-US" dirty="0">
                <a:latin typeface="Arial" charset="0"/>
                <a:cs typeface="Arial" charset="0"/>
              </a:rPr>
              <a:t>final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כאשר מחלקה מוגדרת כ- </a:t>
            </a:r>
            <a:r>
              <a:rPr lang="en-US" dirty="0">
                <a:latin typeface="Arial" charset="0"/>
                <a:cs typeface="Arial" charset="0"/>
              </a:rPr>
              <a:t>final </a:t>
            </a:r>
            <a:r>
              <a:rPr lang="he-IL" dirty="0">
                <a:latin typeface="Arial" charset="0"/>
                <a:cs typeface="Arial" charset="0"/>
              </a:rPr>
              <a:t> לא ניתן לרשת ממנה</a:t>
            </a:r>
          </a:p>
          <a:p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כאשר שיטה מוגדרת כ- </a:t>
            </a:r>
            <a:r>
              <a:rPr lang="en-US" dirty="0">
                <a:latin typeface="Arial" charset="0"/>
                <a:cs typeface="Arial" charset="0"/>
              </a:rPr>
              <a:t>final</a:t>
            </a:r>
            <a:r>
              <a:rPr lang="he-IL" dirty="0">
                <a:latin typeface="Arial" charset="0"/>
                <a:cs typeface="Arial" charset="0"/>
              </a:rPr>
              <a:t> לא ניתן לדרוס אותה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972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205038"/>
            <a:ext cx="5614988" cy="519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72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8150"/>
            <a:ext cx="2563813" cy="1339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7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644900"/>
            <a:ext cx="3887788" cy="2779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5589588"/>
            <a:ext cx="5167312" cy="471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0" y="1408113"/>
            <a:ext cx="5683250" cy="43068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דוגמא לצורך ב- </a:t>
            </a:r>
            <a:r>
              <a:rPr lang="en-US">
                <a:latin typeface="Arial" charset="0"/>
                <a:cs typeface="Arial" charset="0"/>
              </a:rPr>
              <a:t>protected</a:t>
            </a:r>
            <a:r>
              <a:rPr lang="he-IL">
                <a:latin typeface="Arial" charset="0"/>
                <a:cs typeface="Arial" charset="0"/>
              </a:rPr>
              <a:t> - הפתרון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981200" y="1676400"/>
            <a:ext cx="1219200" cy="5334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BF1F0B-C49B-40F8-967D-2AAB4D36C2BD}" type="slidenum">
              <a:rPr lang="he-IL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ביחידה זו למדנו: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מהי 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דריסת שיטות 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מעבר בבנאים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הרשאת </a:t>
            </a:r>
            <a:r>
              <a:rPr lang="en-US" sz="2800" dirty="0">
                <a:latin typeface="Arial" charset="0"/>
                <a:cs typeface="Arial" charset="0"/>
              </a:rPr>
              <a:t>protected</a:t>
            </a: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>
                <a:latin typeface="Arial" charset="0"/>
                <a:cs typeface="Arial" charset="0"/>
              </a:rPr>
              <a:t>מחלקות ושיטות </a:t>
            </a:r>
            <a:r>
              <a:rPr lang="en-US" sz="2800" dirty="0">
                <a:latin typeface="Arial" charset="0"/>
                <a:cs typeface="Arial" charset="0"/>
              </a:rPr>
              <a:t>final</a:t>
            </a: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2787855-BF80-4597-870F-4BDFCBF3F248}" type="slidenum">
              <a:rPr lang="he-IL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2400" dirty="0"/>
              <a:t>עבור כל אחת מהמחלקות הבאות יש לכתוב בנאי המקבל את כל הפרמטרים ואת השיטה </a:t>
            </a:r>
            <a:r>
              <a:rPr lang="en-US" sz="2400" dirty="0" err="1"/>
              <a:t>toString</a:t>
            </a:r>
            <a:r>
              <a:rPr lang="he-IL" sz="2400" dirty="0"/>
              <a:t> המחזירה מחרוזת עם נתוני האובייקט:</a:t>
            </a:r>
            <a:endParaRPr lang="en-US" sz="2400" dirty="0"/>
          </a:p>
          <a:p>
            <a:pPr lvl="1"/>
            <a:r>
              <a:rPr lang="he-IL" sz="2200" dirty="0"/>
              <a:t> המחלקה </a:t>
            </a:r>
            <a:r>
              <a:rPr lang="en-US" sz="2200" dirty="0"/>
              <a:t>Cat</a:t>
            </a:r>
            <a:r>
              <a:rPr lang="he-IL" sz="2200" dirty="0"/>
              <a:t> המכילה את הנתונים הבאים: שם, אורך שפם, וצבע. </a:t>
            </a:r>
            <a:endParaRPr lang="en-US" sz="1800" dirty="0"/>
          </a:p>
          <a:p>
            <a:pPr lvl="1"/>
            <a:r>
              <a:rPr lang="en-US" sz="2200" dirty="0"/>
              <a:t> </a:t>
            </a:r>
            <a:r>
              <a:rPr lang="he-IL" sz="2200" dirty="0"/>
              <a:t>המחלקה </a:t>
            </a:r>
            <a:r>
              <a:rPr lang="en-US" sz="2200" dirty="0" err="1"/>
              <a:t>StreetCat</a:t>
            </a:r>
            <a:r>
              <a:rPr lang="en-US" sz="2200" dirty="0"/>
              <a:t> </a:t>
            </a:r>
            <a:r>
              <a:rPr lang="he-IL" sz="2200" dirty="0"/>
              <a:t> בעלת כל נתוני ה- </a:t>
            </a:r>
            <a:r>
              <a:rPr lang="en-US" sz="2200" dirty="0"/>
              <a:t>Cat</a:t>
            </a:r>
            <a:r>
              <a:rPr lang="he-IL" sz="2200" dirty="0"/>
              <a:t> ובנוסף את מספר הקרבות בהם השתתף החתול </a:t>
            </a:r>
            <a:endParaRPr lang="en-US" sz="1800" dirty="0"/>
          </a:p>
          <a:p>
            <a:pPr lvl="1"/>
            <a:r>
              <a:rPr lang="he-IL" sz="2200" dirty="0"/>
              <a:t>המחלקה </a:t>
            </a:r>
            <a:r>
              <a:rPr lang="en-US" sz="2200" dirty="0" err="1"/>
              <a:t>SiamiCat</a:t>
            </a:r>
            <a:r>
              <a:rPr lang="en-US" sz="2200" dirty="0"/>
              <a:t> </a:t>
            </a:r>
            <a:r>
              <a:rPr lang="he-IL" sz="2200" dirty="0"/>
              <a:t> בעלת כל נתוני ה- </a:t>
            </a:r>
            <a:r>
              <a:rPr lang="en-US" sz="2200" dirty="0"/>
              <a:t>Cat</a:t>
            </a:r>
            <a:r>
              <a:rPr lang="he-IL" sz="2200" dirty="0"/>
              <a:t> ובנוסף מהו סוג האוכל המועדף עליו</a:t>
            </a:r>
            <a:endParaRPr lang="en-US" sz="1800" dirty="0"/>
          </a:p>
          <a:p>
            <a:endParaRPr lang="en-US" sz="2000" dirty="0"/>
          </a:p>
          <a:p>
            <a:pPr lvl="0"/>
            <a:r>
              <a:rPr lang="he-IL" sz="2400" dirty="0"/>
              <a:t>כתוב </a:t>
            </a:r>
            <a:r>
              <a:rPr lang="en-US" sz="2400" dirty="0"/>
              <a:t>main</a:t>
            </a:r>
            <a:r>
              <a:rPr lang="he-IL" sz="2400" dirty="0"/>
              <a:t>:</a:t>
            </a:r>
          </a:p>
          <a:p>
            <a:pPr lvl="1"/>
            <a:r>
              <a:rPr lang="he-IL" sz="2000" dirty="0"/>
              <a:t>הגדר חתול ואתחל את נתוניו, חתול רחוב וחתול סיאמי</a:t>
            </a:r>
            <a:endParaRPr lang="en-US" sz="2000" dirty="0"/>
          </a:p>
          <a:p>
            <a:pPr lvl="1"/>
            <a:r>
              <a:rPr lang="he-IL" sz="2000"/>
              <a:t>הגדר חתול רחוב וחתול סיאמי וקרא נתוניהם </a:t>
            </a:r>
            <a:r>
              <a:rPr lang="he-IL" sz="2000" dirty="0"/>
              <a:t>מהמקלדת</a:t>
            </a:r>
            <a:endParaRPr lang="en-US" sz="1800" dirty="0"/>
          </a:p>
          <a:p>
            <a:pPr lvl="1"/>
            <a:r>
              <a:rPr lang="he-IL" sz="2000" dirty="0"/>
              <a:t>הדפס את נתוני החתולים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sz="2000" dirty="0"/>
              <a:t>הגדר את המחלקה </a:t>
            </a:r>
            <a:r>
              <a:rPr lang="en-US" sz="2000" dirty="0"/>
              <a:t>Employee </a:t>
            </a:r>
            <a:r>
              <a:rPr lang="he-IL" sz="2000" dirty="0"/>
              <a:t> המכילה את שם העובד, מספר סידורי במערכת (החל מ- 1000) ושכר</a:t>
            </a:r>
            <a:endParaRPr lang="en-US" sz="2000" dirty="0"/>
          </a:p>
          <a:p>
            <a:r>
              <a:rPr lang="he-IL" sz="2000" dirty="0"/>
              <a:t>כתוב בנאי המקבל את כל הפרמטרים, השיטה </a:t>
            </a:r>
            <a:r>
              <a:rPr lang="en-US" sz="2000" dirty="0" err="1"/>
              <a:t>toString</a:t>
            </a:r>
            <a:r>
              <a:rPr lang="he-IL" sz="2000" dirty="0"/>
              <a:t> המחזירה מחרוזת עם נתוני האובייקט, שיטה </a:t>
            </a:r>
            <a:r>
              <a:rPr lang="en-US" sz="2000" dirty="0" err="1"/>
              <a:t>calcBonus</a:t>
            </a:r>
            <a:r>
              <a:rPr lang="en-US" sz="2000" dirty="0"/>
              <a:t> </a:t>
            </a:r>
            <a:r>
              <a:rPr lang="he-IL" sz="2000" dirty="0"/>
              <a:t> המחזירה את סכום הבונוס לעובד (0 ₪), ושיטה </a:t>
            </a:r>
            <a:r>
              <a:rPr lang="en-US" sz="2000" dirty="0" err="1"/>
              <a:t>updateSalary</a:t>
            </a:r>
            <a:r>
              <a:rPr lang="en-US" sz="2000" dirty="0"/>
              <a:t> </a:t>
            </a:r>
            <a:r>
              <a:rPr lang="he-IL" sz="2000" dirty="0"/>
              <a:t> המעדכנת את ערך המשכורת בערך המתקבל כפרמטר</a:t>
            </a:r>
            <a:endParaRPr lang="en-US" sz="2000" dirty="0"/>
          </a:p>
          <a:p>
            <a:r>
              <a:rPr lang="he-IL" sz="2000" dirty="0"/>
              <a:t> הגדר את המחלקה </a:t>
            </a:r>
            <a:r>
              <a:rPr lang="en-US" sz="2000" dirty="0"/>
              <a:t>Programmer</a:t>
            </a:r>
            <a:r>
              <a:rPr lang="he-IL" sz="2000" dirty="0"/>
              <a:t> היורשת מ- </a:t>
            </a:r>
            <a:r>
              <a:rPr lang="en-US" sz="2000" dirty="0"/>
              <a:t>Employee</a:t>
            </a:r>
            <a:r>
              <a:rPr lang="he-IL" sz="2000" dirty="0"/>
              <a:t> שעבורה </a:t>
            </a:r>
            <a:r>
              <a:rPr lang="en-US" sz="2000" dirty="0" err="1"/>
              <a:t>calcBonus</a:t>
            </a:r>
            <a:r>
              <a:rPr lang="he-IL" sz="2000" dirty="0"/>
              <a:t> זה השכר*1.5</a:t>
            </a:r>
            <a:endParaRPr lang="en-US" sz="2000" dirty="0"/>
          </a:p>
          <a:p>
            <a:r>
              <a:rPr lang="he-IL" sz="2000" dirty="0"/>
              <a:t> הגדר את המחלקה </a:t>
            </a:r>
            <a:r>
              <a:rPr lang="en-US" sz="2000" dirty="0" err="1"/>
              <a:t>Secratry</a:t>
            </a:r>
            <a:r>
              <a:rPr lang="he-IL" sz="2000" dirty="0"/>
              <a:t> היורשת מ- </a:t>
            </a:r>
            <a:r>
              <a:rPr lang="en-US" sz="2000" dirty="0"/>
              <a:t>Employee</a:t>
            </a:r>
            <a:r>
              <a:rPr lang="he-IL" sz="2000" dirty="0"/>
              <a:t> שעבורה </a:t>
            </a:r>
            <a:r>
              <a:rPr lang="en-US" sz="2000" dirty="0" err="1"/>
              <a:t>calcBonus</a:t>
            </a:r>
            <a:r>
              <a:rPr lang="he-IL" sz="2000" dirty="0"/>
              <a:t> זה  500 ש"ח. עבור מזכירה יש לשמור את מספר המילים שהיא מדפיסה בדקה.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he-IL" sz="2000" dirty="0"/>
              <a:t>כתוב </a:t>
            </a:r>
            <a:r>
              <a:rPr lang="en-US" sz="2000" dirty="0"/>
              <a:t>main</a:t>
            </a:r>
            <a:r>
              <a:rPr lang="he-IL" sz="2000" dirty="0"/>
              <a:t>:</a:t>
            </a:r>
            <a:endParaRPr lang="en-US" sz="1800" dirty="0"/>
          </a:p>
          <a:p>
            <a:pPr lvl="1"/>
            <a:r>
              <a:rPr lang="he-IL" sz="1800" dirty="0"/>
              <a:t>הגדר 2 עובדים: </a:t>
            </a:r>
            <a:r>
              <a:rPr lang="en-US" sz="1800" dirty="0"/>
              <a:t>Programmer</a:t>
            </a:r>
            <a:r>
              <a:rPr lang="he-IL" sz="1800" dirty="0"/>
              <a:t> ו- </a:t>
            </a:r>
            <a:r>
              <a:rPr lang="en-US" sz="1800" dirty="0" err="1"/>
              <a:t>Secratry</a:t>
            </a:r>
            <a:r>
              <a:rPr lang="he-IL" sz="1800" dirty="0"/>
              <a:t> וקרא לתוכם נתונים.</a:t>
            </a:r>
            <a:endParaRPr lang="en-US" sz="1600" dirty="0"/>
          </a:p>
          <a:p>
            <a:pPr lvl="1"/>
            <a:r>
              <a:rPr lang="he-IL" sz="1800" dirty="0"/>
              <a:t>הצג את נתוני העובדים.</a:t>
            </a:r>
            <a:endParaRPr lang="en-US" sz="1600" dirty="0"/>
          </a:p>
          <a:p>
            <a:pPr lvl="1"/>
            <a:r>
              <a:rPr lang="he-IL" sz="1800" dirty="0"/>
              <a:t>עבור שניהם עדכן את המשכורת עם ערך הבונוס.</a:t>
            </a:r>
            <a:endParaRPr lang="en-US" sz="1600" dirty="0"/>
          </a:p>
          <a:p>
            <a:pPr lvl="1"/>
            <a:r>
              <a:rPr lang="he-IL" sz="1800" dirty="0"/>
              <a:t>הצג את נתוניהם המעודכנים של העובדים.</a:t>
            </a:r>
            <a:endParaRPr lang="en-US" sz="1600" dirty="0"/>
          </a:p>
          <a:p>
            <a:r>
              <a:rPr lang="he-IL" sz="2000" dirty="0"/>
              <a:t> 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ממשקים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תכנות מכוון עצמים ושפת </a:t>
            </a:r>
            <a:r>
              <a:rPr>
                <a:latin typeface="Arial" charset="0"/>
                <a:cs typeface="Arial" charset="0"/>
              </a:rPr>
              <a:t>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דוגמא: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ו- </a:t>
            </a:r>
            <a:r>
              <a:rPr lang="en-US">
                <a:latin typeface="Arial" charset="0"/>
                <a:cs typeface="Arial" charset="0"/>
              </a:rPr>
              <a:t>Student</a:t>
            </a:r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ל-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יש שם ו- ת.ז והוא יודע להחזיר מחרוזת עם נתוניו ולהחזיר את שמו</a:t>
            </a:r>
          </a:p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ל-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 יש שם, ת.ז. וממוצע, והוא יודע להחזיר מחרוזת עם נתוניו, להחזיר את שמו ולהירשם</a:t>
            </a:r>
          </a:p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ייצור 2 מחלקות אלו יגרור שיכפול בקוד וייצר בעיית תחזוקה</a:t>
            </a:r>
          </a:p>
          <a:p>
            <a:pPr lvl="1"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אם נחליט שלכל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צריך לשמור גם את תאריך הלידה שלו, נצטרך לתחזק זאת ב- 2 מקומות שונים..</a:t>
            </a:r>
          </a:p>
          <a:p>
            <a:pPr>
              <a:lnSpc>
                <a:spcPct val="90000"/>
              </a:lnSpc>
            </a:pPr>
            <a:r>
              <a:rPr lang="he-IL">
                <a:latin typeface="Arial" charset="0"/>
                <a:cs typeface="Arial" charset="0"/>
              </a:rPr>
              <a:t>מאחר ו-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 הוא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מורחב, נרצה להשתמש במנגנון הורשה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DA33869-AB2A-491E-91DF-B4D7EEBE2701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ביחידה זו נלמד: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029200"/>
          </a:xfrm>
        </p:spPr>
        <p:txBody>
          <a:bodyPr/>
          <a:lstStyle/>
          <a:p>
            <a:r>
              <a:rPr lang="he-IL" dirty="0"/>
              <a:t>מהו ממשק</a:t>
            </a:r>
          </a:p>
          <a:p>
            <a:r>
              <a:rPr lang="he-IL" dirty="0"/>
              <a:t>שימושים בממשקים</a:t>
            </a:r>
          </a:p>
          <a:p>
            <a:r>
              <a:rPr lang="he-IL" dirty="0"/>
              <a:t>הפרדה בין "מה" ל"איך"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4876800" cy="30980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362200"/>
            <a:ext cx="41910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3323385"/>
            <a:ext cx="5469724" cy="33796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14400" y="5715000"/>
            <a:ext cx="419100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038600" y="3200400"/>
            <a:ext cx="4953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>
                <a:latin typeface="Arial" pitchFamily="34" charset="0"/>
                <a:cs typeface="Arial" pitchFamily="34" charset="0"/>
              </a:rPr>
              <a:t>לשתי המחלקות יש במקרה פעולה זהה, אבל מסיבה כלשהי איננו רוצים שיהיה אבא משותף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99234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הקוד </a:t>
            </a:r>
            <a:r>
              <a:rPr lang="he-IL" sz="3200" dirty="0"/>
              <a:t>(2)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2819400"/>
            <a:ext cx="5486400" cy="1295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514600" y="4800600"/>
            <a:ext cx="464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b="1" dirty="0">
                <a:latin typeface="Arial" pitchFamily="34" charset="0"/>
                <a:cs typeface="Arial" pitchFamily="34" charset="0"/>
              </a:rPr>
              <a:t>מאחר ואובייקטים מסוגים שונים, ללא אבא משותף, יכולים להיות פרמטרים למתודה או חלק ממערך המחלקה, היא חייבת לקבל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Object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28194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90800" y="2286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הפתרון: הגדרת ממשק </a:t>
            </a:r>
            <a:r>
              <a:rPr lang="en-US" dirty="0"/>
              <a:t>(Interface)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/>
              <a:t>באמצעות ממשק ניתן להוסיף למחלקות אוסף פעולות</a:t>
            </a:r>
          </a:p>
          <a:p>
            <a:r>
              <a:rPr lang="he-IL" dirty="0"/>
              <a:t>ניתן לזהות מחלקות על-פי שיוכן לממשק מסויים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3505200"/>
            <a:ext cx="7694341" cy="22860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5445760" cy="9144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057400" y="2667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0800" y="44196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4953000"/>
            <a:ext cx="13716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2895600" y="5410200"/>
            <a:ext cx="5334000" cy="762000"/>
          </a:xfrm>
          <a:prstGeom prst="wedgeRectCallout">
            <a:avLst>
              <a:gd name="adj1" fmla="val 743"/>
              <a:gd name="adj2" fmla="val -94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>
                <a:latin typeface="Arial" pitchFamily="34" charset="0"/>
                <a:cs typeface="Arial" pitchFamily="34" charset="0"/>
              </a:rPr>
              <a:t>במקרה זה לא מעניין אותנו מי הישות המועברת, אלא רק שיש לה את יכולת השאלת ספר מהספרייה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מהו ממשק </a:t>
            </a:r>
            <a:r>
              <a:rPr lang="en-US">
                <a:latin typeface="Arial" charset="0"/>
                <a:cs typeface="Arial" charset="0"/>
              </a:rPr>
              <a:t>(Interface)</a:t>
            </a:r>
            <a:r>
              <a:rPr lang="he-IL">
                <a:latin typeface="Arial" charset="0"/>
                <a:cs typeface="Arial" charset="0"/>
              </a:rPr>
              <a:t>?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8915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ממשק הוא </a:t>
            </a:r>
            <a:r>
              <a:rPr lang="he-IL" u="sng" dirty="0">
                <a:latin typeface="Arial" charset="0"/>
                <a:cs typeface="Arial" charset="0"/>
              </a:rPr>
              <a:t>מחלקה אבסטרקטית</a:t>
            </a:r>
            <a:r>
              <a:rPr lang="he-IL" dirty="0">
                <a:latin typeface="Arial" charset="0"/>
                <a:cs typeface="Arial" charset="0"/>
              </a:rPr>
              <a:t> </a:t>
            </a:r>
            <a:r>
              <a:rPr lang="he-IL" u="sng" dirty="0">
                <a:latin typeface="Arial" charset="0"/>
                <a:cs typeface="Arial" charset="0"/>
              </a:rPr>
              <a:t>ללא תכונות</a:t>
            </a:r>
            <a:r>
              <a:rPr lang="he-IL" dirty="0">
                <a:latin typeface="Arial" charset="0"/>
                <a:cs typeface="Arial" charset="0"/>
              </a:rPr>
              <a:t>, וכל </a:t>
            </a:r>
            <a:r>
              <a:rPr lang="he-IL" u="sng" dirty="0">
                <a:latin typeface="Arial" charset="0"/>
                <a:cs typeface="Arial" charset="0"/>
              </a:rPr>
              <a:t>השיטות אבסטרקטיות</a:t>
            </a:r>
            <a:r>
              <a:rPr lang="he-IL" dirty="0">
                <a:latin typeface="Arial" charset="0"/>
                <a:cs typeface="Arial" charset="0"/>
              </a:rPr>
              <a:t>, כלומר רק חתימות, ללא מימושים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שם ממשק נהוג שיסתיים ב-  </a:t>
            </a:r>
            <a:r>
              <a:rPr lang="en-US" dirty="0">
                <a:latin typeface="Arial" charset="0"/>
                <a:cs typeface="Arial" charset="0"/>
              </a:rPr>
              <a:t>able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למשל:  </a:t>
            </a:r>
            <a:r>
              <a:rPr lang="en-US" dirty="0">
                <a:latin typeface="Arial" charset="0"/>
                <a:cs typeface="Arial" charset="0"/>
              </a:rPr>
              <a:t>Comparable, </a:t>
            </a:r>
            <a:r>
              <a:rPr lang="en-US" dirty="0" err="1">
                <a:latin typeface="Arial" charset="0"/>
                <a:cs typeface="Arial" charset="0"/>
              </a:rPr>
              <a:t>Clonable</a:t>
            </a:r>
            <a:r>
              <a:rPr lang="en-US" dirty="0">
                <a:latin typeface="Arial" charset="0"/>
                <a:cs typeface="Arial" charset="0"/>
              </a:rPr>
              <a:t>, Printable</a:t>
            </a:r>
            <a:endParaRPr lang="he-IL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ממשק מכיל אוסף התנהגויות בעלי מכנה משותף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למשל גם </a:t>
            </a:r>
            <a:r>
              <a:rPr lang="en-US" dirty="0">
                <a:latin typeface="Arial" charset="0"/>
                <a:cs typeface="Arial" charset="0"/>
              </a:rPr>
              <a:t>Person</a:t>
            </a:r>
            <a:r>
              <a:rPr lang="he-IL" dirty="0">
                <a:latin typeface="Arial" charset="0"/>
                <a:cs typeface="Arial" charset="0"/>
              </a:rPr>
              <a:t> וגם </a:t>
            </a:r>
            <a:r>
              <a:rPr lang="en-US" dirty="0">
                <a:latin typeface="Arial" charset="0"/>
                <a:cs typeface="Arial" charset="0"/>
              </a:rPr>
              <a:t>Circle</a:t>
            </a:r>
            <a:r>
              <a:rPr lang="he-IL" dirty="0">
                <a:latin typeface="Arial" charset="0"/>
                <a:cs typeface="Arial" charset="0"/>
              </a:rPr>
              <a:t> יודעים להדפיס את עצמם, כלומר שניהם ניתנים להצגה, כלומר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. האם זה נכון להגיד שאדם הוא סוג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? לא, וכנ"ל גם </a:t>
            </a:r>
            <a:r>
              <a:rPr lang="en-US" dirty="0">
                <a:latin typeface="Arial" charset="0"/>
                <a:cs typeface="Arial" charset="0"/>
              </a:rPr>
              <a:t>Circle</a:t>
            </a:r>
            <a:r>
              <a:rPr lang="he-IL" dirty="0">
                <a:latin typeface="Arial" charset="0"/>
                <a:cs typeface="Arial" charset="0"/>
              </a:rPr>
              <a:t> ולכן אין זו ירושה.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FC93882-006E-4DA4-B3B4-2522C13FB370}" type="slidenum">
              <a:rPr lang="he-IL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6172200" cy="458403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הממשק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31EA37A-D8F6-479D-A45B-87D48B8A8419}" type="slidenum">
              <a:rPr lang="he-IL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05600" y="1828800"/>
            <a:ext cx="2133600" cy="381000"/>
          </a:xfrm>
          <a:prstGeom prst="wedgeRectCallout">
            <a:avLst>
              <a:gd name="adj1" fmla="val -68594"/>
              <a:gd name="adj2" fmla="val 4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ציון מימוש הממשק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858000" y="4191000"/>
            <a:ext cx="1905000" cy="533400"/>
          </a:xfrm>
          <a:prstGeom prst="wedgeRectCallout">
            <a:avLst>
              <a:gd name="adj1" fmla="val -224966"/>
              <a:gd name="adj2" fmla="val -8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מימוש השיטה המוגדרת בממשק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1981200"/>
            <a:ext cx="26670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4006516" cy="86627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4876800" y="990600"/>
            <a:ext cx="3200400" cy="609600"/>
          </a:xfrm>
          <a:prstGeom prst="wedgeRectCallout">
            <a:avLst>
              <a:gd name="adj1" fmla="val -89063"/>
              <a:gd name="adj2" fmla="val 22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המחלקה מוגדרת כ-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ואין ציון הרשאה ליד השיטות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הממשק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 (2)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4981E8E-FA1E-4D79-978E-1F2800DC5746}" type="slidenum">
              <a:rPr lang="he-IL"/>
              <a:pPr>
                <a:defRPr/>
              </a:pPr>
              <a:t>36</a:t>
            </a:fld>
            <a:endParaRPr lang="en-US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295400"/>
            <a:ext cx="6615112" cy="4852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7200" y="1295400"/>
            <a:ext cx="3200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676400" y="4191000"/>
            <a:ext cx="3505200" cy="685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67400" y="13716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דוגמא: הממשק </a:t>
            </a:r>
            <a:r>
              <a:rPr lang="en-US" dirty="0">
                <a:latin typeface="Arial" charset="0"/>
                <a:cs typeface="Arial" charset="0"/>
              </a:rPr>
              <a:t>Printable</a:t>
            </a:r>
            <a:r>
              <a:rPr lang="he-IL" dirty="0">
                <a:latin typeface="Arial" charset="0"/>
                <a:cs typeface="Arial" charset="0"/>
              </a:rPr>
              <a:t> (3)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3107E97-A711-4E5F-B1A9-076B63A25227}" type="slidenum">
              <a:rPr lang="he-IL"/>
              <a:pPr>
                <a:defRPr/>
              </a:pPr>
              <a:t>37</a:t>
            </a:fld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115300" cy="4219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1600200"/>
            <a:ext cx="22098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1143000" y="4038600"/>
            <a:ext cx="32004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28600" y="-76200"/>
            <a:ext cx="2667000" cy="1143000"/>
          </a:xfrm>
        </p:spPr>
        <p:txBody>
          <a:bodyPr/>
          <a:lstStyle/>
          <a:p>
            <a:pPr algn="l" eaLnBrk="1" hangingPunct="1"/>
            <a:r>
              <a:rPr lang="he-IL">
                <a:latin typeface="Arial" charset="0"/>
                <a:cs typeface="Arial" charset="0"/>
              </a:rPr>
              <a:t>ה- </a:t>
            </a:r>
            <a:r>
              <a:rPr lang="en-US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58B46BB-011E-433B-95C4-7EE8442E3C99}" type="slidenum">
              <a:rPr lang="he-IL"/>
              <a:pPr>
                <a:defRPr/>
              </a:pPr>
              <a:t>38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8600"/>
            <a:ext cx="6629400" cy="3302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3529013"/>
            <a:ext cx="5356225" cy="3094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52400" y="1066800"/>
            <a:ext cx="2438400" cy="1219200"/>
          </a:xfrm>
          <a:prstGeom prst="wedgeRectCallout">
            <a:avLst>
              <a:gd name="adj1" fmla="val 56406"/>
              <a:gd name="adj2" fmla="val -8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איבר המערך כ-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IPrintable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תאפשר לנו בהמשך לקרוא לשיטה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400" y="1066800"/>
            <a:ext cx="2438400" cy="1219200"/>
          </a:xfrm>
          <a:prstGeom prst="wedgeRectCallout">
            <a:avLst>
              <a:gd name="adj1" fmla="val 72078"/>
              <a:gd name="adj2" fmla="val 8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הגדרת איבר המערך כ-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Printable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תאפשר לנו בהמשך לקרוא לשיטה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print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ללא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casting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57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400800" y="457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>
                <a:latin typeface="Arial" charset="0"/>
                <a:cs typeface="Arial" charset="0"/>
              </a:rPr>
              <a:t>תחביר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endParaRPr lang="he-IL" dirty="0"/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במקום להגדיר את המחלקה כ-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class</a:t>
            </a:r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he-IL" dirty="0"/>
              <a:t>ניתן להגדיר אותה כ- 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  <a:r>
              <a:rPr lang="he-IL" dirty="0"/>
              <a:t>(וכך נעשה!)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מאחר ונגדיר את המחלקה כ-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interface</a:t>
            </a:r>
            <a:r>
              <a:rPr lang="he-IL" dirty="0"/>
              <a:t> ולא כ-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he-IL" dirty="0"/>
              <a:t>, אין חובה לציין שהשיטות הן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he-IL" dirty="0"/>
              <a:t> ו-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</a:t>
            </a:r>
            <a:r>
              <a:rPr lang="he-IL" dirty="0"/>
              <a:t>, הקומפיילר יודע להתייחס אליהן כך אוטומטית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כאשר מממשים ממשק יש להשתמש במילה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implements</a:t>
            </a:r>
            <a:endParaRPr lang="he-I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he-IL" dirty="0"/>
              <a:t>כאשר יורשים ממשק ומחלקה, הממשק יבוא לאחר המחלקה</a:t>
            </a:r>
          </a:p>
          <a:p>
            <a:pPr eaLnBrk="1" hangingPunct="1">
              <a:spcBef>
                <a:spcPts val="1200"/>
              </a:spcBef>
              <a:defRPr/>
            </a:pPr>
            <a:endParaRPr lang="he-IL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913E008-A888-419E-9192-6076D843C551}" type="slidenum">
              <a:rPr lang="he-IL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מוטיבציה להורשה (</a:t>
            </a:r>
            <a:r>
              <a:rPr lang="en-US">
                <a:latin typeface="Arial" charset="0"/>
                <a:cs typeface="Arial" charset="0"/>
              </a:rPr>
              <a:t>Inheritance</a:t>
            </a:r>
            <a:r>
              <a:rPr lang="he-IL">
                <a:latin typeface="Arial" charset="0"/>
                <a:cs typeface="Arial" charset="0"/>
              </a:rPr>
              <a:t>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לצורך שימוש חוזר בקוד</a:t>
            </a:r>
          </a:p>
          <a:p>
            <a:pPr lvl="1"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יש לנו מחלקת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ומחלקת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. ב-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יש שיטות ותכונות שרלוונטיות גם ל-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 ולא נרצה לשכפלן.</a:t>
            </a:r>
          </a:p>
          <a:p>
            <a:pPr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לצורך דריסת פעולות מסוימות בלי לשנות את הקוד המקורי</a:t>
            </a:r>
          </a:p>
          <a:p>
            <a:pPr lvl="1"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מישהו כתב את המחלקה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וכתב את השיטה </a:t>
            </a:r>
            <a:r>
              <a:rPr lang="en-US">
                <a:latin typeface="Arial" charset="0"/>
                <a:cs typeface="Arial" charset="0"/>
              </a:rPr>
              <a:t>toString</a:t>
            </a:r>
            <a:r>
              <a:rPr lang="he-IL">
                <a:latin typeface="Arial" charset="0"/>
                <a:cs typeface="Arial" charset="0"/>
              </a:rPr>
              <a:t> בצורה מסוימת. המחלקה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מתאימה לנו בדיוק, פרט לשיטה </a:t>
            </a:r>
            <a:r>
              <a:rPr lang="en-US">
                <a:latin typeface="Arial" charset="0"/>
                <a:cs typeface="Arial" charset="0"/>
              </a:rPr>
              <a:t>toString</a:t>
            </a:r>
            <a:r>
              <a:rPr lang="he-IL">
                <a:latin typeface="Arial" charset="0"/>
                <a:cs typeface="Arial" charset="0"/>
              </a:rPr>
              <a:t> שהיינו רוצים לממש באופן שונה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D495FB1-887D-434B-AE87-8C2EAB5AE09D}" type="slidenum">
              <a:rPr lang="he-IL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>
                <a:latin typeface="Arial" charset="0"/>
                <a:cs typeface="Arial" charset="0"/>
              </a:rPr>
              <a:t>דוגמא: המחלקה </a:t>
            </a:r>
            <a:r>
              <a:rPr lang="en-US" sz="3600" dirty="0">
                <a:latin typeface="Arial" charset="0"/>
                <a:cs typeface="Arial" charset="0"/>
              </a:rPr>
              <a:t>Animal</a:t>
            </a:r>
            <a:r>
              <a:rPr lang="he-IL" sz="3600" dirty="0">
                <a:latin typeface="Arial" charset="0"/>
                <a:cs typeface="Arial" charset="0"/>
              </a:rPr>
              <a:t> והממשק </a:t>
            </a:r>
            <a:r>
              <a:rPr lang="en-US" sz="3600" dirty="0" err="1">
                <a:latin typeface="Arial" charset="0"/>
                <a:cs typeface="Arial" charset="0"/>
              </a:rPr>
              <a:t>Noiseable</a:t>
            </a:r>
            <a:endParaRPr lang="he-IL" sz="3600" dirty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>
                <a:latin typeface="Arial" charset="0"/>
                <a:cs typeface="Arial" charset="0"/>
              </a:rPr>
              <a:t>לא כל החיות משמיעות קול, לכן לא נרצה לאפשר שירות זה עם מימוש ריק במחלקת הבסיס </a:t>
            </a:r>
            <a:r>
              <a:rPr lang="en-US" dirty="0">
                <a:latin typeface="Arial" charset="0"/>
                <a:cs typeface="Arial" charset="0"/>
              </a:rPr>
              <a:t>Animal</a:t>
            </a:r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מאחר והתוספת לחיות שעושות קולות הינה התנהגותית, נייצר ממשק שמכיל את היכולת </a:t>
            </a:r>
            <a:r>
              <a:rPr lang="en-US" dirty="0" err="1">
                <a:latin typeface="Arial" charset="0"/>
                <a:cs typeface="Arial" charset="0"/>
              </a:rPr>
              <a:t>getNoise</a:t>
            </a:r>
            <a:endParaRPr lang="he-IL" dirty="0">
              <a:latin typeface="Arial" charset="0"/>
              <a:cs typeface="Arial" charset="0"/>
            </a:endParaRPr>
          </a:p>
          <a:p>
            <a:r>
              <a:rPr lang="he-IL" dirty="0">
                <a:latin typeface="Arial" charset="0"/>
                <a:cs typeface="Arial" charset="0"/>
              </a:rPr>
              <a:t>חיות שיודעות להשמיע קול ירשו מ- </a:t>
            </a:r>
            <a:r>
              <a:rPr lang="en-US" dirty="0">
                <a:latin typeface="Arial" charset="0"/>
                <a:cs typeface="Arial" charset="0"/>
              </a:rPr>
              <a:t>Animal</a:t>
            </a:r>
            <a:r>
              <a:rPr lang="he-IL" dirty="0">
                <a:latin typeface="Arial" charset="0"/>
                <a:cs typeface="Arial" charset="0"/>
              </a:rPr>
              <a:t> ויממשו את הממש </a:t>
            </a:r>
            <a:r>
              <a:rPr lang="en-US" dirty="0" err="1">
                <a:latin typeface="Arial" charset="0"/>
                <a:cs typeface="Arial" charset="0"/>
              </a:rPr>
              <a:t>Noiseable</a:t>
            </a:r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  <a:p>
            <a:endParaRPr lang="he-IL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B048E7-AE3B-49E7-8120-A0C130673A20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4191000"/>
            <a:ext cx="5627687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05400" y="42672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Animal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999CDF-B809-45A5-9B52-40E968B92BE4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162800" cy="50625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600200" y="1066800"/>
            <a:ext cx="1143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6858000" y="3200400"/>
            <a:ext cx="1981200" cy="838200"/>
          </a:xfrm>
          <a:prstGeom prst="wedgeRectCallout">
            <a:avLst>
              <a:gd name="adj1" fmla="val -97382"/>
              <a:gd name="adj2" fmla="val 7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שיטות אלו הן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final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מאחר ואין סיבה לדרוס אותן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Horse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82F4BD-E418-4969-AE10-0999EDECE799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7010400" cy="5127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66800" y="5029200"/>
            <a:ext cx="32004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867400" y="9906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19400" y="1066800"/>
            <a:ext cx="43434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Cat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2B9421-02BA-47E6-917C-CBF607E1FDA0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848600" cy="5165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143000" y="5105400"/>
            <a:ext cx="31242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715000" y="1219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667000" y="1219200"/>
            <a:ext cx="4267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המחלקה </a:t>
            </a:r>
            <a:r>
              <a:rPr lang="en-US">
                <a:latin typeface="Arial" charset="0"/>
                <a:cs typeface="Arial" charset="0"/>
              </a:rPr>
              <a:t>Fish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58937D-267E-4580-A98E-405EB3653F0E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7391400" cy="47466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971800" y="1295400"/>
            <a:ext cx="1981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56B9-5E53-40F8-961C-4DCA5FAA3C8B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077200" cy="417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181600"/>
            <a:ext cx="8763000" cy="9286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3557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1981200" cy="838200"/>
          </a:xfrm>
          <a:solidFill>
            <a:schemeClr val="bg1"/>
          </a:solidFill>
        </p:spPr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ה- </a:t>
            </a:r>
            <a:r>
              <a:rPr lang="en-US">
                <a:latin typeface="Arial" charset="0"/>
                <a:cs typeface="Arial" charset="0"/>
              </a:rPr>
              <a:t>main</a:t>
            </a:r>
            <a:endParaRPr lang="he-IL"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3352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143000" y="3352800"/>
            <a:ext cx="7086600" cy="838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4800600" y="4191000"/>
            <a:ext cx="4114800" cy="990600"/>
          </a:xfrm>
          <a:prstGeom prst="wedgeRectCallout">
            <a:avLst>
              <a:gd name="adj1" fmla="val -47367"/>
              <a:gd name="adj2" fmla="val -113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במקום לבדוק האם החיה היא חתול או סוס (וטיפוסים שונים בהמשך), נבדוק האם האובייקט מממש את ההתנהגות המבוקשת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ירושת ממשקים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D18676-8A9A-4155-9184-D864A53CDC2A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76400"/>
            <a:ext cx="2924354" cy="646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400"/>
            <a:ext cx="2937293" cy="6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438400"/>
            <a:ext cx="5447581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276600"/>
            <a:ext cx="6702722" cy="608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1676400"/>
            <a:ext cx="2963173" cy="6469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4031411"/>
            <a:ext cx="7246190" cy="175978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6324600" y="2286000"/>
            <a:ext cx="2667000" cy="914400"/>
          </a:xfrm>
          <a:prstGeom prst="wedgeRectCallout">
            <a:avLst>
              <a:gd name="adj1" fmla="val -84723"/>
              <a:gd name="adj2" fmla="val 4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ממשק זה יכלול את כל השיטות שבמשק שאותו הרחיב + השיטות הנוספות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2438400"/>
            <a:ext cx="1905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096000" y="3505200"/>
            <a:ext cx="2895600" cy="381000"/>
          </a:xfrm>
          <a:prstGeom prst="wedgeRectCallout">
            <a:avLst>
              <a:gd name="adj1" fmla="val -84723"/>
              <a:gd name="adj2" fmla="val -42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הרחבה של יותר ממשק אחד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24200" y="3276600"/>
            <a:ext cx="3505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6781800" y="4419600"/>
            <a:ext cx="2209800" cy="609600"/>
          </a:xfrm>
          <a:prstGeom prst="wedgeRectCallout">
            <a:avLst>
              <a:gd name="adj1" fmla="val -89046"/>
              <a:gd name="adj2" fmla="val -6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קודם תצויין הירושה ולאחר מכן הממשקים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038600"/>
            <a:ext cx="50292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>
                <a:latin typeface="Arial" charset="0"/>
                <a:cs typeface="Arial" charset="0"/>
              </a:rPr>
              <a:t>סיכום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מחלקה יכולה לרשת מאינסוף ממשקים (בניגוד למחלקות, שניתן לרשת רק אחת)</a:t>
            </a:r>
          </a:p>
          <a:p>
            <a:pPr lvl="1"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זו תהייה הדרך שלנו לרשת מכמה מחלקות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ניתן להגדיר אוסף שההפניות שלו הן לאיברים מטיפוס הממשק, כאשר בפועל האובייקטים שונים לחלוטין במהותם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ניתן להגדיר אוסף פעולות המייצגות התנהגות מסוימת שתמומש ע"י מחלקות הרוצות לתמוך בהתנהגות זו</a:t>
            </a:r>
          </a:p>
          <a:p>
            <a:pPr eaLnBrk="1" hangingPunct="1">
              <a:spcBef>
                <a:spcPts val="1200"/>
              </a:spcBef>
            </a:pPr>
            <a:r>
              <a:rPr lang="he-IL" dirty="0">
                <a:latin typeface="Arial" charset="0"/>
                <a:cs typeface="Arial" charset="0"/>
              </a:rPr>
              <a:t>מאחר וממשק הוא מעין מחלקה אבסטרקטית, לא ניתן להגדיר אובייקטים מטיפוס המחלקה, אבל כן ניתן להגדיר הפניות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he-IL" dirty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6925F8C-0A49-4B9E-98F8-9013E9DC4BB7}" type="slidenum">
              <a:rPr lang="he-IL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מהי הורשה?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הורשה היא הרחבה של מחלקה מסוימת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למשל 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 הוא סוג של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, הרחבה שלו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נשים לב לא להתבלבל בין הכלה לבין הורשה!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אם קיים היחס </a:t>
            </a:r>
            <a:r>
              <a:rPr lang="en-US">
                <a:latin typeface="Arial" charset="0"/>
                <a:cs typeface="Arial" charset="0"/>
              </a:rPr>
              <a:t>B</a:t>
            </a:r>
            <a:r>
              <a:rPr lang="he-IL">
                <a:latin typeface="Arial" charset="0"/>
                <a:cs typeface="Arial" charset="0"/>
              </a:rPr>
              <a:t> הוא סוג </a:t>
            </a:r>
            <a:r>
              <a:rPr lang="en-US">
                <a:latin typeface="Arial" charset="0"/>
                <a:cs typeface="Arial" charset="0"/>
              </a:rPr>
              <a:t>A</a:t>
            </a:r>
            <a:r>
              <a:rPr lang="he-IL">
                <a:latin typeface="Arial" charset="0"/>
                <a:cs typeface="Arial" charset="0"/>
              </a:rPr>
              <a:t>, אז </a:t>
            </a:r>
            <a:r>
              <a:rPr lang="en-US">
                <a:latin typeface="Arial" charset="0"/>
                <a:cs typeface="Arial" charset="0"/>
              </a:rPr>
              <a:t>B</a:t>
            </a:r>
            <a:r>
              <a:rPr lang="he-IL">
                <a:latin typeface="Arial" charset="0"/>
                <a:cs typeface="Arial" charset="0"/>
              </a:rPr>
              <a:t> יורש מ- </a:t>
            </a:r>
            <a:r>
              <a:rPr lang="en-US">
                <a:latin typeface="Arial" charset="0"/>
                <a:cs typeface="Arial" charset="0"/>
              </a:rPr>
              <a:t>A</a:t>
            </a:r>
            <a:endParaRPr lang="he-IL">
              <a:latin typeface="Arial" charset="0"/>
              <a:cs typeface="Arial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אם </a:t>
            </a:r>
            <a:r>
              <a:rPr lang="en-US">
                <a:latin typeface="Arial" charset="0"/>
                <a:cs typeface="Arial" charset="0"/>
              </a:rPr>
              <a:t>B</a:t>
            </a:r>
            <a:r>
              <a:rPr lang="he-IL">
                <a:latin typeface="Arial" charset="0"/>
                <a:cs typeface="Arial" charset="0"/>
              </a:rPr>
              <a:t> הוא חלק מהנתונים של </a:t>
            </a:r>
            <a:r>
              <a:rPr lang="en-US">
                <a:latin typeface="Arial" charset="0"/>
                <a:cs typeface="Arial" charset="0"/>
              </a:rPr>
              <a:t>A</a:t>
            </a:r>
            <a:r>
              <a:rPr lang="he-IL">
                <a:latin typeface="Arial" charset="0"/>
                <a:cs typeface="Arial" charset="0"/>
              </a:rPr>
              <a:t>, אז זו הכלה (למשל </a:t>
            </a:r>
            <a:r>
              <a:rPr lang="en-US">
                <a:latin typeface="Arial" charset="0"/>
                <a:cs typeface="Arial" charset="0"/>
              </a:rPr>
              <a:t>Date</a:t>
            </a:r>
            <a:r>
              <a:rPr lang="he-IL">
                <a:latin typeface="Arial" charset="0"/>
                <a:cs typeface="Arial" charset="0"/>
              </a:rPr>
              <a:t> יוכל בתוך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 מאחר ותאריך לידה זה חלק מנתוני </a:t>
            </a:r>
            <a:r>
              <a:rPr lang="en-US">
                <a:latin typeface="Arial" charset="0"/>
                <a:cs typeface="Arial" charset="0"/>
              </a:rPr>
              <a:t>Person</a:t>
            </a:r>
            <a:r>
              <a:rPr lang="he-IL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הורשה היא יצירת מחלקה המכילה את כל התכונות והשיטות של המחלקה ממנה ירשה ויכולה להשתמש בהם (בהתאם להרשאה)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מחלקה יכולה לרשת ממחלקה אחת בלבד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>
                <a:latin typeface="Arial" charset="0"/>
                <a:cs typeface="Arial" charset="0"/>
              </a:rPr>
              <a:t>אין הגבלה לכמות המחלקות שיכולות לרשת ממחלקה מסוימת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49B52E3-5F41-47F4-B965-E993D8BEBF85}" type="slidenum">
              <a:rPr lang="he-IL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733800" y="1763713"/>
          <a:ext cx="525780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2514981" imgH="1986534" progId="">
                  <p:embed/>
                </p:oleObj>
              </mc:Choice>
              <mc:Fallback>
                <p:oleObj name="Visio" r:id="rId3" imgW="2514981" imgH="198653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63713"/>
                        <a:ext cx="5257800" cy="415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>
                <a:latin typeface="Arial" charset="0"/>
                <a:cs typeface="Arial" charset="0"/>
              </a:rPr>
              <a:t>דוגמא: </a:t>
            </a:r>
            <a:r>
              <a:rPr lang="en-US" sz="3600">
                <a:latin typeface="Arial" charset="0"/>
                <a:cs typeface="Arial" charset="0"/>
              </a:rPr>
              <a:t>Person</a:t>
            </a:r>
            <a:r>
              <a:rPr lang="he-IL" sz="3600">
                <a:latin typeface="Arial" charset="0"/>
                <a:cs typeface="Arial" charset="0"/>
              </a:rPr>
              <a:t> ו- </a:t>
            </a:r>
            <a:r>
              <a:rPr lang="en-US" sz="3600">
                <a:latin typeface="Arial" charset="0"/>
                <a:cs typeface="Arial" charset="0"/>
              </a:rPr>
              <a:t>Student</a:t>
            </a:r>
            <a:br>
              <a:rPr lang="he-IL" sz="3600">
                <a:latin typeface="Arial" charset="0"/>
                <a:cs typeface="Arial" charset="0"/>
              </a:rPr>
            </a:br>
            <a:r>
              <a:rPr lang="he-IL" sz="3600">
                <a:latin typeface="Arial" charset="0"/>
                <a:cs typeface="Arial" charset="0"/>
              </a:rPr>
              <a:t>תרשים </a:t>
            </a:r>
            <a:r>
              <a:rPr lang="en-US" sz="3200">
                <a:latin typeface="Arial" charset="0"/>
                <a:cs typeface="Arial" charset="0"/>
              </a:rPr>
              <a:t>UML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1676400" y="3352800"/>
            <a:ext cx="1905000" cy="381000"/>
          </a:xfrm>
          <a:prstGeom prst="wedgeRectCallout">
            <a:avLst>
              <a:gd name="adj1" fmla="val 189440"/>
              <a:gd name="adj2" fmla="val 32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סימון של 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295400" y="1828800"/>
            <a:ext cx="2286000" cy="381000"/>
          </a:xfrm>
          <a:prstGeom prst="wedgeRectCallout">
            <a:avLst>
              <a:gd name="adj1" fmla="val 93963"/>
              <a:gd name="adj2" fmla="val 73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- הוא סימון ל- </a:t>
            </a:r>
            <a:r>
              <a:rPr lang="en-US" b="1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295400" y="2590800"/>
            <a:ext cx="2286000" cy="381000"/>
          </a:xfrm>
          <a:prstGeom prst="wedgeRectCallout">
            <a:avLst>
              <a:gd name="adj1" fmla="val 93560"/>
              <a:gd name="adj2" fmla="val 103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+ הוא סימון ל- </a:t>
            </a:r>
            <a:r>
              <a:rPr lang="en-US" b="1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52400" y="5562600"/>
            <a:ext cx="3352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שיורשים מנה נקראת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"בסיס" </a:t>
            </a:r>
            <a:r>
              <a:rPr lang="en-US" b="1">
                <a:solidFill>
                  <a:schemeClr val="bg1"/>
                </a:solidFill>
              </a:rPr>
              <a:t>(base class)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והמחלקה היורשת נקראת </a:t>
            </a:r>
            <a:r>
              <a:rPr lang="en-US" b="1">
                <a:solidFill>
                  <a:schemeClr val="bg1"/>
                </a:solidFill>
              </a:rPr>
              <a:t>derived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152400" y="4114800"/>
            <a:ext cx="3429000" cy="685800"/>
          </a:xfrm>
          <a:prstGeom prst="wedgeRectCallout">
            <a:avLst>
              <a:gd name="adj1" fmla="val 58565"/>
              <a:gd name="adj2" fmla="val 80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דורס את המימוש של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שמומש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01579C7-F5FF-4D84-BD81-5157A04BA853}" type="slidenum">
              <a:rPr lang="he-IL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  <p:bldP spid="90119" grpId="0" animBg="1"/>
      <p:bldP spid="90120" grpId="0" animBg="1"/>
      <p:bldP spid="90121" grpId="0" animBg="1"/>
      <p:bldP spid="90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30675" cy="47259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62225"/>
            <a:ext cx="5738813" cy="38385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תחביר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6858000" y="1981200"/>
            <a:ext cx="1676400" cy="381000"/>
          </a:xfrm>
          <a:prstGeom prst="wedgeRectCallout">
            <a:avLst>
              <a:gd name="adj1" fmla="val -112134"/>
              <a:gd name="adj2" fmla="val 88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תחביר ההורשה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410200" y="2743200"/>
            <a:ext cx="838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895600" y="1219200"/>
            <a:ext cx="76200" cy="609600"/>
          </a:xfrm>
          <a:prstGeom prst="rightBracket">
            <a:avLst>
              <a:gd name="adj" fmla="val 66667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5243" name="AutoShape 11"/>
          <p:cNvSpPr>
            <a:spLocks/>
          </p:cNvSpPr>
          <p:nvPr/>
        </p:nvSpPr>
        <p:spPr bwMode="auto">
          <a:xfrm>
            <a:off x="4038600" y="3429000"/>
            <a:ext cx="76200" cy="381000"/>
          </a:xfrm>
          <a:prstGeom prst="leftBracket">
            <a:avLst>
              <a:gd name="adj" fmla="val 58333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2971800" y="1524000"/>
            <a:ext cx="1066800" cy="205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124200" y="1600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שיכפול!!!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51" name="AutoShape 19"/>
          <p:cNvSpPr>
            <a:spLocks noChangeArrowheads="1"/>
          </p:cNvSpPr>
          <p:nvPr/>
        </p:nvSpPr>
        <p:spPr bwMode="auto">
          <a:xfrm>
            <a:off x="6477000" y="3962400"/>
            <a:ext cx="1371600" cy="381000"/>
          </a:xfrm>
          <a:prstGeom prst="wedgeRectCallout">
            <a:avLst>
              <a:gd name="adj1" fmla="val -101694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דריסת שיטה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396" name="Rectangle 20"/>
          <p:cNvSpPr>
            <a:spLocks noChangeArrowheads="1"/>
          </p:cNvSpPr>
          <p:nvPr/>
        </p:nvSpPr>
        <p:spPr bwMode="auto">
          <a:xfrm>
            <a:off x="3429000" y="228600"/>
            <a:ext cx="3810000" cy="762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 u="sng" dirty="0">
                <a:solidFill>
                  <a:schemeClr val="bg1"/>
                </a:solidFill>
              </a:rPr>
              <a:t>שימו לב:</a:t>
            </a:r>
            <a:r>
              <a:rPr lang="he-IL" b="1" dirty="0">
                <a:solidFill>
                  <a:schemeClr val="bg1"/>
                </a:solidFill>
              </a:rPr>
              <a:t> קוד בשקף זה אינו מתקמפל!!</a:t>
            </a:r>
          </a:p>
          <a:p>
            <a:pPr rtl="1"/>
            <a:r>
              <a:rPr lang="he-IL" b="1" dirty="0">
                <a:solidFill>
                  <a:schemeClr val="bg1"/>
                </a:solidFill>
              </a:rPr>
              <a:t>השינויים הדרושים יוסברו בהמשך.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2586D1C-C5AE-42CC-B2A8-695AF71DC9C8}" type="slidenum">
              <a:rPr lang="he-IL"/>
              <a:pPr>
                <a:defRPr/>
              </a:pPr>
              <a:t>7</a:t>
            </a:fld>
            <a:endParaRPr lang="en-US"/>
          </a:p>
        </p:txBody>
      </p:sp>
      <p:sp>
        <p:nvSpPr>
          <p:cNvPr id="31" name="AutoShape 8"/>
          <p:cNvSpPr>
            <a:spLocks/>
          </p:cNvSpPr>
          <p:nvPr/>
        </p:nvSpPr>
        <p:spPr bwMode="auto">
          <a:xfrm>
            <a:off x="3124200" y="2286000"/>
            <a:ext cx="76200" cy="609600"/>
          </a:xfrm>
          <a:prstGeom prst="rightBracket">
            <a:avLst>
              <a:gd name="adj" fmla="val 66667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AutoShape 11"/>
          <p:cNvSpPr>
            <a:spLocks/>
          </p:cNvSpPr>
          <p:nvPr/>
        </p:nvSpPr>
        <p:spPr bwMode="auto">
          <a:xfrm>
            <a:off x="4038600" y="4724400"/>
            <a:ext cx="76200" cy="381000"/>
          </a:xfrm>
          <a:prstGeom prst="leftBracket">
            <a:avLst>
              <a:gd name="adj" fmla="val 58333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200400" y="2819400"/>
            <a:ext cx="838200" cy="205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667000" y="3505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שיכפול!!!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 animBg="1"/>
      <p:bldP spid="95240" grpId="0" animBg="1"/>
      <p:bldP spid="95243" grpId="0" animBg="1"/>
      <p:bldP spid="95244" grpId="0" animBg="1"/>
      <p:bldP spid="95245" grpId="0" animBg="1"/>
      <p:bldP spid="95251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דריסת שיטות וקריאה לשיטה מהבסיס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>
              <a:latin typeface="Arial" charset="0"/>
              <a:cs typeface="Arial" charset="0"/>
            </a:endParaRPr>
          </a:p>
          <a:p>
            <a:r>
              <a:rPr lang="he-IL">
                <a:latin typeface="Arial" charset="0"/>
                <a:cs typeface="Arial" charset="0"/>
              </a:rPr>
              <a:t>מאחר ו-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 רוצה לספק את השירות </a:t>
            </a:r>
            <a:r>
              <a:rPr lang="en-US">
                <a:latin typeface="Arial" charset="0"/>
                <a:cs typeface="Arial" charset="0"/>
              </a:rPr>
              <a:t>toString</a:t>
            </a:r>
            <a:r>
              <a:rPr lang="he-IL">
                <a:latin typeface="Arial" charset="0"/>
                <a:cs typeface="Arial" charset="0"/>
              </a:rPr>
              <a:t> טיפה שונה מהבסיס, עליו לממש את השיטה בעצמו – </a:t>
            </a:r>
            <a:r>
              <a:rPr lang="en-US">
                <a:latin typeface="Arial" charset="0"/>
                <a:cs typeface="Arial" charset="0"/>
              </a:rPr>
              <a:t>method overriding</a:t>
            </a:r>
            <a:endParaRPr lang="he-IL">
              <a:latin typeface="Arial" charset="0"/>
              <a:cs typeface="Arial" charset="0"/>
            </a:endParaRPr>
          </a:p>
          <a:p>
            <a:endParaRPr lang="he-IL">
              <a:latin typeface="Arial" charset="0"/>
              <a:cs typeface="Arial" charset="0"/>
            </a:endParaRPr>
          </a:p>
          <a:p>
            <a:r>
              <a:rPr lang="he-IL">
                <a:latin typeface="Arial" charset="0"/>
                <a:cs typeface="Arial" charset="0"/>
              </a:rPr>
              <a:t>נרצה במחלקה </a:t>
            </a:r>
            <a:r>
              <a:rPr lang="en-US">
                <a:latin typeface="Arial" charset="0"/>
                <a:cs typeface="Arial" charset="0"/>
              </a:rPr>
              <a:t> Student</a:t>
            </a:r>
            <a:r>
              <a:rPr lang="he-IL">
                <a:latin typeface="Arial" charset="0"/>
                <a:cs typeface="Arial" charset="0"/>
              </a:rPr>
              <a:t>לקרוא לתוכן השיטה </a:t>
            </a:r>
            <a:r>
              <a:rPr lang="en-US">
                <a:latin typeface="Arial" charset="0"/>
                <a:cs typeface="Arial" charset="0"/>
              </a:rPr>
              <a:t>toString</a:t>
            </a:r>
            <a:r>
              <a:rPr lang="he-IL">
                <a:latin typeface="Arial" charset="0"/>
                <a:cs typeface="Arial" charset="0"/>
              </a:rPr>
              <a:t> הממומשת בבסיס, ועליה להוסיף את הממוצע, כדי להמנע משיכפול הקוד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DC88DAA-0EE3-4CA4-AE8C-0FC1E49D0775}" type="slidenum">
              <a:rPr lang="he-IL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440363" cy="14478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דריסת שיטות וקריאה לשיטה מהבסיס (2)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>
                <a:latin typeface="Arial" charset="0"/>
                <a:cs typeface="Arial" charset="0"/>
              </a:rPr>
              <a:t>המימוש החדש של </a:t>
            </a:r>
            <a:r>
              <a:rPr lang="en-US">
                <a:latin typeface="Arial" charset="0"/>
                <a:cs typeface="Arial" charset="0"/>
              </a:rPr>
              <a:t>toString</a:t>
            </a:r>
            <a:r>
              <a:rPr lang="he-IL">
                <a:latin typeface="Arial" charset="0"/>
                <a:cs typeface="Arial" charset="0"/>
              </a:rPr>
              <a:t>  ב- </a:t>
            </a:r>
            <a:r>
              <a:rPr lang="en-US">
                <a:latin typeface="Arial" charset="0"/>
                <a:cs typeface="Arial" charset="0"/>
              </a:rPr>
              <a:t>Student</a:t>
            </a:r>
            <a:r>
              <a:rPr lang="he-IL">
                <a:latin typeface="Arial" charset="0"/>
                <a:cs typeface="Arial" charset="0"/>
              </a:rPr>
              <a:t> יראה כך:</a:t>
            </a:r>
          </a:p>
          <a:p>
            <a:pPr algn="l" rtl="0"/>
            <a:endParaRPr lang="he-IL">
              <a:latin typeface="Arial" charset="0"/>
              <a:cs typeface="Arial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>
                <a:latin typeface="Arial" charset="0"/>
                <a:cs typeface="Arial" charset="0"/>
              </a:rPr>
              <a:t>        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4191000" y="3429000"/>
            <a:ext cx="2590800" cy="457200"/>
          </a:xfrm>
          <a:prstGeom prst="wedgeRectCallout">
            <a:avLst>
              <a:gd name="adj1" fmla="val -76162"/>
              <a:gd name="adj2" fmla="val -1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990600" y="4038600"/>
            <a:ext cx="3962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כל שינוי במימוש של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במחלקה </a:t>
            </a:r>
            <a:r>
              <a:rPr lang="en-US" b="1">
                <a:solidFill>
                  <a:schemeClr val="bg1"/>
                </a:solidFill>
              </a:rPr>
              <a:t>Person</a:t>
            </a:r>
            <a:r>
              <a:rPr lang="he-IL" b="1">
                <a:solidFill>
                  <a:schemeClr val="bg1"/>
                </a:solidFill>
              </a:rPr>
              <a:t> ישפיע גם על </a:t>
            </a:r>
            <a:r>
              <a:rPr lang="en-US" b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4072C91-03CE-4018-B7E7-E77899633E59}" type="slidenum">
              <a:rPr lang="he-IL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90600" y="4953000"/>
            <a:ext cx="419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>
                <a:solidFill>
                  <a:schemeClr val="bg1"/>
                </a:solidFill>
              </a:rPr>
              <a:t>ניתן לדרוס אך ורק שיטות הנגישות מהבסיס,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כלומר המוגדרות  כ-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he-IL" b="1" dirty="0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אחרת זוהי למעשה יצירת שיטה חדשה.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7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13855</TotalTime>
  <Words>2341</Words>
  <Application>Microsoft Macintosh PowerPoint</Application>
  <PresentationFormat>On-screen Show (4:3)</PresentationFormat>
  <Paragraphs>411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Franklin Gothic Book</vt:lpstr>
      <vt:lpstr>Perpetua</vt:lpstr>
      <vt:lpstr>Wingdings</vt:lpstr>
      <vt:lpstr>Wingdings 2</vt:lpstr>
      <vt:lpstr>Equity</vt:lpstr>
      <vt:lpstr>Visio</vt:lpstr>
      <vt:lpstr>תכנות מכוון עצמים בשפת JAVA</vt:lpstr>
      <vt:lpstr>ביחידה זו נלמד:</vt:lpstr>
      <vt:lpstr>דוגמא: Person ו- Student</vt:lpstr>
      <vt:lpstr>מוטיבציה להורשה (Inheritance)</vt:lpstr>
      <vt:lpstr>מהי הורשה?</vt:lpstr>
      <vt:lpstr>דוגמא: Person ו- Student תרשים UML</vt:lpstr>
      <vt:lpstr>תחביר</vt:lpstr>
      <vt:lpstr>דריסת שיטות וקריאה לשיטה מהבסיס</vt:lpstr>
      <vt:lpstr>דריסת שיטות וקריאה לשיטה מהבסיס (2)</vt:lpstr>
      <vt:lpstr>דוגמא לשימוש</vt:lpstr>
      <vt:lpstr>מעבר בבנאים בהורשה</vt:lpstr>
      <vt:lpstr>קריאה לבנאי הבסיס - תחביר</vt:lpstr>
      <vt:lpstr>מעבר בין בנאים בהורשה - דוגמא</vt:lpstr>
      <vt:lpstr>מעבר בין בנאים בהורשה –  דוגמת Person ו- Student</vt:lpstr>
      <vt:lpstr>בעיה עם הרשאת private</vt:lpstr>
      <vt:lpstr>הרשאות</vt:lpstr>
      <vt:lpstr>הרשאת protected</vt:lpstr>
      <vt:lpstr>דוגמא: Person ו- Student תרשים UML (מסוג Class Diagram)</vt:lpstr>
      <vt:lpstr>הרשאות ו- package</vt:lpstr>
      <vt:lpstr>package</vt:lpstr>
      <vt:lpstr>יבוא מה- default package</vt:lpstr>
      <vt:lpstr>ההרשאה default</vt:lpstr>
      <vt:lpstr>סיכום הרשאות</vt:lpstr>
      <vt:lpstr>מחלקות ושיטות final</vt:lpstr>
      <vt:lpstr>דוגמא לצורך ב- protected - הפתרון</vt:lpstr>
      <vt:lpstr>ביחידה זו למדנו:</vt:lpstr>
      <vt:lpstr>תרגיל 1</vt:lpstr>
      <vt:lpstr>תרגיל 2</vt:lpstr>
      <vt:lpstr>תכנות מכוון עצמים ושפת JAVA</vt:lpstr>
      <vt:lpstr>ביחידה זו נלמד:</vt:lpstr>
      <vt:lpstr>דוגמה</vt:lpstr>
      <vt:lpstr>הקוד (2)</vt:lpstr>
      <vt:lpstr>הפתרון: הגדרת ממשק (Interface)</vt:lpstr>
      <vt:lpstr>מהו ממשק (Interface)?</vt:lpstr>
      <vt:lpstr>דוגמא: הממשק Printable</vt:lpstr>
      <vt:lpstr>דוגמא: הממשק Printable (2)</vt:lpstr>
      <vt:lpstr>דוגמא: הממשק Printable (3)</vt:lpstr>
      <vt:lpstr>ה- main</vt:lpstr>
      <vt:lpstr>תחביר</vt:lpstr>
      <vt:lpstr>דוגמא: המחלקה Animal והממשק Noiseable</vt:lpstr>
      <vt:lpstr>המחלקה Animal</vt:lpstr>
      <vt:lpstr>המחלקה Horse</vt:lpstr>
      <vt:lpstr>המחלקה Cat</vt:lpstr>
      <vt:lpstr>המחלקה Fish</vt:lpstr>
      <vt:lpstr>ה- main</vt:lpstr>
      <vt:lpstr>ירושת ממשקים</vt:lpstr>
      <vt:lpstr>סיכום</vt:lpstr>
    </vt:vector>
  </TitlesOfParts>
  <Company>Keren Kalif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 inheritance</dc:title>
  <dc:creator>Keren Kalif</dc:creator>
  <cp:lastModifiedBy>זאב ואמיטל מנדלי</cp:lastModifiedBy>
  <cp:revision>359</cp:revision>
  <dcterms:created xsi:type="dcterms:W3CDTF">2008-09-23T13:40:33Z</dcterms:created>
  <dcterms:modified xsi:type="dcterms:W3CDTF">2021-04-12T05:52:23Z</dcterms:modified>
</cp:coreProperties>
</file>