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465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32" r:id="rId28"/>
    <p:sldId id="533" r:id="rId29"/>
    <p:sldId id="53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0" autoAdjust="0"/>
    <p:restoredTop sz="94660"/>
  </p:normalViewPr>
  <p:slideViewPr>
    <p:cSldViewPr>
      <p:cViewPr varScale="1">
        <p:scale>
          <a:sx n="110" d="100"/>
          <a:sy n="110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740E3-DC70-44C6-A87F-AACD549E277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2165-434A-48EE-A9B1-6D768915C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7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 rtl="1">
              <a:buNone/>
              <a:defRPr sz="2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 rtl="1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7812088" y="0"/>
            <a:ext cx="1368425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43E3-1EEA-48B4-ABDB-C5728ECD2516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2F5A2-24BD-403F-888D-60B5490FF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F4E7-8DA1-49E2-BF0B-AB98D8F30155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8BDC5-F0DF-476D-A787-3773B6A1C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2035F3-14EB-475C-96F5-7D9687CFC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DF08-FEBA-474C-B967-ACE8F9C2310A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93246-6C2B-4275-A2CF-3B2248070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D02D-BA32-47C6-BA62-35461C80BF8C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4442-261F-41C1-802D-D2C43D1A0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D7AC-8EA1-4E14-84C2-6CEFA36F80E5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522CC-1753-456E-B64A-E1BFEADBB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A961-8913-4B30-9B17-7BCEC83CB332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6E9A-F63F-4886-9E7E-1FD6210B8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35D03-587C-4971-BBFD-97760BA1C963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E1EFA-0410-44C4-B92C-C82126BBB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C8E09-3095-4601-8F8C-77F72D05B11C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3B90-D9B4-410A-83AE-C44EF43EE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862BE-01D9-4184-9438-ED05FE552008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96E60-E7FE-4E73-9B24-88A481510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55358B-EE52-4631-983B-337E5E683649}" type="datetimeFigureOut">
              <a:rPr lang="en-US"/>
              <a:pPr>
                <a:defRPr/>
              </a:pPr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20BEC15-3D18-4B27-8366-885968D3D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33" r:id="rId4"/>
    <p:sldLayoutId id="2147483934" r:id="rId5"/>
    <p:sldLayoutId id="2147483935" r:id="rId6"/>
    <p:sldLayoutId id="2147483936" r:id="rId7"/>
    <p:sldLayoutId id="2147483942" r:id="rId8"/>
    <p:sldLayoutId id="2147483943" r:id="rId9"/>
    <p:sldLayoutId id="2147483937" r:id="rId10"/>
    <p:sldLayoutId id="21474839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8AFB9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3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טיפול בחריגות - </a:t>
            </a:r>
            <a:r>
              <a:rPr smtClean="0">
                <a:latin typeface="Arial" charset="0"/>
                <a:cs typeface="Arial" charset="0"/>
              </a:rPr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תפיסת </a:t>
            </a:r>
            <a:r>
              <a:rPr lang="en-US" smtClean="0">
                <a:latin typeface="Arial" charset="0"/>
                <a:cs typeface="Arial" charset="0"/>
              </a:rPr>
              <a:t>Exception</a:t>
            </a:r>
            <a:r>
              <a:rPr lang="he-IL" smtClean="0">
                <a:latin typeface="Arial" charset="0"/>
                <a:cs typeface="Arial" charset="0"/>
              </a:rPr>
              <a:t> כללי - 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351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6702425" cy="518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351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48000"/>
            <a:ext cx="4803775" cy="971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676400" y="5410200"/>
            <a:ext cx="11430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85DE28-4DF1-4443-AEB4-D1080AD979F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היררכית החריגות</a:t>
            </a:r>
          </a:p>
        </p:txBody>
      </p:sp>
      <p:pic>
        <p:nvPicPr>
          <p:cNvPr id="136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668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00600" y="1066800"/>
            <a:ext cx="4114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אם נתפוס ראשון ברשימת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catch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אובייקט מטיפוס בסיס בהיררכיה, לעולם לא נגיע ל-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catch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היותר ספציפי, לכן תמיד נשים קודם את הבנים, ורק אז את האב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4CE446-B9F6-4E52-8895-7DE02BE1834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514600"/>
            <a:ext cx="3505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היררכיית המחלקות המסומנות בתכלת הן מסוג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Checked Exception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והמתכנת חייב לטפל בהן ע"י גילגול החריגה או תפיסתה.</a:t>
            </a:r>
          </a:p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היררכיות החריגות האדומות אינן נבדקות בזמן קומפילציה ונקראות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unchecked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, ולרוב מעידות על שגיאות לוגיות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בלוק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</a:p>
        </p:txBody>
      </p:sp>
      <p:sp>
        <p:nvSpPr>
          <p:cNvPr id="137219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יתכן ויהיו אוסף פקודות שנרצה לבצע בכל מקרה בסוף התוכנית, גם במקרה ובו הייתה חריגה וגם במקרה של מהלך תקין של התוכנית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למשל עבור שחרור משאבים כמו סגירת קבצים וקישור ל- </a:t>
            </a:r>
            <a:r>
              <a:rPr lang="en-US" smtClean="0">
                <a:latin typeface="Arial" charset="0"/>
                <a:cs typeface="Arial" charset="0"/>
              </a:rPr>
              <a:t>DB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נכתוב אוסף פקודות זה בבלוק </a:t>
            </a:r>
            <a:r>
              <a:rPr lang="en-US" smtClean="0">
                <a:latin typeface="Arial" charset="0"/>
                <a:cs typeface="Arial" charset="0"/>
              </a:rPr>
              <a:t>finallly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נשים לב שאוסף הפקודות ב-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  <a:r>
              <a:rPr lang="he-IL" smtClean="0">
                <a:latin typeface="Arial" charset="0"/>
                <a:cs typeface="Arial" charset="0"/>
              </a:rPr>
              <a:t> יבוצע אפילו אם יש </a:t>
            </a:r>
            <a:r>
              <a:rPr lang="en-US" smtClean="0">
                <a:latin typeface="Arial" charset="0"/>
                <a:cs typeface="Arial" charset="0"/>
              </a:rPr>
              <a:t>return</a:t>
            </a:r>
            <a:r>
              <a:rPr lang="he-IL" smtClean="0">
                <a:latin typeface="Arial" charset="0"/>
                <a:cs typeface="Arial" charset="0"/>
              </a:rPr>
              <a:t> בקוד</a:t>
            </a: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יבוצע אפילו אם יש תעופה בלתי צפויה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0604A3-E2C6-49C3-AD0A-C3157C7060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86800" cy="1143000"/>
          </a:xfrm>
        </p:spPr>
        <p:txBody>
          <a:bodyPr/>
          <a:lstStyle/>
          <a:p>
            <a:pPr algn="l" eaLnBrk="1" hangingPunct="1"/>
            <a:r>
              <a:rPr lang="he-IL" smtClean="0">
                <a:latin typeface="Arial" charset="0"/>
                <a:cs typeface="Arial" charset="0"/>
              </a:rPr>
              <a:t>בלוק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  <a:r>
              <a:rPr lang="he-IL" smtClean="0">
                <a:latin typeface="Arial" charset="0"/>
                <a:cs typeface="Arial" charset="0"/>
              </a:rPr>
              <a:t> - 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38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5363"/>
            <a:ext cx="6400800" cy="55768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52400"/>
            <a:ext cx="3219450" cy="2820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09600" y="2209800"/>
            <a:ext cx="1600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609600" y="6172200"/>
            <a:ext cx="5562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990600" y="5410200"/>
            <a:ext cx="14478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DE659F-D525-41D1-B46B-AE2B5F281B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736013" cy="48387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39267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בלוק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  <a:r>
              <a:rPr lang="he-IL" smtClean="0">
                <a:latin typeface="Arial" charset="0"/>
                <a:cs typeface="Arial" charset="0"/>
              </a:rPr>
              <a:t> – דוגמא עם </a:t>
            </a:r>
            <a:r>
              <a:rPr lang="en-US" smtClean="0">
                <a:latin typeface="Arial" charset="0"/>
                <a:cs typeface="Arial" charset="0"/>
              </a:rPr>
              <a:t>return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91200" y="2971800"/>
            <a:ext cx="2971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ניתן לראות שלמרות ה- </a:t>
            </a:r>
            <a:r>
              <a:rPr lang="en-US" b="1">
                <a:solidFill>
                  <a:schemeClr val="bg1"/>
                </a:solidFill>
              </a:rPr>
              <a:t>return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קטע הבלוק ב- </a:t>
            </a:r>
            <a:r>
              <a:rPr lang="en-US" b="1">
                <a:solidFill>
                  <a:schemeClr val="bg1"/>
                </a:solidFill>
              </a:rPr>
              <a:t>finally</a:t>
            </a:r>
            <a:r>
              <a:rPr lang="he-IL" b="1">
                <a:solidFill>
                  <a:schemeClr val="bg1"/>
                </a:solidFill>
              </a:rPr>
              <a:t> בוצע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752600"/>
            <a:ext cx="3144837" cy="11366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4C34F7D-8F8F-4608-8E2F-E053DD33E5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גלגול חריגות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172200" y="5562600"/>
            <a:ext cx="2743200" cy="609600"/>
          </a:xfrm>
          <a:prstGeom prst="wedgeRectCallout">
            <a:avLst>
              <a:gd name="adj1" fmla="val -81032"/>
              <a:gd name="adj2" fmla="val 49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לראות את מחסנית הקריאות עד למקור החריגה</a:t>
            </a: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257800"/>
            <a:ext cx="5221288" cy="137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4029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00150"/>
            <a:ext cx="7162800" cy="3971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105400" y="1600200"/>
            <a:ext cx="3810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במידה וארעה חריגה שלא טופלה בתוך פונקציה או שיטה, החריגה תתגלגל עד שתטופל, אחרת התוכנית תעוף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A09CBB5-B51A-4978-A87F-5E5ED24821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גלגול חריגות (2)</a:t>
            </a:r>
          </a:p>
        </p:txBody>
      </p:sp>
      <p:pic>
        <p:nvPicPr>
          <p:cNvPr id="141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6048375" cy="4810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2725"/>
            <a:ext cx="2514600" cy="1387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62000" y="3124200"/>
            <a:ext cx="563880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5715000" y="2667000"/>
            <a:ext cx="3200400" cy="685800"/>
          </a:xfrm>
          <a:prstGeom prst="wedgeRectCallout">
            <a:avLst>
              <a:gd name="adj1" fmla="val -176981"/>
              <a:gd name="adj2" fmla="val 3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טיפול בחריגה בתוך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היה אפשר גם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divide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או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1225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33F995-3472-42E8-A54B-BCB636965A6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הצהרה על זריקת חריגה</a:t>
            </a:r>
          </a:p>
        </p:txBody>
      </p:sp>
      <p:sp>
        <p:nvSpPr>
          <p:cNvPr id="142339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נהוג ששיטה שעלולה לייצר חריגה תצהיר על כך בקוד, כדי שמתכנת אחר שישתמש בה ידע להכין קוד שיטפל בחריגה</a:t>
            </a:r>
          </a:p>
        </p:txBody>
      </p:sp>
      <p:pic>
        <p:nvPicPr>
          <p:cNvPr id="142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7870825" cy="4048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57800" y="2209800"/>
            <a:ext cx="2895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0A845C-29C9-445B-989D-ACBBDBB7D3A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מי מטפל בחריגה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363" name="Rectangle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ראינו שניתן לטפל בחריגה בכל מקום, ואם לא טופלה, התוכנית עפה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ברוב המקרים לא נרצה ששיטות ידפיסו את הודעת החריגה, אבל כן ידווחו עליה לתוכנית (הרצון להפריד את הפלט מהלוגיקה)</a:t>
            </a:r>
          </a:p>
        </p:txBody>
      </p:sp>
      <p:pic>
        <p:nvPicPr>
          <p:cNvPr id="143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7292975" cy="3757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00600" y="2590800"/>
            <a:ext cx="2667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819400" y="3352800"/>
            <a:ext cx="2667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85800" y="4876800"/>
            <a:ext cx="39624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334000" y="3810000"/>
            <a:ext cx="3581400" cy="609600"/>
          </a:xfrm>
          <a:prstGeom prst="wedgeRectCallout">
            <a:avLst>
              <a:gd name="adj1" fmla="val -65800"/>
              <a:gd name="adj2" fmla="val -8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לא טיפלה בחריגה היא </a:t>
            </a:r>
            <a:r>
              <a:rPr lang="he-IL" b="1">
                <a:latin typeface="Arial" pitchFamily="34" charset="0"/>
                <a:cs typeface="Arial" pitchFamily="34" charset="0"/>
              </a:rPr>
              <a:t>מצהירה שהיא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עלולה לזרוק אותה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91C0AB-3D9C-4857-805E-9D616C3EC87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z="3600" dirty="0" smtClean="0">
                <a:latin typeface="Arial" charset="0"/>
                <a:cs typeface="Arial" charset="0"/>
              </a:rPr>
              <a:t>זריקת </a:t>
            </a:r>
            <a:r>
              <a:rPr lang="en-US" sz="3600" dirty="0" smtClean="0">
                <a:latin typeface="Arial" charset="0"/>
                <a:cs typeface="Arial" charset="0"/>
              </a:rPr>
              <a:t>exception</a:t>
            </a:r>
            <a:r>
              <a:rPr lang="he-IL" sz="3600" dirty="0" smtClean="0">
                <a:latin typeface="Arial" charset="0"/>
                <a:cs typeface="Arial" charset="0"/>
              </a:rPr>
              <a:t> עם הןדעה המותאמת-אישית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144387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endParaRPr lang="he-IL" sz="28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עד כה כאשר בצענו בדיקות תקינות במחלקה, במקרה של ערך שגוי נתנו ערך ברירת-מחדל והדפסנו הודעת שגיאה</a:t>
            </a: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כעת באמצעות חריגה מותאמת אישית ניתן להפסיק את ביצוע השיטה ולגלגל את הטיפול בחריגה למי שמשתמש בקוד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176681-62F0-4870-8FEA-812EDB34548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699125"/>
            <a:ext cx="7212013" cy="9461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17925"/>
            <a:ext cx="6665913" cy="1933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6980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חלוקת 2 מספרים </a:t>
            </a:r>
            <a:r>
              <a:rPr lang="he-IL" sz="2800" smtClean="0">
                <a:latin typeface="Arial" charset="0"/>
                <a:cs typeface="Arial" charset="0"/>
              </a:rPr>
              <a:t>(ללא טיפול בחריגות)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5880" name="AutoShape 8"/>
          <p:cNvSpPr>
            <a:spLocks noChangeArrowheads="1"/>
          </p:cNvSpPr>
          <p:nvPr/>
        </p:nvSpPr>
        <p:spPr bwMode="auto">
          <a:xfrm>
            <a:off x="6096000" y="5424488"/>
            <a:ext cx="2819400" cy="381000"/>
          </a:xfrm>
          <a:prstGeom prst="wedgeRectCallout">
            <a:avLst>
              <a:gd name="adj1" fmla="val -89824"/>
              <a:gd name="adj2" fmla="val -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השורה ממנה נבעה החריגה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5881" name="AutoShape 9"/>
          <p:cNvSpPr>
            <a:spLocks noChangeArrowheads="1"/>
          </p:cNvSpPr>
          <p:nvPr/>
        </p:nvSpPr>
        <p:spPr bwMode="auto">
          <a:xfrm>
            <a:off x="7086600" y="3519488"/>
            <a:ext cx="1371600" cy="381000"/>
          </a:xfrm>
          <a:prstGeom prst="wedgeRectCallout">
            <a:avLst>
              <a:gd name="adj1" fmla="val -104074"/>
              <a:gd name="adj2" fmla="val 113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סוג החריגה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269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920750"/>
            <a:ext cx="6072188" cy="27241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81B781-B10C-4278-B109-DCC34CA36E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0" grpId="0" animBg="1"/>
      <p:bldP spid="3358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50125" cy="640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066800" y="3200400"/>
            <a:ext cx="624840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257800" y="4495800"/>
            <a:ext cx="3581400" cy="381000"/>
          </a:xfrm>
          <a:prstGeom prst="wedgeRectCallout">
            <a:avLst>
              <a:gd name="adj1" fmla="val -66943"/>
              <a:gd name="adj2" fmla="val 148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לא נשכח להצהיר על זריקת החריגה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5486400"/>
            <a:ext cx="647700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114800" y="2971800"/>
            <a:ext cx="1828800" cy="228600"/>
          </a:xfrm>
          <a:prstGeom prst="rect">
            <a:avLst/>
          </a:prstGeom>
          <a:noFill/>
          <a:ln w="349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4572000" y="5257800"/>
            <a:ext cx="1828800" cy="228600"/>
          </a:xfrm>
          <a:prstGeom prst="rect">
            <a:avLst/>
          </a:prstGeom>
          <a:noFill/>
          <a:ln w="349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4648200" y="914400"/>
            <a:ext cx="1828800" cy="228600"/>
          </a:xfrm>
          <a:prstGeom prst="rect">
            <a:avLst/>
          </a:prstGeom>
          <a:noFill/>
          <a:ln w="349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1454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1313" y="152400"/>
            <a:ext cx="2214562" cy="2514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05ED56-DDB8-41AB-9AB6-5107C411B3F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51088"/>
            <a:ext cx="7162800" cy="42021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6435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019800" y="2819400"/>
            <a:ext cx="2819400" cy="990600"/>
          </a:xfrm>
          <a:prstGeom prst="wedgeRectCallout">
            <a:avLst>
              <a:gd name="adj1" fmla="val -152983"/>
              <a:gd name="adj2" fmla="val 45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אופן הטיפול בחריגה מיושם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במקרה זה לולאה עד אשר הנתונים יהיו תקינים</a:t>
            </a:r>
          </a:p>
        </p:txBody>
      </p:sp>
      <p:pic>
        <p:nvPicPr>
          <p:cNvPr id="146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5715000" cy="18621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40F0E2-69EF-4687-A656-1285B9B6E45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>
          <a:xfrm>
            <a:off x="6172200" y="-76200"/>
            <a:ext cx="2743200" cy="2133600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לתוכנית מורכבת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7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2875"/>
            <a:ext cx="6324600" cy="6562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411413"/>
            <a:ext cx="2990850" cy="15509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375" y="3962400"/>
            <a:ext cx="3019425" cy="15160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BF1B60-E494-4766-A910-CD895A1B422A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נוספת: אפיית עוגה (ללא חריגות)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8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456363" cy="5638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57800" y="1600200"/>
            <a:ext cx="3657600" cy="1828800"/>
          </a:xfrm>
          <a:prstGeom prst="rect">
            <a:avLst/>
          </a:prstGeom>
          <a:solidFill>
            <a:schemeClr val="bg1"/>
          </a:solidFill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בדוגמא זו מחלקה עם שיטות סטטיות המבצעות את השלבים השונים בהכנת עוגה.</a:t>
            </a:r>
          </a:p>
          <a:p>
            <a:pPr algn="just" rtl="1"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חלק מהשיטות מחזירות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true/false</a:t>
            </a:r>
            <a:r>
              <a:rPr lang="he-IL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כאינדיקציה לכך אם הצליחו לבצע את הפעולה בהצלחה.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E53E9A-9C9B-4FF6-9A41-F31518323F7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אפיית עוגה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9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8655050" cy="518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12954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בצורה זו הקוד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מסורבל...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AA13D23-5B47-486F-B8D8-3C8D4EA25D47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כעת השיטות יזרקו חריגות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505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74725"/>
            <a:ext cx="7620000" cy="5416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400800" y="21336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במקום שכל שיטה תחזיר אינדיקציה לגבי ההצלחה, השיטות יזרקו חריגות במקרה הצורך.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65DC035-4F37-4E1E-84D8-45042320ED31}" type="slidenum">
              <a:rPr lang="en-US" sz="1400" smtClean="0">
                <a:solidFill>
                  <a:srgbClr val="FFFFFF"/>
                </a:solidFill>
                <a:ea typeface="+mj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 sz="1400" dirty="0">
              <a:solidFill>
                <a:srgbClr val="FFFFFF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כעת ה- </a:t>
            </a:r>
            <a:r>
              <a:rPr lang="en-US" sz="3600" smtClean="0">
                <a:latin typeface="Arial" charset="0"/>
                <a:cs typeface="Arial" charset="0"/>
              </a:rPr>
              <a:t>main</a:t>
            </a:r>
            <a:r>
              <a:rPr lang="he-IL" sz="3600" smtClean="0">
                <a:latin typeface="Arial" charset="0"/>
                <a:cs typeface="Arial" charset="0"/>
              </a:rPr>
              <a:t> יתעסק בלוגיקה ובשגיאות בנפרד..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151555" name="Content Placeholder 5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באמצעות טיפול בחריגות השיטות זורקות הודעה במקרה הצורך וה-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 מתעסק אך ורק ברצף ובלוגיקה, ולא נקטע כדי לטפל בשגיאות.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51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34425" cy="2819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43D6-BCF6-417F-BFD6-DA086A5718B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חריגות מותאמות לעולם הבעיה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7315200" cy="20881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8871045" cy="182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257800"/>
            <a:ext cx="6509982" cy="13647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43D6-BCF6-417F-BFD6-DA086A5718B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חריגות מותאמות לעולם הבעיה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700146" cy="556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43D6-BCF6-417F-BFD6-DA086A5718B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חריגות מותאמות לעולם הבעיה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426411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05400"/>
            <a:ext cx="5867401" cy="3573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638800"/>
            <a:ext cx="8669456" cy="3761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16656" y="2151797"/>
            <a:ext cx="358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כאשר משתמשים במחלקות חריגות ניתן לטפל בכל חריגה באופן שונה, בניגוד לדוגמא בה אנו תמיד זורקים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Exception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עם טקסט שונה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43D6-BCF6-417F-BFD6-DA086A5718B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טיפול ללא שימוש בחריגות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6899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הטיפול הינו באופן יזום בחריגות אפשריות</a:t>
            </a: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הבעייתיות: תמיד יתכן ושכחנו לטפל במקרה מסוים, או שהטיפול היה מסרבל את הקוד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למשל לקלוט תמיד מחרוזת ואז לבדוק אם ניתן להמיר לטיפוס הרצוי</a:t>
            </a:r>
          </a:p>
        </p:txBody>
      </p:sp>
      <p:pic>
        <p:nvPicPr>
          <p:cNvPr id="1280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7338"/>
            <a:ext cx="5429250" cy="3352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38200" y="3462338"/>
            <a:ext cx="1371600" cy="228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E402F74-6A7A-4DA2-8536-FE877FA8BF7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טיפול בחריגות - המנגנון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8" indent="-273050" algn="r" rtl="1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 smtClean="0">
                <a:latin typeface="Arial" pitchFamily="34" charset="0"/>
                <a:cs typeface="Arial" pitchFamily="34" charset="0"/>
              </a:rPr>
              <a:t>נרצה להיות מסוגלים לטפל גם בחריגות שלא צפינו מראש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he-IL" dirty="0" smtClean="0"/>
              <a:t>נרצה להפריד בין קטע הקוד המטפל בתוכנית לקטע הקוד המטפל בחריגות</a:t>
            </a:r>
          </a:p>
          <a:p>
            <a:pPr eaLnBrk="1" hangingPunct="1">
              <a:defRPr/>
            </a:pPr>
            <a:r>
              <a:rPr lang="he-IL" dirty="0" smtClean="0"/>
              <a:t>את קטע הקוד המכיל את הלוגיקה נעטוף בבלוק </a:t>
            </a:r>
            <a:r>
              <a:rPr lang="en-US" dirty="0" smtClean="0"/>
              <a:t>try</a:t>
            </a:r>
            <a:r>
              <a:rPr lang="he-IL" dirty="0" smtClean="0"/>
              <a:t> וקטע הקוד המטפל בחריגה ייעטף בבלוק </a:t>
            </a:r>
            <a:r>
              <a:rPr lang="en-US" dirty="0" smtClean="0"/>
              <a:t>catch</a:t>
            </a:r>
            <a:endParaRPr lang="he-IL" dirty="0" smtClean="0"/>
          </a:p>
          <a:p>
            <a:pPr eaLnBrk="1" hangingPunct="1">
              <a:defRPr/>
            </a:pPr>
            <a:r>
              <a:rPr lang="he-IL" dirty="0" smtClean="0"/>
              <a:t>דוגמא: </a:t>
            </a:r>
          </a:p>
          <a:p>
            <a:pPr lvl="1" eaLnBrk="1" hangingPunct="1">
              <a:defRPr/>
            </a:pPr>
            <a:r>
              <a:rPr lang="he-IL" dirty="0" smtClean="0"/>
              <a:t>הסיפור: קריאת 2 מספרים מהמשתמש והדפסת תוצאת החלוקה</a:t>
            </a:r>
          </a:p>
          <a:p>
            <a:pPr lvl="1" eaLnBrk="1" hangingPunct="1">
              <a:defRPr/>
            </a:pPr>
            <a:r>
              <a:rPr lang="he-IL" dirty="0" smtClean="0"/>
              <a:t>בעיות אפשריות: </a:t>
            </a:r>
          </a:p>
          <a:p>
            <a:pPr lvl="2" eaLnBrk="1" hangingPunct="1">
              <a:defRPr/>
            </a:pPr>
            <a:r>
              <a:rPr lang="he-IL" dirty="0" smtClean="0"/>
              <a:t>אם המספר השני הוא 0</a:t>
            </a:r>
          </a:p>
          <a:p>
            <a:pPr lvl="2" eaLnBrk="1" hangingPunct="1">
              <a:defRPr/>
            </a:pPr>
            <a:r>
              <a:rPr lang="he-IL" dirty="0" smtClean="0"/>
              <a:t>אם אחד מנתוני הקלט אינו מספר שלם</a:t>
            </a:r>
          </a:p>
          <a:p>
            <a:pPr lvl="1" eaLnBrk="1" hangingPunct="1">
              <a:defRPr/>
            </a:pPr>
            <a:r>
              <a:rPr lang="he-IL" dirty="0" smtClean="0"/>
              <a:t>הפתרון ללא חריגות: בדיקת תקינות הקלט</a:t>
            </a:r>
          </a:p>
          <a:p>
            <a:pPr lvl="1" eaLnBrk="1" hangingPunct="1">
              <a:defRPr/>
            </a:pPr>
            <a:r>
              <a:rPr lang="he-IL" dirty="0" smtClean="0"/>
              <a:t>הפתרון עם חריגות: לתפוס חריגה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849F7E-315D-493C-8C66-C742A36746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7531100" cy="518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30051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חלוקת 2 מספרים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6" name="AutoShape 5"/>
          <p:cNvSpPr>
            <a:spLocks/>
          </p:cNvSpPr>
          <p:nvPr/>
        </p:nvSpPr>
        <p:spPr bwMode="auto">
          <a:xfrm>
            <a:off x="5943600" y="45720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4858" name="AutoShape 10"/>
          <p:cNvSpPr>
            <a:spLocks noChangeArrowheads="1"/>
          </p:cNvSpPr>
          <p:nvPr/>
        </p:nvSpPr>
        <p:spPr bwMode="auto">
          <a:xfrm>
            <a:off x="685800" y="5943600"/>
            <a:ext cx="5257800" cy="685800"/>
          </a:xfrm>
          <a:prstGeom prst="wedgeRectCallout">
            <a:avLst>
              <a:gd name="adj1" fmla="val 14264"/>
              <a:gd name="adj2" fmla="val -99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>
                <a:solidFill>
                  <a:schemeClr val="bg1"/>
                </a:solidFill>
              </a:rPr>
              <a:t> e</a:t>
            </a:r>
            <a:r>
              <a:rPr lang="en-US"/>
              <a:t> </a:t>
            </a:r>
            <a:r>
              <a:rPr lang="he-IL" b="1">
                <a:solidFill>
                  <a:schemeClr val="bg1"/>
                </a:solidFill>
              </a:rPr>
              <a:t>הוא אובייקט ממחלקה שיש לה את השיטה </a:t>
            </a:r>
            <a:r>
              <a:rPr lang="en-US" b="1">
                <a:solidFill>
                  <a:schemeClr val="bg1"/>
                </a:solidFill>
              </a:rPr>
              <a:t>getMessage</a:t>
            </a:r>
            <a:r>
              <a:rPr lang="he-IL" b="1">
                <a:solidFill>
                  <a:schemeClr val="bg1"/>
                </a:solidFill>
              </a:rPr>
              <a:t> המחזירה מחרוזת עם פירוט על החריגה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AutoShape 5"/>
          <p:cNvSpPr>
            <a:spLocks/>
          </p:cNvSpPr>
          <p:nvPr/>
        </p:nvSpPr>
        <p:spPr bwMode="auto">
          <a:xfrm>
            <a:off x="4038600" y="32004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" name="Rectangular Callout 19"/>
          <p:cNvSpPr/>
          <p:nvPr/>
        </p:nvSpPr>
        <p:spPr>
          <a:xfrm>
            <a:off x="4724400" y="3352800"/>
            <a:ext cx="2057400" cy="685800"/>
          </a:xfrm>
          <a:prstGeom prst="wedgeRectCallout">
            <a:avLst>
              <a:gd name="adj1" fmla="val -75891"/>
              <a:gd name="adj2" fmla="val 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הלוגיקה, קטע הקוד שיכול לייצר חריגות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6553200" y="4572000"/>
            <a:ext cx="2286000" cy="914400"/>
          </a:xfrm>
          <a:prstGeom prst="wedgeRectCallout">
            <a:avLst>
              <a:gd name="adj1" fmla="val -68660"/>
              <a:gd name="adj2" fmla="val 4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קטע הקוד המטפל בחריגות, יבוצע רק במידה ואירעה חריגה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6705600" y="5562600"/>
            <a:ext cx="2133600" cy="533400"/>
          </a:xfrm>
          <a:prstGeom prst="wedgeRectCallout">
            <a:avLst>
              <a:gd name="adj1" fmla="val -80814"/>
              <a:gd name="adj2" fmla="val -77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מטפלים בכל טיפוס חריגה בנפרד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F8809BC-14EE-4182-A5FE-F2E57F5B8D6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33485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6313488" cy="4343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31075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חלוקת 2 מספרים (הפלט)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486400" y="2743200"/>
            <a:ext cx="3352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כאשר אירעה חריגה, רצף הפקודות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 ב- </a:t>
            </a:r>
            <a:r>
              <a:rPr lang="en-US" b="1">
                <a:solidFill>
                  <a:schemeClr val="bg1"/>
                </a:solidFill>
              </a:rPr>
              <a:t>try</a:t>
            </a:r>
            <a:r>
              <a:rPr lang="he-IL" b="1">
                <a:solidFill>
                  <a:schemeClr val="bg1"/>
                </a:solidFill>
              </a:rPr>
              <a:t> נפסק ומתחילות להתבצע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הפקודות שב- </a:t>
            </a:r>
            <a:r>
              <a:rPr lang="en-US" b="1">
                <a:solidFill>
                  <a:schemeClr val="bg1"/>
                </a:solidFill>
              </a:rPr>
              <a:t>catch</a:t>
            </a:r>
            <a:r>
              <a:rPr lang="he-IL" b="1">
                <a:solidFill>
                  <a:schemeClr val="bg1"/>
                </a:solidFill>
              </a:rPr>
              <a:t> המתאים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310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181600"/>
            <a:ext cx="3503613" cy="927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3107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170363"/>
            <a:ext cx="3505200" cy="9477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3107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219200"/>
            <a:ext cx="3533775" cy="9064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" name="Rectangular Callout 13"/>
          <p:cNvSpPr/>
          <p:nvPr/>
        </p:nvSpPr>
        <p:spPr>
          <a:xfrm>
            <a:off x="381000" y="5715000"/>
            <a:ext cx="3429000" cy="685800"/>
          </a:xfrm>
          <a:prstGeom prst="wedgeRectCallout">
            <a:avLst>
              <a:gd name="adj1" fmla="val -44714"/>
              <a:gd name="adj2" fmla="val -122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במידה והיה קוד נוסף לאחר בלוקי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catch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הוא היה מבוצע בהמשך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091309-6FE5-479F-89E9-773D4342BD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algn="l" rtl="0"/>
            <a:r>
              <a:rPr lang="he-IL" smtClean="0">
                <a:latin typeface="Arial" charset="0"/>
                <a:cs typeface="Arial" charset="0"/>
              </a:rPr>
              <a:t>דוגמא לטיפול בחריגה</a:t>
            </a:r>
          </a:p>
        </p:txBody>
      </p:sp>
      <p:pic>
        <p:nvPicPr>
          <p:cNvPr id="132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12875"/>
            <a:ext cx="7010400" cy="52165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28600"/>
            <a:ext cx="3514725" cy="26400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2514600"/>
            <a:ext cx="3124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09600" y="2895600"/>
            <a:ext cx="2514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524000" y="4876800"/>
            <a:ext cx="2133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994196-2672-4066-BF67-ABB6BF418BA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סוגי </a:t>
            </a:r>
            <a:r>
              <a:rPr lang="en-US" smtClean="0">
                <a:latin typeface="Arial" charset="0"/>
                <a:cs typeface="Arial" charset="0"/>
              </a:rPr>
              <a:t>exception</a:t>
            </a:r>
            <a:r>
              <a:rPr lang="he-IL" smtClean="0">
                <a:latin typeface="Arial" charset="0"/>
                <a:cs typeface="Arial" charset="0"/>
              </a:rPr>
              <a:t> מוכרים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23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InputMismatchException</a:t>
            </a:r>
            <a:r>
              <a:rPr lang="he-IL" smtClean="0">
                <a:latin typeface="Arial" charset="0"/>
                <a:cs typeface="Arial" charset="0"/>
              </a:rPr>
              <a:t> – כאשר קולטים נתון בפורמט שונה מהמבוקש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ArithmeticException</a:t>
            </a:r>
            <a:r>
              <a:rPr lang="he-IL" smtClean="0">
                <a:latin typeface="Arial" charset="0"/>
                <a:cs typeface="Arial" charset="0"/>
              </a:rPr>
              <a:t> – ניסיון חלוקה ב- 0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ArrayIndexOutOfBoundException</a:t>
            </a:r>
            <a:r>
              <a:rPr lang="he-IL" smtClean="0">
                <a:latin typeface="Arial" charset="0"/>
                <a:cs typeface="Arial" charset="0"/>
              </a:rPr>
              <a:t> – כאשר מנסים לפנות לאיבר מחוץ לגבולות מערך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NullPointerException</a:t>
            </a:r>
            <a:r>
              <a:rPr lang="he-IL" smtClean="0">
                <a:latin typeface="Arial" charset="0"/>
                <a:cs typeface="Arial" charset="0"/>
              </a:rPr>
              <a:t> – ניסיון פניה לאובייקט לפני הקצאתו או ל- </a:t>
            </a:r>
            <a:r>
              <a:rPr lang="en-US" smtClean="0">
                <a:latin typeface="Arial" charset="0"/>
                <a:cs typeface="Arial" charset="0"/>
              </a:rPr>
              <a:t>null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יש בשפה עוד המון סוגי חריגות ונגלה חלקם תוך כדי עבודה ולימוד</a:t>
            </a:r>
          </a:p>
          <a:p>
            <a:pPr eaLnBrk="1" hangingPunct="1"/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1557B6-E1C4-41EF-AB2A-1A0C727A065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pPr eaLnBrk="1" hangingPunct="1"/>
            <a:r>
              <a:rPr lang="he-IL" sz="3600" dirty="0" smtClean="0">
                <a:latin typeface="Arial" charset="0"/>
                <a:cs typeface="Arial" charset="0"/>
              </a:rPr>
              <a:t>תפיסת </a:t>
            </a:r>
            <a:r>
              <a:rPr lang="en-US" sz="3200" dirty="0" smtClean="0">
                <a:latin typeface="Arial" charset="0"/>
                <a:cs typeface="Arial" charset="0"/>
              </a:rPr>
              <a:t>Exception</a:t>
            </a:r>
            <a:r>
              <a:rPr lang="he-IL" sz="3200" dirty="0" smtClean="0">
                <a:latin typeface="Arial" charset="0"/>
                <a:cs typeface="Arial" charset="0"/>
              </a:rPr>
              <a:t> </a:t>
            </a:r>
            <a:r>
              <a:rPr lang="he-IL" sz="3600" dirty="0" smtClean="0">
                <a:latin typeface="Arial" charset="0"/>
                <a:cs typeface="Arial" charset="0"/>
              </a:rPr>
              <a:t>במקום תפיסת כל סוג בנפרד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134147" name="Rectangle 3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כל סוג החריגות שראינו עד כה יורשות מהמחלקה </a:t>
            </a:r>
            <a:r>
              <a:rPr lang="en-US" sz="2800" smtClean="0">
                <a:latin typeface="Arial" charset="0"/>
                <a:cs typeface="Arial" charset="0"/>
              </a:rPr>
              <a:t>Exception</a:t>
            </a:r>
            <a:r>
              <a:rPr lang="he-IL" sz="2800" smtClean="0">
                <a:latin typeface="Arial" charset="0"/>
                <a:cs typeface="Arial" charset="0"/>
              </a:rPr>
              <a:t>, שבין היתר יש לה את השיטה </a:t>
            </a:r>
            <a:r>
              <a:rPr lang="en-US" sz="2800" smtClean="0">
                <a:latin typeface="Arial" charset="0"/>
                <a:cs typeface="Arial" charset="0"/>
              </a:rPr>
              <a:t>getMessage</a:t>
            </a:r>
            <a:endParaRPr lang="he-IL" sz="28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מאחר ויתכן כי לא נצפה מראש את כל סוגי החריגות שיכולים לקרות, נתפוס אחרון ברשימת ה- </a:t>
            </a:r>
            <a:r>
              <a:rPr lang="en-US" sz="2800" smtClean="0">
                <a:latin typeface="Arial" charset="0"/>
                <a:cs typeface="Arial" charset="0"/>
              </a:rPr>
              <a:t>catch</a:t>
            </a:r>
            <a:r>
              <a:rPr lang="he-IL" sz="2800" smtClean="0">
                <a:latin typeface="Arial" charset="0"/>
                <a:cs typeface="Arial" charset="0"/>
              </a:rPr>
              <a:t> אובייקט מטיפוס </a:t>
            </a:r>
            <a:r>
              <a:rPr lang="en-US" sz="2800" smtClean="0">
                <a:latin typeface="Arial" charset="0"/>
                <a:cs typeface="Arial" charset="0"/>
              </a:rPr>
              <a:t>Exception</a:t>
            </a:r>
            <a:r>
              <a:rPr lang="he-IL" sz="2800" smtClean="0">
                <a:latin typeface="Arial" charset="0"/>
                <a:cs typeface="Arial" charset="0"/>
              </a:rPr>
              <a:t>, וכך כל חריגה שלא נצפה תטופל (אחרת התוכנית תעוף)</a:t>
            </a: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נעדיף בכל זאת כן להשתמש ב- </a:t>
            </a:r>
            <a:r>
              <a:rPr lang="en-US" sz="2800" smtClean="0">
                <a:latin typeface="Arial" charset="0"/>
                <a:cs typeface="Arial" charset="0"/>
              </a:rPr>
              <a:t>exception</a:t>
            </a:r>
            <a:r>
              <a:rPr lang="he-IL" sz="2800" smtClean="0">
                <a:latin typeface="Arial" charset="0"/>
                <a:cs typeface="Arial" charset="0"/>
              </a:rPr>
              <a:t>'ים ספציפיים כי יתכן ונרצה טיפול שונה בכל חריגה וכן להפוך את הקוד ליותר קריא, שברור באילו חריגות טיפלנו</a:t>
            </a:r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79388" y="1889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AA7816B-2957-4637-938C-A98CB46CA78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9734</TotalTime>
  <Words>842</Words>
  <Application>Microsoft Office PowerPoint</Application>
  <PresentationFormat>‫הצגה על המסך (4:3)</PresentationFormat>
  <Paragraphs>130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6" baseType="lpstr">
      <vt:lpstr>Aharoni</vt:lpstr>
      <vt:lpstr>Arial</vt:lpstr>
      <vt:lpstr>Calibri</vt:lpstr>
      <vt:lpstr>Franklin Gothic Book</vt:lpstr>
      <vt:lpstr>Perpetua</vt:lpstr>
      <vt:lpstr>Wingdings 2</vt:lpstr>
      <vt:lpstr>Equity</vt:lpstr>
      <vt:lpstr>טיפול בחריגות - Exceptions</vt:lpstr>
      <vt:lpstr>דוגמא: חלוקת 2 מספרים (ללא טיפול בחריגות)</vt:lpstr>
      <vt:lpstr>טיפול ללא שימוש בחריגות</vt:lpstr>
      <vt:lpstr>טיפול בחריגות - המנגנון</vt:lpstr>
      <vt:lpstr>דוגמא: חלוקת 2 מספרים</vt:lpstr>
      <vt:lpstr>דוגמא: חלוקת 2 מספרים (הפלט)</vt:lpstr>
      <vt:lpstr>דוגמא לטיפול בחריגה</vt:lpstr>
      <vt:lpstr>סוגי exception מוכרים</vt:lpstr>
      <vt:lpstr>תפיסת Exception במקום תפיסת כל סוג בנפרד</vt:lpstr>
      <vt:lpstr>תפיסת Exception כללי - דוגמא</vt:lpstr>
      <vt:lpstr>היררכית החריגות</vt:lpstr>
      <vt:lpstr>בלוק finally</vt:lpstr>
      <vt:lpstr>בלוק finally - דוגמא</vt:lpstr>
      <vt:lpstr>בלוק finally – דוגמא עם return</vt:lpstr>
      <vt:lpstr>גלגול חריגות</vt:lpstr>
      <vt:lpstr>גלגול חריגות (2)</vt:lpstr>
      <vt:lpstr>הצהרה על זריקת חריגה</vt:lpstr>
      <vt:lpstr>מי מטפל בחריגה</vt:lpstr>
      <vt:lpstr>זריקת exception עם הןדעה המותאמת-אישית</vt:lpstr>
      <vt:lpstr>מצגת של PowerPoint</vt:lpstr>
      <vt:lpstr>ה- main</vt:lpstr>
      <vt:lpstr>דוגמא לתוכנית מורכבת</vt:lpstr>
      <vt:lpstr>דוגמא נוספת: אפיית עוגה (ללא חריגות)</vt:lpstr>
      <vt:lpstr>אפיית עוגה</vt:lpstr>
      <vt:lpstr>כעת השיטות יזרקו חריגות</vt:lpstr>
      <vt:lpstr>כעת ה- main יתעסק בלוגיקה ובשגיאות בנפרד..</vt:lpstr>
      <vt:lpstr>מחלקות חריגות מותאמות לעולם הבעיה</vt:lpstr>
      <vt:lpstr>מחלקות חריגות מותאמות לעולם הבעיה</vt:lpstr>
      <vt:lpstr>מחלקות חריגות מותאמות לעולם הבעיה</vt:lpstr>
    </vt:vector>
  </TitlesOfParts>
  <Company>KerenK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מכוון עצמים ושפת JAVA</dc:title>
  <dc:creator>Keren</dc:creator>
  <cp:lastModifiedBy>jbt</cp:lastModifiedBy>
  <cp:revision>262</cp:revision>
  <dcterms:created xsi:type="dcterms:W3CDTF">2010-10-16T15:19:56Z</dcterms:created>
  <dcterms:modified xsi:type="dcterms:W3CDTF">2021-11-25T05:08:02Z</dcterms:modified>
</cp:coreProperties>
</file>