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21"/>
  </p:notesMasterIdLst>
  <p:sldIdLst>
    <p:sldId id="339" r:id="rId2"/>
    <p:sldId id="354" r:id="rId3"/>
    <p:sldId id="356" r:id="rId4"/>
    <p:sldId id="357" r:id="rId5"/>
    <p:sldId id="359" r:id="rId6"/>
    <p:sldId id="360" r:id="rId7"/>
    <p:sldId id="361" r:id="rId8"/>
    <p:sldId id="311" r:id="rId9"/>
    <p:sldId id="312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46" r:id="rId19"/>
    <p:sldId id="370" r:id="rId20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7" autoAdjust="0"/>
    <p:restoredTop sz="94653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א'/שבט/תשפ"ב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BCA39-76B3-4C42-8FDE-7AEFEA08354E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he-IL" dirty="0"/>
              <a:t>©</a:t>
            </a:r>
            <a:r>
              <a:rPr lang="en-US" dirty="0"/>
              <a:t> Zeev Mindali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31" r:id="rId4"/>
    <p:sldLayoutId id="2147484332" r:id="rId5"/>
    <p:sldLayoutId id="2147484333" r:id="rId6"/>
    <p:sldLayoutId id="2147484334" r:id="rId7"/>
    <p:sldLayoutId id="2147484342" r:id="rId8"/>
    <p:sldLayoutId id="2147484343" r:id="rId9"/>
    <p:sldLayoutId id="2147484335" r:id="rId10"/>
    <p:sldLayoutId id="2147484336" r:id="rId11"/>
    <p:sldLayoutId id="2147484344" r:id="rId12"/>
    <p:sldLayoutId id="2147484345" r:id="rId13"/>
    <p:sldLayoutId id="2147484337" r:id="rId14"/>
    <p:sldLayoutId id="2147484338" r:id="rId15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ממשקים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תכנות מכוון עצמים ושפת </a:t>
            </a:r>
            <a:r>
              <a:rPr>
                <a:latin typeface="Arial" charset="0"/>
                <a:cs typeface="Arial" charset="0"/>
              </a:rPr>
              <a:t>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28600" y="-76200"/>
            <a:ext cx="2667000" cy="1143000"/>
          </a:xfrm>
        </p:spPr>
        <p:txBody>
          <a:bodyPr/>
          <a:lstStyle/>
          <a:p>
            <a:pPr algn="l" eaLnBrk="1" hangingPunct="1"/>
            <a:r>
              <a:rPr lang="he-IL">
                <a:latin typeface="Arial" charset="0"/>
                <a:cs typeface="Arial" charset="0"/>
              </a:rPr>
              <a:t>ה- </a:t>
            </a:r>
            <a:r>
              <a:rPr lang="en-US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58B46BB-011E-433B-95C4-7EE8442E3C99}" type="slidenum">
              <a:rPr lang="he-IL"/>
              <a:pPr>
                <a:defRPr/>
              </a:pPr>
              <a:t>10</a:t>
            </a:fld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"/>
            <a:ext cx="6629400" cy="3302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3529013"/>
            <a:ext cx="5356225" cy="3094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52400" y="1066800"/>
            <a:ext cx="2438400" cy="1219200"/>
          </a:xfrm>
          <a:prstGeom prst="wedgeRectCallout">
            <a:avLst>
              <a:gd name="adj1" fmla="val 56406"/>
              <a:gd name="adj2" fmla="val -8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איבר המערך כ-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IPrintable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תאפשר לנו בהמשך לקרוא לשיטה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ללא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casting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2400" y="1066800"/>
            <a:ext cx="2438400" cy="1219200"/>
          </a:xfrm>
          <a:prstGeom prst="wedgeRectCallout">
            <a:avLst>
              <a:gd name="adj1" fmla="val 72078"/>
              <a:gd name="adj2" fmla="val 8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איבר המערך כ-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Printable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תאפשר לנו בהמשך לקרוא לשיטה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ללא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casting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57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400800" y="457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תחביר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endParaRPr lang="he-IL" dirty="0"/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במקום להגדיר את המחלקה כ-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class</a:t>
            </a:r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e-IL" dirty="0"/>
              <a:t>ניתן להגדיר אותה כ- 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</a:t>
            </a:r>
            <a:r>
              <a:rPr lang="he-IL" dirty="0"/>
              <a:t>(וכך נעשה!)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מאחר ונגדיר את המחלקה כ-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</a:t>
            </a:r>
            <a:r>
              <a:rPr lang="he-IL" dirty="0"/>
              <a:t> ולא כ-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he-IL" dirty="0"/>
              <a:t>, אין חובה לציין שהשיטות הן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he-IL" dirty="0"/>
              <a:t> ו-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</a:t>
            </a:r>
            <a:r>
              <a:rPr lang="he-IL" dirty="0"/>
              <a:t>, הקומפיילר יודע להתייחס אליהן כך אוטומטית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כאשר מממשים ממשק יש להשתמש במילה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implements</a:t>
            </a:r>
            <a:endParaRPr lang="he-I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כאשר יורשים ממשק ומחלקה, הממשק יבוא לאחר המחלקה</a:t>
            </a:r>
          </a:p>
          <a:p>
            <a:pPr eaLnBrk="1" hangingPunct="1">
              <a:spcBef>
                <a:spcPts val="1200"/>
              </a:spcBef>
              <a:defRPr/>
            </a:pPr>
            <a:endParaRPr lang="he-IL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913E008-A888-419E-9192-6076D843C551}" type="slidenum">
              <a:rPr lang="he-IL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>
                <a:latin typeface="Arial" charset="0"/>
                <a:cs typeface="Arial" charset="0"/>
              </a:rPr>
              <a:t>דוגמא: המחלקה </a:t>
            </a:r>
            <a:r>
              <a:rPr lang="en-US" sz="3600" dirty="0">
                <a:latin typeface="Arial" charset="0"/>
                <a:cs typeface="Arial" charset="0"/>
              </a:rPr>
              <a:t>Animal</a:t>
            </a:r>
            <a:r>
              <a:rPr lang="he-IL" sz="3600" dirty="0">
                <a:latin typeface="Arial" charset="0"/>
                <a:cs typeface="Arial" charset="0"/>
              </a:rPr>
              <a:t> והממשק </a:t>
            </a:r>
            <a:r>
              <a:rPr lang="en-US" sz="3600" dirty="0" err="1">
                <a:latin typeface="Arial" charset="0"/>
                <a:cs typeface="Arial" charset="0"/>
              </a:rPr>
              <a:t>Noiseable</a:t>
            </a:r>
            <a:endParaRPr lang="he-IL" sz="3600" dirty="0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לא כל החיות משמיעות קול, לכן לא נרצה לאפשר שירות זה עם מימוש ריק במחלקת הבסיס </a:t>
            </a:r>
            <a:r>
              <a:rPr lang="en-US" dirty="0">
                <a:latin typeface="Arial" charset="0"/>
                <a:cs typeface="Arial" charset="0"/>
              </a:rPr>
              <a:t>Animal</a:t>
            </a:r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מאחר והתוספת לחיות שעושות קולות הינה התנהגותית, נייצר ממשק שמכיל את היכולת </a:t>
            </a:r>
            <a:r>
              <a:rPr lang="en-US" dirty="0" err="1">
                <a:latin typeface="Arial" charset="0"/>
                <a:cs typeface="Arial" charset="0"/>
              </a:rPr>
              <a:t>getNoise</a:t>
            </a:r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חיות שיודעות להשמיע קול ירשו מ- </a:t>
            </a:r>
            <a:r>
              <a:rPr lang="en-US" dirty="0">
                <a:latin typeface="Arial" charset="0"/>
                <a:cs typeface="Arial" charset="0"/>
              </a:rPr>
              <a:t>Animal</a:t>
            </a:r>
            <a:r>
              <a:rPr lang="he-IL" dirty="0">
                <a:latin typeface="Arial" charset="0"/>
                <a:cs typeface="Arial" charset="0"/>
              </a:rPr>
              <a:t> ויממשו את הממש </a:t>
            </a:r>
            <a:r>
              <a:rPr lang="en-US" dirty="0" err="1">
                <a:latin typeface="Arial" charset="0"/>
                <a:cs typeface="Arial" charset="0"/>
              </a:rPr>
              <a:t>Noiseable</a:t>
            </a:r>
            <a:endParaRPr lang="he-IL" dirty="0">
              <a:latin typeface="Arial" charset="0"/>
              <a:cs typeface="Arial" charset="0"/>
            </a:endParaRPr>
          </a:p>
          <a:p>
            <a:endParaRPr lang="he-IL" dirty="0">
              <a:latin typeface="Arial" charset="0"/>
              <a:cs typeface="Arial" charset="0"/>
            </a:endParaRPr>
          </a:p>
          <a:p>
            <a:endParaRPr lang="he-IL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B048E7-AE3B-49E7-8120-A0C130673A20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4191000"/>
            <a:ext cx="5627687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05400" y="42672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Animal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999CDF-B809-45A5-9B52-40E968B92BE4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162800" cy="50625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00200" y="1066800"/>
            <a:ext cx="1143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6858000" y="3200400"/>
            <a:ext cx="1981200" cy="838200"/>
          </a:xfrm>
          <a:prstGeom prst="wedgeRectCallout">
            <a:avLst>
              <a:gd name="adj1" fmla="val -97382"/>
              <a:gd name="adj2" fmla="val 7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שיטות אלו הן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final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מאחר ואין סיבה לדרוס אותן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Horse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2F4BD-E418-4969-AE10-0999EDECE799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010400" cy="5127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66800" y="5029200"/>
            <a:ext cx="32004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867400" y="990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19400" y="1066800"/>
            <a:ext cx="4343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Cat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B9421-02BA-47E6-917C-CBF607E1FDA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848600" cy="5165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143000" y="5105400"/>
            <a:ext cx="31242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715000" y="1219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667000" y="1219200"/>
            <a:ext cx="4267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Fish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8937D-267E-4580-A98E-405EB3653F0E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7391400" cy="4746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71800" y="1295400"/>
            <a:ext cx="1981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456B9-5E53-40F8-961C-4DCA5FAA3C8B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077200" cy="417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181600"/>
            <a:ext cx="8763000" cy="9286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7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1981200" cy="838200"/>
          </a:xfrm>
          <a:solidFill>
            <a:schemeClr val="bg1"/>
          </a:solidFill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ה- </a:t>
            </a:r>
            <a:r>
              <a:rPr lang="en-US">
                <a:latin typeface="Arial" charset="0"/>
                <a:cs typeface="Arial" charset="0"/>
              </a:rPr>
              <a:t>main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3352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143000" y="3352800"/>
            <a:ext cx="70866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800600" y="4191000"/>
            <a:ext cx="4114800" cy="990600"/>
          </a:xfrm>
          <a:prstGeom prst="wedgeRectCallout">
            <a:avLst>
              <a:gd name="adj1" fmla="val -47367"/>
              <a:gd name="adj2" fmla="val -11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במקום לבדוק האם החיה היא חתול או סוס (וטיפוסים שונים בהמשך), נבדוק האם האובייקט מממש את ההתנהגות המבוקשת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ירושת ממשקים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76400"/>
            <a:ext cx="2924354" cy="6469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2937293" cy="60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438400"/>
            <a:ext cx="5447581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276600"/>
            <a:ext cx="6702722" cy="60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676400"/>
            <a:ext cx="2963173" cy="6469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4031411"/>
            <a:ext cx="7246190" cy="17597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6324600" y="2286000"/>
            <a:ext cx="2667000" cy="914400"/>
          </a:xfrm>
          <a:prstGeom prst="wedgeRectCallout">
            <a:avLst>
              <a:gd name="adj1" fmla="val -84723"/>
              <a:gd name="adj2" fmla="val 4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ממשק זה יכלול את כל השיטות שבמשק שאותו הרחיב + השיטות הנוספות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2438400"/>
            <a:ext cx="1905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096000" y="3505200"/>
            <a:ext cx="2895600" cy="381000"/>
          </a:xfrm>
          <a:prstGeom prst="wedgeRectCallout">
            <a:avLst>
              <a:gd name="adj1" fmla="val -84723"/>
              <a:gd name="adj2" fmla="val -42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הרחבה של יותר ממשק אחד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200" y="3276600"/>
            <a:ext cx="3505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ular Callout 15"/>
          <p:cNvSpPr/>
          <p:nvPr/>
        </p:nvSpPr>
        <p:spPr>
          <a:xfrm>
            <a:off x="6781800" y="4419600"/>
            <a:ext cx="2209800" cy="609600"/>
          </a:xfrm>
          <a:prstGeom prst="wedgeRectCallout">
            <a:avLst>
              <a:gd name="adj1" fmla="val -89046"/>
              <a:gd name="adj2" fmla="val -67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קודם תצויין הירושה ולאחר מכן הממשקים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038600"/>
            <a:ext cx="5029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סיכום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מחלקה יכולה לרשת מאינסוף ממשקים (בניגוד למחלקות, שניתן לרשת רק אחת)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זו תהייה הדרך שלנו לרשת מכמה מחלקות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ניתן להגדיר אוסף שההפניות שלו הן לאיברים מטיפוס הממשק, כאשר בפועל האובייקטים שונים לחלוטין במהותם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ניתן להגדיר אוסף פעולות המייצגות התנהגות מסוימת שתמומש ע"י מחלקות הרוצות לתמוך בהתנהגות זו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מאחר וממשק הוא מעין מחלקה אבסטרקטית, לא ניתן להגדיר אובייקטים מטיפוס המחלקה, אבל כן ניתן להגדיר הפניות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he-IL" dirty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6925F8C-0A49-4B9E-98F8-9013E9DC4BB7}" type="slidenum">
              <a:rPr lang="he-IL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ביחידה זו נלמד: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029200"/>
          </a:xfrm>
        </p:spPr>
        <p:txBody>
          <a:bodyPr/>
          <a:lstStyle/>
          <a:p>
            <a:r>
              <a:rPr lang="he-IL" dirty="0"/>
              <a:t>מהו ממשק</a:t>
            </a:r>
          </a:p>
          <a:p>
            <a:r>
              <a:rPr lang="he-IL" dirty="0"/>
              <a:t>שימושים בממשקים</a:t>
            </a:r>
          </a:p>
          <a:p>
            <a:r>
              <a:rPr lang="he-IL" dirty="0"/>
              <a:t>הפרדה בין "מה" ל"איך"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4876800" cy="30980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2362200"/>
            <a:ext cx="41910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3323385"/>
            <a:ext cx="5469724" cy="33796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14400" y="5715000"/>
            <a:ext cx="41910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038600" y="3200400"/>
            <a:ext cx="495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>
                <a:latin typeface="Arial" pitchFamily="34" charset="0"/>
                <a:cs typeface="Arial" pitchFamily="34" charset="0"/>
              </a:rPr>
              <a:t>לשתי המחלקות יש במקרה פעולה זהה, אבל מסיבה כלשהי איננו רוצים שיהיה אבא משותף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99234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הקוד </a:t>
            </a:r>
            <a:r>
              <a:rPr lang="he-IL" sz="3200" dirty="0"/>
              <a:t>(2)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819400"/>
            <a:ext cx="5486400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514600" y="4800600"/>
            <a:ext cx="464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מאחר ואובייקטים מסוגים שונים, ללא אבא משותף, יכולים להיות פרמטרים למתודה או חלק ממערך המחלקה, היא חייבת לקבל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Object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28194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2860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הפתרון: הגדרת ממשק </a:t>
            </a:r>
            <a:r>
              <a:rPr lang="en-US" dirty="0"/>
              <a:t>(Interface)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באמצעות ממשק ניתן להוסיף למחלקות אוסף פעולות</a:t>
            </a:r>
          </a:p>
          <a:p>
            <a:r>
              <a:rPr lang="he-IL" dirty="0"/>
              <a:t>ניתן לזהות מחלקות על-פי שיוכן לממשק מסויים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3505200"/>
            <a:ext cx="7694341" cy="2286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5445760" cy="914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057400" y="26670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44196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49530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2895600" y="5410200"/>
            <a:ext cx="5334000" cy="762000"/>
          </a:xfrm>
          <a:prstGeom prst="wedgeRectCallout">
            <a:avLst>
              <a:gd name="adj1" fmla="val 743"/>
              <a:gd name="adj2" fmla="val -94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>
                <a:latin typeface="Arial" pitchFamily="34" charset="0"/>
                <a:cs typeface="Arial" pitchFamily="34" charset="0"/>
              </a:rPr>
              <a:t>במקרה זה לא מעניין אותנו מי הישות המועברת, אלא רק שיש לה את יכולת השאלת ספר מהספרייה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מהו ממשק </a:t>
            </a:r>
            <a:r>
              <a:rPr lang="en-US">
                <a:latin typeface="Arial" charset="0"/>
                <a:cs typeface="Arial" charset="0"/>
              </a:rPr>
              <a:t>(Interface)</a:t>
            </a:r>
            <a:r>
              <a:rPr lang="he-IL">
                <a:latin typeface="Arial" charset="0"/>
                <a:cs typeface="Arial" charset="0"/>
              </a:rPr>
              <a:t>?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154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ממשק הוא </a:t>
            </a:r>
            <a:r>
              <a:rPr lang="he-IL" u="sng" dirty="0">
                <a:latin typeface="Arial" charset="0"/>
                <a:cs typeface="Arial" charset="0"/>
              </a:rPr>
              <a:t>מחלקה אבסטרקטית</a:t>
            </a:r>
            <a:r>
              <a:rPr lang="he-IL" dirty="0">
                <a:latin typeface="Arial" charset="0"/>
                <a:cs typeface="Arial" charset="0"/>
              </a:rPr>
              <a:t> </a:t>
            </a:r>
            <a:r>
              <a:rPr lang="he-IL" u="sng" dirty="0">
                <a:latin typeface="Arial" charset="0"/>
                <a:cs typeface="Arial" charset="0"/>
              </a:rPr>
              <a:t>ללא תכונות</a:t>
            </a:r>
            <a:r>
              <a:rPr lang="he-IL" dirty="0">
                <a:latin typeface="Arial" charset="0"/>
                <a:cs typeface="Arial" charset="0"/>
              </a:rPr>
              <a:t>, וכל </a:t>
            </a:r>
            <a:r>
              <a:rPr lang="he-IL" u="sng" dirty="0">
                <a:latin typeface="Arial" charset="0"/>
                <a:cs typeface="Arial" charset="0"/>
              </a:rPr>
              <a:t>השיטות אבסטרקטיות</a:t>
            </a:r>
            <a:r>
              <a:rPr lang="he-IL" dirty="0">
                <a:latin typeface="Arial" charset="0"/>
                <a:cs typeface="Arial" charset="0"/>
              </a:rPr>
              <a:t>, כלומר רק חתימות, ללא מימושים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שם ממשק נהוג שיסתיים ב-  </a:t>
            </a:r>
            <a:r>
              <a:rPr lang="en-US" dirty="0">
                <a:latin typeface="Arial" charset="0"/>
                <a:cs typeface="Arial" charset="0"/>
              </a:rPr>
              <a:t>able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למשל:  </a:t>
            </a:r>
            <a:r>
              <a:rPr lang="en-US" dirty="0">
                <a:latin typeface="Arial" charset="0"/>
                <a:cs typeface="Arial" charset="0"/>
              </a:rPr>
              <a:t>Comparable, </a:t>
            </a:r>
            <a:r>
              <a:rPr lang="en-US" dirty="0" err="1">
                <a:latin typeface="Arial" charset="0"/>
                <a:cs typeface="Arial" charset="0"/>
              </a:rPr>
              <a:t>Clonable</a:t>
            </a:r>
            <a:r>
              <a:rPr lang="en-US" dirty="0">
                <a:latin typeface="Arial" charset="0"/>
                <a:cs typeface="Arial" charset="0"/>
              </a:rPr>
              <a:t>, Printable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ממשק מכיל אוסף התנהגויות בעלי מכנה משותף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למשל גם </a:t>
            </a:r>
            <a:r>
              <a:rPr lang="en-US" dirty="0">
                <a:latin typeface="Arial" charset="0"/>
                <a:cs typeface="Arial" charset="0"/>
              </a:rPr>
              <a:t>Person</a:t>
            </a:r>
            <a:r>
              <a:rPr lang="he-IL" dirty="0">
                <a:latin typeface="Arial" charset="0"/>
                <a:cs typeface="Arial" charset="0"/>
              </a:rPr>
              <a:t> וגם </a:t>
            </a:r>
            <a:r>
              <a:rPr lang="en-US" dirty="0">
                <a:latin typeface="Arial" charset="0"/>
                <a:cs typeface="Arial" charset="0"/>
              </a:rPr>
              <a:t>Circle</a:t>
            </a:r>
            <a:r>
              <a:rPr lang="he-IL" dirty="0">
                <a:latin typeface="Arial" charset="0"/>
                <a:cs typeface="Arial" charset="0"/>
              </a:rPr>
              <a:t> יודעים להדפיס את עצמם, כלומר שניהם ניתנים להצגה, כלומר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. האם זה נכון להגיד שאדם הוא סוג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? לא, וכנ"ל גם </a:t>
            </a:r>
            <a:r>
              <a:rPr lang="en-US" dirty="0">
                <a:latin typeface="Arial" charset="0"/>
                <a:cs typeface="Arial" charset="0"/>
              </a:rPr>
              <a:t>Circle</a:t>
            </a:r>
            <a:r>
              <a:rPr lang="he-IL" dirty="0">
                <a:latin typeface="Arial" charset="0"/>
                <a:cs typeface="Arial" charset="0"/>
              </a:rPr>
              <a:t> ולכן אין זו ירושה.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FC93882-006E-4DA4-B3B4-2522C13FB370}" type="slidenum">
              <a:rPr lang="he-IL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6172200" cy="458403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דוגמא: הממשק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31EA37A-D8F6-479D-A45B-87D48B8A8419}" type="slidenum">
              <a:rPr lang="he-IL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705600" y="1828800"/>
            <a:ext cx="2133600" cy="381000"/>
          </a:xfrm>
          <a:prstGeom prst="wedgeRectCallout">
            <a:avLst>
              <a:gd name="adj1" fmla="val -68594"/>
              <a:gd name="adj2" fmla="val 4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ציון מימוש הממשק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858000" y="4191000"/>
            <a:ext cx="1905000" cy="533400"/>
          </a:xfrm>
          <a:prstGeom prst="wedgeRectCallout">
            <a:avLst>
              <a:gd name="adj1" fmla="val -224966"/>
              <a:gd name="adj2" fmla="val -8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מימוש השיטה המוגדרת בממשק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1981200"/>
            <a:ext cx="26670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4006516" cy="86627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4876800" y="990600"/>
            <a:ext cx="3200400" cy="609600"/>
          </a:xfrm>
          <a:prstGeom prst="wedgeRectCallout">
            <a:avLst>
              <a:gd name="adj1" fmla="val -89063"/>
              <a:gd name="adj2" fmla="val 2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המחלקה מוגדרת כ-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ואין ציון הרשאה ליד השיטות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דוגמא: הממשק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 (2)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4981E8E-FA1E-4D79-978E-1F2800DC5746}" type="slidenum">
              <a:rPr lang="he-IL"/>
              <a:pPr>
                <a:defRPr/>
              </a:pPr>
              <a:t>8</a:t>
            </a:fld>
            <a:endParaRPr lang="en-US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295400"/>
            <a:ext cx="6615112" cy="4852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7200" y="1295400"/>
            <a:ext cx="3200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676400" y="4191000"/>
            <a:ext cx="3505200" cy="685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867400" y="13716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דוגמא: הממשק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 (3)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3107E97-A711-4E5F-B1A9-076B63A25227}" type="slidenum">
              <a:rPr lang="he-IL"/>
              <a:pPr>
                <a:defRPr/>
              </a:pPr>
              <a:t>9</a:t>
            </a:fld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115300" cy="4219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1600200"/>
            <a:ext cx="22098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143000" y="4038600"/>
            <a:ext cx="32004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13855</TotalTime>
  <Words>504</Words>
  <Application>Microsoft Office PowerPoint</Application>
  <PresentationFormat>‫הצגה על המסך (4:3)</PresentationFormat>
  <Paragraphs>75</Paragraphs>
  <Slides>19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6" baseType="lpstr">
      <vt:lpstr>Aharoni</vt:lpstr>
      <vt:lpstr>Arial</vt:lpstr>
      <vt:lpstr>Calibri</vt:lpstr>
      <vt:lpstr>Franklin Gothic Book</vt:lpstr>
      <vt:lpstr>Perpetua</vt:lpstr>
      <vt:lpstr>Wingdings 2</vt:lpstr>
      <vt:lpstr>Equity</vt:lpstr>
      <vt:lpstr>תכנות מכוון עצמים ושפת JAVA</vt:lpstr>
      <vt:lpstr>ביחידה זו נלמד:</vt:lpstr>
      <vt:lpstr>דוגמה</vt:lpstr>
      <vt:lpstr>הקוד (2)</vt:lpstr>
      <vt:lpstr>הפתרון: הגדרת ממשק (Interface)</vt:lpstr>
      <vt:lpstr>מהו ממשק (Interface)?</vt:lpstr>
      <vt:lpstr>דוגמא: הממשק Printable</vt:lpstr>
      <vt:lpstr>דוגמא: הממשק Printable (2)</vt:lpstr>
      <vt:lpstr>דוגמא: הממשק Printable (3)</vt:lpstr>
      <vt:lpstr>ה- main</vt:lpstr>
      <vt:lpstr>תחביר</vt:lpstr>
      <vt:lpstr>דוגמא: המחלקה Animal והממשק Noiseable</vt:lpstr>
      <vt:lpstr>המחלקה Animal</vt:lpstr>
      <vt:lpstr>המחלקה Horse</vt:lpstr>
      <vt:lpstr>המחלקה Cat</vt:lpstr>
      <vt:lpstr>המחלקה Fish</vt:lpstr>
      <vt:lpstr>ה- main</vt:lpstr>
      <vt:lpstr>ירושת ממשקים</vt:lpstr>
      <vt:lpstr>סיכום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 inheritance</dc:title>
  <dc:creator>Keren Kalif</dc:creator>
  <cp:lastModifiedBy>jbt</cp:lastModifiedBy>
  <cp:revision>360</cp:revision>
  <dcterms:created xsi:type="dcterms:W3CDTF">2008-09-23T13:40:33Z</dcterms:created>
  <dcterms:modified xsi:type="dcterms:W3CDTF">2022-01-03T06:21:16Z</dcterms:modified>
</cp:coreProperties>
</file>