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0099"/>
    <a:srgbClr val="00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fld id="{29D18219-CEAB-436A-A3B6-449B855E356A}" type="datetimeFigureOut">
              <a:rPr lang="en-US"/>
              <a:pPr>
                <a:defRPr/>
              </a:pPr>
              <a:t>4/21/21</a:t>
            </a:fld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fld id="{AF946B30-F471-4983-8AA3-6955307BF80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1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5D0BB2C-76CB-46BE-8A3B-A55662E7C217}" type="datetimeFigureOut">
              <a:rPr lang="en-US"/>
              <a:pPr>
                <a:defRPr/>
              </a:pPr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4CFA8FD3-DF9A-4085-BD17-E64C7A7A8ED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19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K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/>
          <a:lstStyle>
            <a:lvl1pPr algn="r" rtl="1">
              <a:defRPr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458200" cy="518160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00" y="6410236"/>
            <a:ext cx="114300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defRPr/>
            </a:pPr>
            <a:fld id="{2F6B5DAD-6CFF-4A89-AF95-45F953CBA1D7}" type="slidenum">
              <a:rPr lang="he-IL" sz="1100" smtClean="0"/>
              <a:pPr algn="r" rtl="1">
                <a:defRPr/>
              </a:pPr>
              <a:t>‹#›</a:t>
            </a:fld>
            <a:endParaRPr lang="en-US" sz="1100" dirty="0"/>
          </a:p>
          <a:p>
            <a:pPr algn="r" rtl="1"/>
            <a:endParaRPr lang="he-IL" sz="11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F62EA-3B9B-4D7E-9BB6-B09B1927FCA8}" type="datetime1">
              <a:rPr lang="he-IL"/>
              <a:pPr>
                <a:defRPr/>
              </a:pPr>
              <a:t>ט'.אייר.תשפ"א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CED63214-C21E-4CDC-AE41-EA1744C10A7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F057B-39F3-4B90-B780-563AB2AD31C9}" type="datetime1">
              <a:rPr lang="he-IL"/>
              <a:pPr>
                <a:defRPr/>
              </a:pPr>
              <a:t>ט'.אייר.תשפ"א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FE859A2-02AA-45A2-92ED-C1E17F92701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0A1C6-40ED-462B-A9FD-324E3C3D4F10}" type="datetime1">
              <a:rPr lang="he-IL"/>
              <a:pPr>
                <a:defRPr/>
              </a:pPr>
              <a:t>ט'.אייר.תשפ"א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6C480F-701B-4CAF-BF38-A197BAAF858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988ED-AC60-4587-A2A5-611EE234CDC3}" type="datetime1">
              <a:rPr lang="he-IL"/>
              <a:pPr>
                <a:defRPr/>
              </a:pPr>
              <a:t>ט'.אייר.תשפ"א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91400" y="5734050"/>
            <a:ext cx="1347788" cy="520700"/>
          </a:xfrm>
        </p:spPr>
        <p:txBody>
          <a:bodyPr/>
          <a:lstStyle>
            <a:lvl1pPr algn="r" rtl="0">
              <a:defRPr sz="1200"/>
            </a:lvl1pPr>
          </a:lstStyle>
          <a:p>
            <a:pPr>
              <a:defRPr/>
            </a:pPr>
            <a:fld id="{949C24F5-0AEA-49E7-8A28-79E8DE856D4C}" type="slidenum">
              <a:rPr lang="he-IL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r>
              <a:rPr lang="en-US" dirty="0"/>
              <a:t>© Zeev Mindali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D92A741-75D0-4009-BD30-4322AD73C0CC}" type="slidenum">
              <a:rPr lang="he-IL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r>
              <a:rPr lang="en-US" dirty="0"/>
              <a:t>© Zeev Mindali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33B90D3-D65E-4518-BF11-D23BF32C392F}" type="slidenum">
              <a:rPr lang="he-IL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r>
              <a:rPr lang="en-US" dirty="0"/>
              <a:t>© Zeev Mindali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 algn="r" rtl="1"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r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2" name="Slide Number Placeholder 28"/>
          <p:cNvSpPr>
            <a:spLocks noGrp="1"/>
          </p:cNvSpPr>
          <p:nvPr>
            <p:ph type="sldNum" sz="quarter" idx="10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D45D59A-1F49-424A-9B2E-AEA85C291E3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E7B3F-E1CD-4869-AC89-72D9D33BF12B}" type="datetime1">
              <a:rPr lang="he-IL"/>
              <a:pPr>
                <a:defRPr/>
              </a:pPr>
              <a:t>ט'.אייר.תשפ"א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B00C8E1-AAE1-4D0E-A5BE-62292FBDBFE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44ADD-8F80-46B3-9A27-0E2CC4F2D218}" type="datetime1">
              <a:rPr lang="he-IL"/>
              <a:pPr>
                <a:defRPr/>
              </a:pPr>
              <a:t>ט'.אייר.תשפ"א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6C2ADCE-3BD3-40F7-9FD1-1F26EF5F519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A9308-A55C-4593-A541-43D5AF0F7C91}" type="datetime1">
              <a:rPr lang="he-IL"/>
              <a:pPr>
                <a:defRPr/>
              </a:pPr>
              <a:t>ט'.אייר.תשפ"א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80BD47B-3938-4B20-836E-B22E931826B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34888FD-137A-45AB-8BA6-ECCCEEBD760A}" type="datetime1">
              <a:rPr lang="he-IL"/>
              <a:pPr>
                <a:defRPr/>
              </a:pPr>
              <a:t>ט'.אייר.תשפ"א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467600" y="5734050"/>
            <a:ext cx="1271588" cy="5207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D8F9671-3C2D-479C-86E4-395960083E5A}" type="slidenum">
              <a:rPr lang="he-IL" smtClean="0"/>
              <a:pPr>
                <a:defRPr/>
              </a:pPr>
              <a:t>‹#›</a:t>
            </a:fld>
            <a:endParaRPr lang="he-IL" dirty="0"/>
          </a:p>
          <a:p>
            <a:pPr>
              <a:defRPr/>
            </a:pPr>
            <a:r>
              <a:rPr lang="en-US" dirty="0"/>
              <a:t>© Zeev Mindali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A7EE8-032A-4064-BFCD-075C9D009425}" type="datetime1">
              <a:rPr lang="he-IL"/>
              <a:pPr>
                <a:defRPr/>
              </a:pPr>
              <a:t>ט'.אייר.תשפ"א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5734050"/>
            <a:ext cx="1347788" cy="5207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181D718-1F19-4A2C-93D7-90E228A72782}" type="slidenum">
              <a:rPr lang="he-IL" smtClean="0"/>
              <a:pPr>
                <a:defRPr/>
              </a:pPr>
              <a:t>‹#›</a:t>
            </a:fld>
            <a:endParaRPr lang="he-IL" dirty="0"/>
          </a:p>
          <a:p>
            <a:pPr>
              <a:defRPr/>
            </a:pPr>
            <a:r>
              <a:rPr lang="en-US" dirty="0"/>
              <a:t>© Zeev Mindali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5140B89-5674-4A31-96DF-3027E0F0EE3C}" type="datetime1">
              <a:rPr lang="he-IL"/>
              <a:pPr>
                <a:defRPr/>
              </a:pPr>
              <a:t>ט'.אייר.תשפ"א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23C8AD2-A7B4-4369-9263-3D29C54D77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6004A3D-5E46-4D56-8F61-D44D86E299B2}" type="datetime1">
              <a:rPr lang="he-IL"/>
              <a:pPr>
                <a:defRPr/>
              </a:pPr>
              <a:t>ט'.אייר.תשפ"א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E5DD517-4D20-42C4-A36D-8E4F4FE7911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7159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382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477000" y="6400800"/>
            <a:ext cx="2286000" cy="457200"/>
          </a:xfrm>
          <a:prstGeom prst="rect">
            <a:avLst/>
          </a:prstGeom>
        </p:spPr>
        <p:txBody>
          <a:bodyPr rtlCol="0"/>
          <a:lstStyle>
            <a:lvl1pPr algn="r" rtl="1">
              <a:defRPr sz="11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D564DE4-EE21-4E4B-94D9-40AC66AA555E}" type="slidenum">
              <a:rPr lang="he-IL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r>
              <a:rPr lang="en-US" dirty="0"/>
              <a:t>© Zeev Mindali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  <p:sldLayoutId id="2147484220" r:id="rId13"/>
    <p:sldLayoutId id="2147484222" r:id="rId14"/>
    <p:sldLayoutId id="2147484223" r:id="rId15"/>
  </p:sldLayoutIdLst>
  <p:hf hdr="0" ftr="0" dt="0"/>
  <p:txStyles>
    <p:titleStyle>
      <a:lvl1pPr algn="r" rtl="1" eaLnBrk="0" fontAlgn="base" hangingPunct="0">
        <a:spcBef>
          <a:spcPct val="0"/>
        </a:spcBef>
        <a:spcAft>
          <a:spcPct val="0"/>
        </a:spcAft>
        <a:defRPr sz="3000" b="1" kern="1200" cap="small">
          <a:solidFill>
            <a:srgbClr val="000099"/>
          </a:solidFill>
          <a:latin typeface="Arial" pitchFamily="34" charset="0"/>
          <a:ea typeface="+mj-ea"/>
          <a:cs typeface="Arial" pitchFamily="34" charset="0"/>
        </a:defRPr>
      </a:lvl1pPr>
      <a:lvl2pPr algn="r" rtl="1" eaLnBrk="0" fontAlgn="base" hangingPunct="0">
        <a:spcBef>
          <a:spcPct val="0"/>
        </a:spcBef>
        <a:spcAft>
          <a:spcPct val="0"/>
        </a:spcAft>
        <a:defRPr sz="3000" b="1">
          <a:solidFill>
            <a:srgbClr val="000099"/>
          </a:solidFill>
          <a:latin typeface="Arial" charset="0"/>
          <a:cs typeface="Arial" charset="0"/>
        </a:defRPr>
      </a:lvl2pPr>
      <a:lvl3pPr algn="r" rtl="1" eaLnBrk="0" fontAlgn="base" hangingPunct="0">
        <a:spcBef>
          <a:spcPct val="0"/>
        </a:spcBef>
        <a:spcAft>
          <a:spcPct val="0"/>
        </a:spcAft>
        <a:defRPr sz="3000" b="1">
          <a:solidFill>
            <a:srgbClr val="000099"/>
          </a:solidFill>
          <a:latin typeface="Arial" charset="0"/>
          <a:cs typeface="Arial" charset="0"/>
        </a:defRPr>
      </a:lvl3pPr>
      <a:lvl4pPr algn="r" rtl="1" eaLnBrk="0" fontAlgn="base" hangingPunct="0">
        <a:spcBef>
          <a:spcPct val="0"/>
        </a:spcBef>
        <a:spcAft>
          <a:spcPct val="0"/>
        </a:spcAft>
        <a:defRPr sz="3000" b="1">
          <a:solidFill>
            <a:srgbClr val="000099"/>
          </a:solidFill>
          <a:latin typeface="Arial" charset="0"/>
          <a:cs typeface="Arial" charset="0"/>
        </a:defRPr>
      </a:lvl4pPr>
      <a:lvl5pPr algn="r" rtl="1" eaLnBrk="0" fontAlgn="base" hangingPunct="0">
        <a:spcBef>
          <a:spcPct val="0"/>
        </a:spcBef>
        <a:spcAft>
          <a:spcPct val="0"/>
        </a:spcAft>
        <a:defRPr sz="3000" b="1">
          <a:solidFill>
            <a:srgbClr val="000099"/>
          </a:solidFill>
          <a:latin typeface="Arial" charset="0"/>
          <a:cs typeface="Arial" charset="0"/>
        </a:defRPr>
      </a:lvl5pPr>
      <a:lvl6pPr marL="457200" algn="r" rtl="1" fontAlgn="base">
        <a:spcBef>
          <a:spcPct val="0"/>
        </a:spcBef>
        <a:spcAft>
          <a:spcPct val="0"/>
        </a:spcAft>
        <a:defRPr sz="3000" b="1">
          <a:solidFill>
            <a:srgbClr val="000099"/>
          </a:solidFill>
          <a:latin typeface="Arial" charset="0"/>
          <a:cs typeface="Arial" charset="0"/>
        </a:defRPr>
      </a:lvl6pPr>
      <a:lvl7pPr marL="914400" algn="r" rtl="1" fontAlgn="base">
        <a:spcBef>
          <a:spcPct val="0"/>
        </a:spcBef>
        <a:spcAft>
          <a:spcPct val="0"/>
        </a:spcAft>
        <a:defRPr sz="3000" b="1">
          <a:solidFill>
            <a:srgbClr val="000099"/>
          </a:solidFill>
          <a:latin typeface="Arial" charset="0"/>
          <a:cs typeface="Arial" charset="0"/>
        </a:defRPr>
      </a:lvl7pPr>
      <a:lvl8pPr marL="1371600" algn="r" rtl="1" fontAlgn="base">
        <a:spcBef>
          <a:spcPct val="0"/>
        </a:spcBef>
        <a:spcAft>
          <a:spcPct val="0"/>
        </a:spcAft>
        <a:defRPr sz="3000" b="1">
          <a:solidFill>
            <a:srgbClr val="000099"/>
          </a:solidFill>
          <a:latin typeface="Arial" charset="0"/>
          <a:cs typeface="Arial" charset="0"/>
        </a:defRPr>
      </a:lvl8pPr>
      <a:lvl9pPr marL="1828800" algn="r" rtl="1" fontAlgn="base">
        <a:spcBef>
          <a:spcPct val="0"/>
        </a:spcBef>
        <a:spcAft>
          <a:spcPct val="0"/>
        </a:spcAft>
        <a:defRPr sz="3000" b="1">
          <a:solidFill>
            <a:srgbClr val="000099"/>
          </a:solidFill>
          <a:latin typeface="Arial" charset="0"/>
          <a:cs typeface="Arial" charset="0"/>
        </a:defRPr>
      </a:lvl9pPr>
    </p:titleStyle>
    <p:bodyStyle>
      <a:lvl1pPr marL="273050" indent="-273050" algn="r" rtl="1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9763" indent="-27305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182563" algn="r" rtl="1" eaLnBrk="0" fontAlgn="base" hangingPunct="0">
        <a:spcBef>
          <a:spcPct val="20000"/>
        </a:spcBef>
        <a:spcAft>
          <a:spcPct val="0"/>
        </a:spcAft>
        <a:buClr>
          <a:srgbClr val="307F93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87450" indent="-182563" algn="r" rtl="1" eaLnBrk="0" fontAlgn="base" hangingPunct="0">
        <a:spcBef>
          <a:spcPct val="20000"/>
        </a:spcBef>
        <a:spcAft>
          <a:spcPct val="0"/>
        </a:spcAft>
        <a:buClr>
          <a:srgbClr val="AEC7D0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62088" indent="-182563" algn="r" rtl="1" eaLnBrk="0" fontAlgn="base" hangingPunct="0">
        <a:spcBef>
          <a:spcPct val="20000"/>
        </a:spcBef>
        <a:spcAft>
          <a:spcPct val="0"/>
        </a:spcAft>
        <a:buClr>
          <a:srgbClr val="FED8AA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10600" cy="21272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static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מחלקות הנותנות שירותים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ישנן מחלקות שרק נותנות שירותים, כלומר יש להן אוסף שיטות ללא תכונות</a:t>
            </a: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במחלקה כזו כל השיטות הן סטטיות, שכן אם אין תכונות, אין משמעות לאובייקט</a:t>
            </a: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יתכן ומחלקה זו גם תכיל אוסף של קבועים</a:t>
            </a: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למשל, המחלקה </a:t>
            </a:r>
            <a:r>
              <a:rPr lang="en-US" dirty="0">
                <a:latin typeface="Arial" charset="0"/>
                <a:cs typeface="Arial" charset="0"/>
              </a:rPr>
              <a:t>Math</a:t>
            </a:r>
            <a:endParaRPr lang="he-IL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תרגיל 1: המחלקה </a:t>
            </a:r>
            <a:r>
              <a:rPr lang="en-US">
                <a:latin typeface="Arial" charset="0"/>
                <a:cs typeface="Arial" charset="0"/>
              </a:rPr>
              <a:t>Clock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>
                <a:latin typeface="Arial" charset="0"/>
                <a:cs typeface="Arial" charset="0"/>
              </a:rPr>
              <a:t>כתוב את המחלקה </a:t>
            </a:r>
            <a:r>
              <a:rPr lang="en-US" dirty="0">
                <a:latin typeface="Arial" charset="0"/>
                <a:cs typeface="Arial" charset="0"/>
              </a:rPr>
              <a:t>Clock</a:t>
            </a:r>
            <a:r>
              <a:rPr lang="he-IL" dirty="0">
                <a:latin typeface="Arial" charset="0"/>
                <a:cs typeface="Arial" charset="0"/>
              </a:rPr>
              <a:t> שנתוניה הם שעה ודקות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>
                <a:latin typeface="Arial" charset="0"/>
                <a:cs typeface="Arial" charset="0"/>
              </a:rPr>
              <a:t>הגדר במחלקה את הקבועים 24 ו- 60 עבור מספר השעות המקסימלי ביום ובשעה בהתאמה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>
                <a:latin typeface="Arial" charset="0"/>
                <a:cs typeface="Arial" charset="0"/>
              </a:rPr>
              <a:t>הוסף את התכונה </a:t>
            </a:r>
            <a:r>
              <a:rPr lang="en-US" dirty="0">
                <a:latin typeface="Arial" charset="0"/>
                <a:cs typeface="Arial" charset="0"/>
              </a:rPr>
              <a:t>format</a:t>
            </a:r>
            <a:r>
              <a:rPr lang="he-IL" dirty="0">
                <a:latin typeface="Arial" charset="0"/>
                <a:cs typeface="Arial" charset="0"/>
              </a:rPr>
              <a:t> אשר תעיד האם יש להציג את השעון בפורמט של 12 או 24 שעות. נתון זה יהיה משותף לכל האובייקטים מהמחלקה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>
                <a:latin typeface="Arial" charset="0"/>
                <a:cs typeface="Arial" charset="0"/>
              </a:rPr>
              <a:t>כתוב בנאי המקבל את כל הנתונים </a:t>
            </a:r>
            <a:r>
              <a:rPr lang="he-IL" dirty="0" err="1">
                <a:latin typeface="Arial" charset="0"/>
                <a:cs typeface="Arial" charset="0"/>
              </a:rPr>
              <a:t>הרלוונטים</a:t>
            </a:r>
            <a:r>
              <a:rPr lang="he-IL" dirty="0">
                <a:latin typeface="Arial" charset="0"/>
                <a:cs typeface="Arial" charset="0"/>
              </a:rPr>
              <a:t> לאובייקט ספציפי (חישבו אילו תכונות עליו לקבל) ובנאי העתקה </a:t>
            </a:r>
          </a:p>
          <a:p>
            <a:pPr eaLnBrk="1" hangingPunct="1">
              <a:lnSpc>
                <a:spcPct val="90000"/>
              </a:lnSpc>
            </a:pPr>
            <a:r>
              <a:rPr lang="he-IL" dirty="0">
                <a:latin typeface="Arial" charset="0"/>
                <a:cs typeface="Arial" charset="0"/>
              </a:rPr>
              <a:t>כתוב שיטות </a:t>
            </a:r>
            <a:r>
              <a:rPr lang="en-US" dirty="0">
                <a:latin typeface="Arial" charset="0"/>
                <a:cs typeface="Arial" charset="0"/>
              </a:rPr>
              <a:t>set</a:t>
            </a:r>
            <a:r>
              <a:rPr lang="he-IL" dirty="0">
                <a:latin typeface="Arial" charset="0"/>
                <a:cs typeface="Arial" charset="0"/>
              </a:rPr>
              <a:t> ו- </a:t>
            </a:r>
            <a:r>
              <a:rPr lang="en-US" dirty="0">
                <a:latin typeface="Arial" charset="0"/>
                <a:cs typeface="Arial" charset="0"/>
              </a:rPr>
              <a:t>get</a:t>
            </a:r>
            <a:r>
              <a:rPr lang="he-IL" dirty="0">
                <a:latin typeface="Arial" charset="0"/>
                <a:cs typeface="Arial" charset="0"/>
              </a:rPr>
              <a:t> (אילו מהן יהיו </a:t>
            </a:r>
            <a:r>
              <a:rPr lang="en-US" dirty="0">
                <a:latin typeface="Arial" charset="0"/>
                <a:cs typeface="Arial" charset="0"/>
              </a:rPr>
              <a:t>static</a:t>
            </a:r>
            <a:r>
              <a:rPr lang="he-IL" dirty="0">
                <a:latin typeface="Arial" charset="0"/>
                <a:cs typeface="Arial" charset="0"/>
              </a:rPr>
              <a:t>?)</a:t>
            </a:r>
          </a:p>
          <a:p>
            <a:pPr eaLnBrk="1" hangingPunct="1">
              <a:lnSpc>
                <a:spcPct val="90000"/>
              </a:lnSpc>
            </a:pPr>
            <a:r>
              <a:rPr lang="he-IL" dirty="0">
                <a:latin typeface="Arial" charset="0"/>
                <a:cs typeface="Arial" charset="0"/>
              </a:rPr>
              <a:t>כתוב את המתודה </a:t>
            </a:r>
            <a:r>
              <a:rPr lang="en-US" dirty="0" err="1">
                <a:latin typeface="Arial" charset="0"/>
                <a:cs typeface="Arial" charset="0"/>
              </a:rPr>
              <a:t>toString</a:t>
            </a:r>
            <a:r>
              <a:rPr lang="he-IL" dirty="0">
                <a:latin typeface="Arial" charset="0"/>
                <a:cs typeface="Arial" charset="0"/>
              </a:rPr>
              <a:t> שתחזיר מחרוזת עם נתוני האובייקט בפורמט המתאים בהתאם לערך התכונה </a:t>
            </a:r>
            <a:r>
              <a:rPr lang="en-US" dirty="0">
                <a:latin typeface="Arial" charset="0"/>
                <a:cs typeface="Arial" charset="0"/>
              </a:rPr>
              <a:t>format</a:t>
            </a:r>
            <a:endParaRPr lang="he-IL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e-IL" dirty="0">
                <a:latin typeface="Arial" charset="0"/>
                <a:cs typeface="Arial" charset="0"/>
              </a:rPr>
              <a:t>כתוב </a:t>
            </a:r>
            <a:r>
              <a:rPr lang="en-US" dirty="0">
                <a:latin typeface="Arial" charset="0"/>
                <a:cs typeface="Arial" charset="0"/>
              </a:rPr>
              <a:t>main</a:t>
            </a:r>
            <a:r>
              <a:rPr lang="he-IL" dirty="0">
                <a:latin typeface="Arial" charset="0"/>
                <a:cs typeface="Arial" charset="0"/>
              </a:rPr>
              <a:t> הבודק את המחלקה</a:t>
            </a:r>
          </a:p>
          <a:p>
            <a:pPr eaLnBrk="1" hangingPunct="1">
              <a:lnSpc>
                <a:spcPct val="90000"/>
              </a:lnSpc>
            </a:pPr>
            <a:endParaRPr lang="he-IL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2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ביחידה זו נלמד: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4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he-IL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e-IL" sz="2800" dirty="0">
                <a:latin typeface="Arial" charset="0"/>
                <a:cs typeface="Arial" charset="0"/>
              </a:rPr>
              <a:t>תכונות סטטיות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>
                <a:latin typeface="Arial" charset="0"/>
                <a:cs typeface="Arial" charset="0"/>
              </a:rPr>
              <a:t>שיטות סטטיות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>
                <a:latin typeface="Arial" charset="0"/>
                <a:cs typeface="Arial" charset="0"/>
              </a:rPr>
              <a:t>שימוש בתכונות סטטיות כקבועים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>
                <a:latin typeface="Arial" charset="0"/>
                <a:cs typeface="Arial" charset="0"/>
              </a:rPr>
              <a:t>המחלקה </a:t>
            </a:r>
            <a:r>
              <a:rPr lang="en-US" sz="2800" dirty="0" err="1">
                <a:latin typeface="Arial" charset="0"/>
                <a:cs typeface="Arial" charset="0"/>
              </a:rPr>
              <a:t>java.lang.Math</a:t>
            </a:r>
            <a:endParaRPr lang="he-IL" sz="2800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he-IL" dirty="0">
                <a:latin typeface="Arial" charset="0"/>
                <a:cs typeface="Arial" charset="0"/>
              </a:rPr>
              <a:t>המחלקה </a:t>
            </a:r>
            <a:r>
              <a:rPr lang="en-US" dirty="0" err="1">
                <a:latin typeface="Arial" charset="0"/>
                <a:cs typeface="Arial" charset="0"/>
              </a:rPr>
              <a:t>java.util.Random</a:t>
            </a:r>
            <a:endParaRPr lang="he-IL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e-IL" sz="2800" dirty="0">
                <a:latin typeface="Arial" charset="0"/>
                <a:cs typeface="Arial" charset="0"/>
              </a:rPr>
              <a:t>המחלקה </a:t>
            </a:r>
            <a:r>
              <a:rPr lang="en-US" sz="2800" dirty="0">
                <a:latin typeface="Arial" charset="0"/>
                <a:cs typeface="Arial" charset="0"/>
              </a:rPr>
              <a:t>Arrays</a:t>
            </a:r>
            <a:endParaRPr lang="he-IL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err="1">
                <a:latin typeface="Arial" charset="0"/>
                <a:cs typeface="Arial" charset="0"/>
              </a:rPr>
              <a:t>enum</a:t>
            </a:r>
            <a:endParaRPr lang="he-IL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תכונות סטטיות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תכונת מופע (</a:t>
            </a:r>
            <a:r>
              <a:rPr lang="en-US" dirty="0">
                <a:latin typeface="Arial" charset="0"/>
                <a:cs typeface="Arial" charset="0"/>
              </a:rPr>
              <a:t>Instance Attribute</a:t>
            </a:r>
            <a:r>
              <a:rPr lang="he-IL" dirty="0">
                <a:latin typeface="Arial" charset="0"/>
                <a:cs typeface="Arial" charset="0"/>
              </a:rPr>
              <a:t>)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עד כה ראינו שתכונה במחלקה </a:t>
            </a:r>
            <a:r>
              <a:rPr lang="he-IL" u="sng" dirty="0">
                <a:latin typeface="Arial" charset="0"/>
                <a:cs typeface="Arial" charset="0"/>
              </a:rPr>
              <a:t>משוכפלת</a:t>
            </a:r>
            <a:r>
              <a:rPr lang="he-IL" dirty="0">
                <a:latin typeface="Arial" charset="0"/>
                <a:cs typeface="Arial" charset="0"/>
              </a:rPr>
              <a:t> עבור כל אובייקט הנוצר מהמחלקה</a:t>
            </a: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תכונת מחלקה (תכונה סטטית)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תכונה שיש עותק </a:t>
            </a:r>
            <a:r>
              <a:rPr lang="he-IL" u="sng" dirty="0">
                <a:latin typeface="Arial" charset="0"/>
                <a:cs typeface="Arial" charset="0"/>
              </a:rPr>
              <a:t>אחד</a:t>
            </a:r>
            <a:r>
              <a:rPr lang="he-IL" dirty="0">
                <a:latin typeface="Arial" charset="0"/>
                <a:cs typeface="Arial" charset="0"/>
              </a:rPr>
              <a:t> שלה עבור כל האובייקטים מהמחלקה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כל האובייקטים מאותה מחלקה יכולים לקרוא ולשנות תכונה זו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למשל עבור תכונות שלא נרצה שיהיו שונות בין כל האובייקטים, אלא יהיו עם ערך זהה</a:t>
            </a:r>
          </a:p>
          <a:p>
            <a:pPr lvl="1" eaLnBrk="1" hangingPunct="1"/>
            <a:r>
              <a:rPr lang="he-IL" dirty="0"/>
              <a:t>דוגמאות:</a:t>
            </a:r>
          </a:p>
          <a:p>
            <a:pPr lvl="2" eaLnBrk="1" hangingPunct="1"/>
            <a:r>
              <a:rPr lang="he-IL" dirty="0"/>
              <a:t>מספר האובייקטים שנוצרו ממחלקה מסויימת</a:t>
            </a:r>
          </a:p>
          <a:p>
            <a:pPr lvl="2" eaLnBrk="1" hangingPunct="1"/>
            <a:r>
              <a:rPr lang="he-IL" dirty="0"/>
              <a:t>כל הסטודנטים שנוצרים רוצים לדעת מי הסטודנט המצטיין (זהה לכולם)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תכונה סטטית קיימת עוד לפני שנוצר אפילו אובייקט אחד מהמחלקה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3962400" y="2937570"/>
            <a:ext cx="54864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400" dirty="0"/>
              <a:t>        public </a:t>
            </a:r>
            <a:r>
              <a:rPr lang="en-US" sz="1400" noProof="1"/>
              <a:t>static void main(String[] args)  {</a:t>
            </a:r>
          </a:p>
          <a:p>
            <a:pPr algn="l"/>
            <a:r>
              <a:rPr lang="en-US" sz="1400" noProof="1"/>
              <a:t>            Person p1 = new Person("Gogo", 14);</a:t>
            </a:r>
          </a:p>
          <a:p>
            <a:pPr algn="l"/>
            <a:r>
              <a:rPr lang="en-US" sz="1400" noProof="1"/>
              <a:t>            Person p2 = new Person("Momo", 23);</a:t>
            </a:r>
          </a:p>
          <a:p>
            <a:pPr algn="l"/>
            <a:r>
              <a:rPr lang="en-US" sz="1400" noProof="1"/>
              <a:t>            Person p3 = new Person("Yoyo", 19);</a:t>
            </a:r>
          </a:p>
          <a:p>
            <a:pPr algn="l"/>
            <a:r>
              <a:rPr lang="en-US" sz="1400" noProof="1"/>
              <a:t>            p1. setLicenseAge(18); </a:t>
            </a:r>
            <a:r>
              <a:rPr lang="en-US" sz="1400" noProof="1">
                <a:solidFill>
                  <a:srgbClr val="009900"/>
                </a:solidFill>
              </a:rPr>
              <a:t>// same as: p2.</a:t>
            </a:r>
            <a:r>
              <a:rPr lang="en-US" sz="1400" noProof="1"/>
              <a:t> </a:t>
            </a:r>
            <a:r>
              <a:rPr lang="en-US" sz="1400" noProof="1">
                <a:solidFill>
                  <a:srgbClr val="009900"/>
                </a:solidFill>
              </a:rPr>
              <a:t>setLicenseAge (18);</a:t>
            </a:r>
          </a:p>
          <a:p>
            <a:pPr algn="l"/>
            <a:endParaRPr lang="en-US" sz="1400" noProof="1">
              <a:solidFill>
                <a:srgbClr val="009900"/>
              </a:solidFill>
            </a:endParaRPr>
          </a:p>
          <a:p>
            <a:pPr algn="l"/>
            <a:r>
              <a:rPr lang="en-US" sz="1400" noProof="1"/>
              <a:t>            System.out.println(p1.toString());</a:t>
            </a:r>
          </a:p>
          <a:p>
            <a:pPr algn="l"/>
            <a:r>
              <a:rPr lang="en-US" sz="1400" noProof="1"/>
              <a:t>            System.out.println(p2.toString());</a:t>
            </a:r>
          </a:p>
          <a:p>
            <a:pPr algn="l"/>
            <a:r>
              <a:rPr lang="en-US" sz="1400" noProof="1"/>
              <a:t>            System.out.println(p3.toString());</a:t>
            </a:r>
          </a:p>
          <a:p>
            <a:pPr algn="l"/>
            <a:endParaRPr lang="en-US" sz="1400" noProof="1"/>
          </a:p>
          <a:p>
            <a:pPr algn="l"/>
            <a:r>
              <a:rPr lang="en-US" sz="1400" noProof="1"/>
              <a:t>            System.out.println("Changing adult age to be 21:");</a:t>
            </a:r>
          </a:p>
          <a:p>
            <a:pPr algn="l"/>
            <a:r>
              <a:rPr lang="en-US" sz="1400" noProof="1"/>
              <a:t>            p2.setLicenseAge(21); </a:t>
            </a:r>
            <a:r>
              <a:rPr lang="en-US" sz="1400" noProof="1">
                <a:solidFill>
                  <a:srgbClr val="009900"/>
                </a:solidFill>
              </a:rPr>
              <a:t>// same as: p</a:t>
            </a:r>
            <a:r>
              <a:rPr lang="en-US" sz="1400" dirty="0">
                <a:solidFill>
                  <a:srgbClr val="009900"/>
                </a:solidFill>
              </a:rPr>
              <a:t>3</a:t>
            </a:r>
            <a:r>
              <a:rPr lang="en-US" sz="1400" noProof="1">
                <a:solidFill>
                  <a:srgbClr val="009900"/>
                </a:solidFill>
              </a:rPr>
              <a:t>.setLicenseAge</a:t>
            </a:r>
            <a:r>
              <a:rPr lang="en-US" sz="1400" noProof="1"/>
              <a:t> </a:t>
            </a:r>
            <a:r>
              <a:rPr lang="en-US" sz="1400" noProof="1">
                <a:solidFill>
                  <a:srgbClr val="009900"/>
                </a:solidFill>
              </a:rPr>
              <a:t>(21);</a:t>
            </a:r>
          </a:p>
          <a:p>
            <a:pPr algn="l"/>
            <a:r>
              <a:rPr lang="en-US" sz="1400" noProof="1"/>
              <a:t>            System.out.println(p1.toString());</a:t>
            </a:r>
          </a:p>
          <a:p>
            <a:pPr algn="l"/>
            <a:r>
              <a:rPr lang="en-US" sz="1400" noProof="1"/>
              <a:t>            System.out.println(p2.toString());</a:t>
            </a:r>
          </a:p>
          <a:p>
            <a:pPr algn="l"/>
            <a:r>
              <a:rPr lang="en-US" sz="1400" noProof="1"/>
              <a:t>            System.out.println(p3.toString());</a:t>
            </a:r>
          </a:p>
          <a:p>
            <a:pPr algn="l"/>
            <a:r>
              <a:rPr lang="en-US" sz="1400" noProof="1"/>
              <a:t>        } </a:t>
            </a:r>
            <a:r>
              <a:rPr lang="en-US" sz="1400" noProof="1">
                <a:solidFill>
                  <a:srgbClr val="009900"/>
                </a:solidFill>
              </a:rPr>
              <a:t>// main</a:t>
            </a:r>
            <a:endParaRPr lang="en-US" sz="1400" dirty="0">
              <a:solidFill>
                <a:srgbClr val="009900"/>
              </a:solidFill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דוגמא: </a:t>
            </a:r>
            <a:br>
              <a:rPr lang="he-IL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Person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-76200" y="935534"/>
            <a:ext cx="60198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400" dirty="0"/>
              <a:t>    public </a:t>
            </a:r>
            <a:r>
              <a:rPr lang="en-US" sz="1400" noProof="1"/>
              <a:t>class Person    {</a:t>
            </a:r>
          </a:p>
          <a:p>
            <a:pPr algn="l"/>
            <a:r>
              <a:rPr lang="en-US" sz="1400" noProof="1"/>
              <a:t>        private </a:t>
            </a:r>
            <a:r>
              <a:rPr lang="he-IL" sz="1400" noProof="1"/>
              <a:t> </a:t>
            </a:r>
            <a:r>
              <a:rPr lang="en-US" sz="1400" noProof="1"/>
              <a:t>static </a:t>
            </a:r>
            <a:r>
              <a:rPr lang="he-IL" sz="1400" noProof="1"/>
              <a:t> </a:t>
            </a:r>
            <a:r>
              <a:rPr lang="en-US" sz="1400" noProof="1"/>
              <a:t>int</a:t>
            </a:r>
            <a:r>
              <a:rPr lang="he-IL" sz="1400" noProof="1"/>
              <a:t> </a:t>
            </a:r>
            <a:r>
              <a:rPr lang="en-US" sz="1400" noProof="1"/>
              <a:t> licenseAge;</a:t>
            </a:r>
          </a:p>
          <a:p>
            <a:pPr algn="l"/>
            <a:r>
              <a:rPr lang="en-US" sz="1400" noProof="1"/>
              <a:t>        private</a:t>
            </a:r>
            <a:r>
              <a:rPr lang="he-IL" sz="1400" noProof="1"/>
              <a:t> </a:t>
            </a:r>
            <a:r>
              <a:rPr lang="en-US" sz="1400" noProof="1"/>
              <a:t> string</a:t>
            </a:r>
            <a:r>
              <a:rPr lang="he-IL" sz="1400" noProof="1"/>
              <a:t> </a:t>
            </a:r>
            <a:r>
              <a:rPr lang="en-US" sz="1400" noProof="1"/>
              <a:t> name;</a:t>
            </a:r>
          </a:p>
          <a:p>
            <a:pPr algn="l"/>
            <a:r>
              <a:rPr lang="en-US" sz="1400" noProof="1"/>
              <a:t>        private </a:t>
            </a:r>
            <a:r>
              <a:rPr lang="he-IL" sz="1400" noProof="1"/>
              <a:t> </a:t>
            </a:r>
            <a:r>
              <a:rPr lang="en-US" sz="1400" noProof="1"/>
              <a:t>int</a:t>
            </a:r>
            <a:r>
              <a:rPr lang="he-IL" sz="1400" noProof="1"/>
              <a:t> </a:t>
            </a:r>
            <a:r>
              <a:rPr lang="en-US" sz="1400" noProof="1"/>
              <a:t> age;</a:t>
            </a:r>
          </a:p>
          <a:p>
            <a:pPr algn="l"/>
            <a:endParaRPr lang="en-US" sz="1400" noProof="1"/>
          </a:p>
          <a:p>
            <a:pPr algn="l"/>
            <a:r>
              <a:rPr lang="en-US" sz="1400" noProof="1"/>
              <a:t>        public Person(string name, int age)   {</a:t>
            </a:r>
          </a:p>
          <a:p>
            <a:pPr algn="l"/>
            <a:r>
              <a:rPr lang="en-US" sz="1400" noProof="1"/>
              <a:t>            this.name = name;</a:t>
            </a:r>
          </a:p>
          <a:p>
            <a:pPr algn="l"/>
            <a:r>
              <a:rPr lang="en-US" sz="1400" noProof="1"/>
              <a:t>            this.age = age;</a:t>
            </a:r>
          </a:p>
          <a:p>
            <a:pPr algn="l"/>
            <a:r>
              <a:rPr lang="en-US" sz="1400" noProof="1"/>
              <a:t>        }</a:t>
            </a:r>
          </a:p>
          <a:p>
            <a:pPr algn="l"/>
            <a:endParaRPr lang="en-US" sz="1400" noProof="1"/>
          </a:p>
          <a:p>
            <a:pPr algn="l"/>
            <a:r>
              <a:rPr lang="en-US" sz="1400" noProof="1"/>
              <a:t>        public void setLicenseAge(int age)  {</a:t>
            </a:r>
          </a:p>
          <a:p>
            <a:pPr algn="l"/>
            <a:r>
              <a:rPr lang="en-US" sz="1400" noProof="1"/>
              <a:t>            licenseAge = age; </a:t>
            </a:r>
          </a:p>
          <a:p>
            <a:pPr algn="l"/>
            <a:r>
              <a:rPr lang="en-US" sz="1400" noProof="1"/>
              <a:t>         }</a:t>
            </a:r>
          </a:p>
          <a:p>
            <a:pPr algn="l"/>
            <a:endParaRPr lang="en-US" sz="1400" noProof="1"/>
          </a:p>
          <a:p>
            <a:pPr algn="l"/>
            <a:r>
              <a:rPr lang="en-US" sz="1400" noProof="1"/>
              <a:t>        public string toString()   {</a:t>
            </a:r>
          </a:p>
          <a:p>
            <a:pPr algn="l"/>
            <a:r>
              <a:rPr lang="en-US" sz="1400" noProof="1"/>
              <a:t>            string str = "";</a:t>
            </a:r>
          </a:p>
          <a:p>
            <a:pPr algn="l"/>
            <a:r>
              <a:rPr lang="en-US" sz="1400" noProof="1"/>
              <a:t>            str += "Name:  " + name;</a:t>
            </a:r>
          </a:p>
          <a:p>
            <a:pPr algn="l"/>
            <a:r>
              <a:rPr lang="en-US" sz="1400" noProof="1"/>
              <a:t>            str += "\tAge:  " + age + " (";</a:t>
            </a:r>
          </a:p>
          <a:p>
            <a:pPr algn="l"/>
            <a:r>
              <a:rPr lang="en-US" sz="1400" noProof="1"/>
              <a:t>            if (age &lt; licenseAge)</a:t>
            </a:r>
          </a:p>
          <a:p>
            <a:pPr algn="l"/>
            <a:r>
              <a:rPr lang="en-US" sz="1400" noProof="1"/>
              <a:t>                str += “can not drive";</a:t>
            </a:r>
          </a:p>
          <a:p>
            <a:pPr algn="l"/>
            <a:r>
              <a:rPr lang="en-US" sz="1400" noProof="1"/>
              <a:t>            else</a:t>
            </a:r>
          </a:p>
          <a:p>
            <a:pPr algn="l"/>
            <a:r>
              <a:rPr lang="en-US" sz="1400" noProof="1"/>
              <a:t>                str += “can drive";</a:t>
            </a:r>
          </a:p>
          <a:p>
            <a:pPr algn="l"/>
            <a:r>
              <a:rPr lang="en-US" sz="1400" noProof="1"/>
              <a:t>            str += ")";</a:t>
            </a:r>
          </a:p>
          <a:p>
            <a:pPr algn="l"/>
            <a:r>
              <a:rPr lang="en-US" sz="1400" noProof="1"/>
              <a:t>            return str;</a:t>
            </a:r>
          </a:p>
          <a:p>
            <a:pPr algn="l"/>
            <a:r>
              <a:rPr lang="en-US" sz="1400" noProof="1"/>
              <a:t>        }</a:t>
            </a:r>
          </a:p>
          <a:p>
            <a:pPr algn="l"/>
            <a:r>
              <a:rPr lang="en-US" sz="1400" noProof="1"/>
              <a:t>    } </a:t>
            </a:r>
            <a:r>
              <a:rPr lang="en-US" sz="1400" noProof="1">
                <a:solidFill>
                  <a:srgbClr val="009900"/>
                </a:solidFill>
              </a:rPr>
              <a:t>// class Person</a:t>
            </a:r>
            <a:endParaRPr lang="en-US" sz="1400" dirty="0">
              <a:solidFill>
                <a:srgbClr val="009900"/>
              </a:solidFill>
            </a:endParaRPr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3124200" y="2286000"/>
            <a:ext cx="2362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 b="1" dirty="0"/>
              <a:t>Person::</a:t>
            </a:r>
            <a:r>
              <a:rPr lang="en-US" sz="1600" b="1" dirty="0" err="1"/>
              <a:t>licenseAge</a:t>
            </a:r>
            <a:r>
              <a:rPr lang="en-US" sz="1600" b="1" dirty="0"/>
              <a:t>=0</a:t>
            </a:r>
          </a:p>
        </p:txBody>
      </p:sp>
      <p:graphicFrame>
        <p:nvGraphicFramePr>
          <p:cNvPr id="319526" name="Group 38"/>
          <p:cNvGraphicFramePr>
            <a:graphicFrameLocks noGrp="1"/>
          </p:cNvGraphicFramePr>
          <p:nvPr/>
        </p:nvGraphicFramePr>
        <p:xfrm>
          <a:off x="2667000" y="3352800"/>
          <a:ext cx="1676400" cy="100584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licenseAge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name=“Momo”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age=23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9524" name="Line 36"/>
          <p:cNvSpPr>
            <a:spLocks noChangeShapeType="1"/>
          </p:cNvSpPr>
          <p:nvPr/>
        </p:nvSpPr>
        <p:spPr bwMode="auto">
          <a:xfrm flipH="1" flipV="1">
            <a:off x="3124200" y="2667000"/>
            <a:ext cx="914400" cy="8382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9527" name="Line 39"/>
          <p:cNvSpPr>
            <a:spLocks noChangeShapeType="1"/>
          </p:cNvSpPr>
          <p:nvPr/>
        </p:nvSpPr>
        <p:spPr bwMode="auto">
          <a:xfrm flipV="1">
            <a:off x="5486400" y="1676400"/>
            <a:ext cx="1752600" cy="16764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9528" name="Line 40"/>
          <p:cNvSpPr>
            <a:spLocks noChangeShapeType="1"/>
          </p:cNvSpPr>
          <p:nvPr/>
        </p:nvSpPr>
        <p:spPr bwMode="auto">
          <a:xfrm flipH="1" flipV="1">
            <a:off x="4343400" y="3352800"/>
            <a:ext cx="1143000" cy="2286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19529" name="Group 41"/>
          <p:cNvGraphicFramePr>
            <a:graphicFrameLocks noGrp="1"/>
          </p:cNvGraphicFramePr>
          <p:nvPr/>
        </p:nvGraphicFramePr>
        <p:xfrm>
          <a:off x="2667000" y="5486400"/>
          <a:ext cx="1676400" cy="100584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licenseAge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name=“Yoyo”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age=19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9540" name="Line 52"/>
          <p:cNvSpPr>
            <a:spLocks noChangeShapeType="1"/>
          </p:cNvSpPr>
          <p:nvPr/>
        </p:nvSpPr>
        <p:spPr bwMode="auto">
          <a:xfrm flipH="1">
            <a:off x="4343400" y="3810000"/>
            <a:ext cx="1143000" cy="17526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9541" name="Rectangle 53"/>
          <p:cNvSpPr>
            <a:spLocks noChangeArrowheads="1"/>
          </p:cNvSpPr>
          <p:nvPr/>
        </p:nvSpPr>
        <p:spPr bwMode="auto">
          <a:xfrm>
            <a:off x="3124200" y="2286000"/>
            <a:ext cx="2362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 b="1" dirty="0"/>
              <a:t>Person::</a:t>
            </a:r>
            <a:r>
              <a:rPr lang="en-US" sz="1600" b="1" dirty="0" err="1"/>
              <a:t>licenseAge</a:t>
            </a:r>
            <a:r>
              <a:rPr lang="en-US" sz="1600" b="1" dirty="0"/>
              <a:t>=18</a:t>
            </a:r>
          </a:p>
        </p:txBody>
      </p:sp>
      <p:sp>
        <p:nvSpPr>
          <p:cNvPr id="319542" name="Rectangle 54"/>
          <p:cNvSpPr>
            <a:spLocks noChangeArrowheads="1"/>
          </p:cNvSpPr>
          <p:nvPr/>
        </p:nvSpPr>
        <p:spPr bwMode="auto">
          <a:xfrm>
            <a:off x="3124200" y="2286000"/>
            <a:ext cx="2362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 b="1" dirty="0"/>
              <a:t>Person::</a:t>
            </a:r>
            <a:r>
              <a:rPr lang="en-US" sz="1600" b="1" dirty="0" err="1"/>
              <a:t>licenseAge</a:t>
            </a:r>
            <a:r>
              <a:rPr lang="en-US" sz="1600" b="1" dirty="0"/>
              <a:t>=21</a:t>
            </a:r>
          </a:p>
        </p:txBody>
      </p:sp>
      <p:graphicFrame>
        <p:nvGraphicFramePr>
          <p:cNvPr id="20" name="Group 38"/>
          <p:cNvGraphicFramePr>
            <a:graphicFrameLocks noGrp="1"/>
          </p:cNvGraphicFramePr>
          <p:nvPr/>
        </p:nvGraphicFramePr>
        <p:xfrm>
          <a:off x="7239000" y="1660525"/>
          <a:ext cx="1676400" cy="100584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licenseAge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Gogo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age=14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9513" name="Line 25"/>
          <p:cNvSpPr>
            <a:spLocks noChangeShapeType="1"/>
          </p:cNvSpPr>
          <p:nvPr/>
        </p:nvSpPr>
        <p:spPr bwMode="auto">
          <a:xfrm flipH="1">
            <a:off x="5257800" y="1828800"/>
            <a:ext cx="3429000" cy="4572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ular Callout 21"/>
          <p:cNvSpPr/>
          <p:nvPr/>
        </p:nvSpPr>
        <p:spPr>
          <a:xfrm>
            <a:off x="2895600" y="4800600"/>
            <a:ext cx="1676400" cy="533400"/>
          </a:xfrm>
          <a:prstGeom prst="wedgeRectCallout">
            <a:avLst>
              <a:gd name="adj1" fmla="val -84546"/>
              <a:gd name="adj2" fmla="val -28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1800" b="1" dirty="0">
                <a:latin typeface="Arial" pitchFamily="34" charset="0"/>
                <a:cs typeface="Arial" pitchFamily="34" charset="0"/>
              </a:rPr>
              <a:t>שימוש במשתנה הסטטי</a:t>
            </a:r>
          </a:p>
        </p:txBody>
      </p:sp>
      <p:sp>
        <p:nvSpPr>
          <p:cNvPr id="319539" name="Line 51"/>
          <p:cNvSpPr>
            <a:spLocks noChangeShapeType="1"/>
          </p:cNvSpPr>
          <p:nvPr/>
        </p:nvSpPr>
        <p:spPr bwMode="auto">
          <a:xfrm flipV="1">
            <a:off x="3886200" y="2667000"/>
            <a:ext cx="1447800" cy="297180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0850" y="304800"/>
            <a:ext cx="4227056" cy="65434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28600"/>
            <a:ext cx="4240144" cy="15573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1" name="Rectangular Callout 20"/>
          <p:cNvSpPr/>
          <p:nvPr/>
        </p:nvSpPr>
        <p:spPr>
          <a:xfrm>
            <a:off x="1219200" y="228600"/>
            <a:ext cx="1524000" cy="609600"/>
          </a:xfrm>
          <a:prstGeom prst="wedgeRectCallout">
            <a:avLst>
              <a:gd name="adj1" fmla="val -57550"/>
              <a:gd name="adj2" fmla="val 118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1800" b="1" dirty="0">
                <a:latin typeface="Arial" pitchFamily="34" charset="0"/>
                <a:cs typeface="Arial" pitchFamily="34" charset="0"/>
              </a:rPr>
              <a:t>משתנה סטטי, </a:t>
            </a:r>
          </a:p>
          <a:p>
            <a:pPr algn="ctr" rtl="1">
              <a:defRPr/>
            </a:pPr>
            <a:r>
              <a:rPr lang="he-IL" sz="1800" b="1" dirty="0">
                <a:latin typeface="Arial" pitchFamily="34" charset="0"/>
                <a:cs typeface="Arial" pitchFamily="34" charset="0"/>
              </a:rPr>
              <a:t>מאותחל ל- 0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5000"/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5000"/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5000"/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1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19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19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19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19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19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19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19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19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19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19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19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19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319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19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319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19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19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19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19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19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19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19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19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319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319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319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319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4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319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319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319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319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319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319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319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319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319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319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5" grpId="0" animBg="1"/>
      <p:bldP spid="319495" grpId="1" animBg="1"/>
      <p:bldP spid="319524" grpId="0" animBg="1"/>
      <p:bldP spid="319524" grpId="1" animBg="1"/>
      <p:bldP spid="319527" grpId="0" animBg="1"/>
      <p:bldP spid="319527" grpId="1" animBg="1"/>
      <p:bldP spid="319528" grpId="0" animBg="1"/>
      <p:bldP spid="319528" grpId="1" animBg="1"/>
      <p:bldP spid="319540" grpId="0" animBg="1"/>
      <p:bldP spid="319540" grpId="1" animBg="1"/>
      <p:bldP spid="319541" grpId="0" animBg="1"/>
      <p:bldP spid="319541" grpId="1" animBg="1"/>
      <p:bldP spid="319542" grpId="0" animBg="1"/>
      <p:bldP spid="319542" grpId="1" animBg="1"/>
      <p:bldP spid="319513" grpId="0" animBg="1"/>
      <p:bldP spid="319513" grpId="1" animBg="1"/>
      <p:bldP spid="22" grpId="0" animBg="1"/>
      <p:bldP spid="319539" grpId="0" animBg="1"/>
      <p:bldP spid="319539" grpId="1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משתנה סטטי כקבוע במחלקה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יתכן ונרצה שהמשתנה יהיה קבוע, משמע  שלא ניתן לשנותו</a:t>
            </a: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קבוע זה יהיה משותף לכל האובייקטים מטיפוס המחלקה ולכן נרצה שהוא יהיה חלק מהמחלקה (למשל </a:t>
            </a:r>
            <a:r>
              <a:rPr lang="en-US" dirty="0">
                <a:latin typeface="Arial" charset="0"/>
                <a:cs typeface="Arial" charset="0"/>
              </a:rPr>
              <a:t>ADULT_AGE</a:t>
            </a:r>
            <a:r>
              <a:rPr lang="he-IL" dirty="0">
                <a:latin typeface="Arial" charset="0"/>
                <a:cs typeface="Arial" charset="0"/>
              </a:rPr>
              <a:t>)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מאחר וקבוע זה משותף לכל האובייקטים עליו להיות </a:t>
            </a:r>
            <a:r>
              <a:rPr lang="en-US" dirty="0">
                <a:latin typeface="Arial" charset="0"/>
                <a:cs typeface="Arial" charset="0"/>
              </a:rPr>
              <a:t>static</a:t>
            </a:r>
            <a:endParaRPr lang="he-IL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מאחר והוא קבוע ולא נרצה שישנו אותו נגדיר אותו כ- </a:t>
            </a:r>
            <a:r>
              <a:rPr lang="en-US" dirty="0">
                <a:latin typeface="Arial" charset="0"/>
                <a:cs typeface="Arial" charset="0"/>
              </a:rPr>
              <a:t>final</a:t>
            </a:r>
            <a:endParaRPr lang="he-IL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מאחר ולא ניתן לשנות את ערכו ניתן להגדיר קבוע זה כ- </a:t>
            </a:r>
            <a:r>
              <a:rPr lang="en-US" dirty="0">
                <a:latin typeface="Arial" charset="0"/>
                <a:cs typeface="Arial" charset="0"/>
              </a:rPr>
              <a:t>public</a:t>
            </a:r>
          </a:p>
          <a:p>
            <a:pPr lvl="1" eaLnBrk="1" hangingPunct="1"/>
            <a:r>
              <a:rPr lang="he-IL" dirty="0">
                <a:latin typeface="Arial" charset="0"/>
                <a:cs typeface="Arial" charset="0"/>
              </a:rPr>
              <a:t>מאחר ומשתנה סטטי נוצר לפני יצירת אפילו אובייקט אחד,  והוא </a:t>
            </a:r>
            <a:r>
              <a:rPr lang="en-US" dirty="0">
                <a:latin typeface="Arial" charset="0"/>
                <a:cs typeface="Arial" charset="0"/>
              </a:rPr>
              <a:t>public</a:t>
            </a:r>
            <a:r>
              <a:rPr lang="he-IL" dirty="0">
                <a:latin typeface="Arial" charset="0"/>
                <a:cs typeface="Arial" charset="0"/>
              </a:rPr>
              <a:t> ניתן לגשת אליו רק עם שם המחלקה</a:t>
            </a:r>
          </a:p>
          <a:p>
            <a:pPr lvl="1" eaLnBrk="1" hangingPunct="1"/>
            <a:endParaRPr lang="he-IL" dirty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מקובל להגדיר קבועים באותיות גדולות (ראו המלצה זו כמחייבת!)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דוגמא למשתנה סטטי כקבוע במחלקה</a:t>
            </a: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4633913" cy="539115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533400" y="1600200"/>
            <a:ext cx="44196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2133600" y="4800600"/>
            <a:ext cx="1219200" cy="304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057400"/>
            <a:ext cx="4211638" cy="28956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>
            <a:off x="6629400" y="2667000"/>
            <a:ext cx="1981200" cy="304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5029200"/>
            <a:ext cx="4689475" cy="12954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85"/>
          <p:cNvGraphicFramePr>
            <a:graphicFrameLocks noGrp="1"/>
          </p:cNvGraphicFramePr>
          <p:nvPr/>
        </p:nvGraphicFramePr>
        <p:xfrm>
          <a:off x="6705600" y="3911600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יצירת </a:t>
            </a:r>
            <a:r>
              <a:rPr lang="en-US" dirty="0">
                <a:latin typeface="Arial" charset="0"/>
                <a:cs typeface="Arial" charset="0"/>
              </a:rPr>
              <a:t>ID</a:t>
            </a:r>
            <a:r>
              <a:rPr lang="he-IL" dirty="0">
                <a:latin typeface="Arial" charset="0"/>
                <a:cs typeface="Arial" charset="0"/>
              </a:rPr>
              <a:t> אוטומטי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-76200" y="1518821"/>
            <a:ext cx="5791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400" dirty="0"/>
              <a:t>    public </a:t>
            </a:r>
            <a:r>
              <a:rPr lang="en-US" sz="1400" noProof="1"/>
              <a:t>class Person   {</a:t>
            </a:r>
          </a:p>
          <a:p>
            <a:pPr algn="l"/>
            <a:r>
              <a:rPr lang="en-US" sz="1400" noProof="1"/>
              <a:t>        private static int counter;</a:t>
            </a:r>
          </a:p>
          <a:p>
            <a:pPr algn="l"/>
            <a:r>
              <a:rPr lang="en-US" sz="1400" noProof="1"/>
              <a:t>        private string name;</a:t>
            </a:r>
          </a:p>
          <a:p>
            <a:pPr algn="l"/>
            <a:r>
              <a:rPr lang="en-US" sz="1400" noProof="1"/>
              <a:t>        private int age;</a:t>
            </a:r>
          </a:p>
          <a:p>
            <a:pPr algn="l"/>
            <a:r>
              <a:rPr lang="en-US" sz="1400" noProof="1"/>
              <a:t>        private int id;</a:t>
            </a:r>
          </a:p>
          <a:p>
            <a:pPr algn="l"/>
            <a:endParaRPr lang="en-US" sz="1400" noProof="1"/>
          </a:p>
          <a:p>
            <a:pPr algn="l"/>
            <a:r>
              <a:rPr lang="en-US" sz="1400" noProof="1"/>
              <a:t>        public Person(string name, int age)  {</a:t>
            </a:r>
          </a:p>
          <a:p>
            <a:pPr algn="l"/>
            <a:r>
              <a:rPr lang="en-US" sz="1400" noProof="1"/>
              <a:t>            this.name = name;</a:t>
            </a:r>
          </a:p>
          <a:p>
            <a:pPr algn="l"/>
            <a:r>
              <a:rPr lang="en-US" sz="1400" noProof="1"/>
              <a:t>            this.age = age;</a:t>
            </a:r>
          </a:p>
          <a:p>
            <a:pPr algn="l"/>
            <a:r>
              <a:rPr lang="en-US" sz="1400" noProof="1"/>
              <a:t>            id =</a:t>
            </a:r>
          </a:p>
          <a:p>
            <a:pPr algn="l"/>
            <a:r>
              <a:rPr lang="en-US" sz="1400" noProof="1"/>
              <a:t>        }</a:t>
            </a:r>
          </a:p>
          <a:p>
            <a:pPr algn="l"/>
            <a:endParaRPr lang="en-US" sz="1400" noProof="1"/>
          </a:p>
          <a:p>
            <a:pPr algn="l"/>
            <a:r>
              <a:rPr lang="en-US" sz="1400" noProof="1"/>
              <a:t>        public int getNumOfPersons()    {</a:t>
            </a:r>
          </a:p>
          <a:p>
            <a:pPr algn="l"/>
            <a:r>
              <a:rPr lang="en-US" sz="1400" noProof="1"/>
              <a:t>            return counter;</a:t>
            </a:r>
          </a:p>
          <a:p>
            <a:pPr algn="l"/>
            <a:r>
              <a:rPr lang="en-US" sz="1400" noProof="1"/>
              <a:t>        }</a:t>
            </a:r>
          </a:p>
          <a:p>
            <a:pPr algn="l"/>
            <a:endParaRPr lang="en-US" sz="1400" noProof="1"/>
          </a:p>
          <a:p>
            <a:pPr algn="l"/>
            <a:r>
              <a:rPr lang="en-US" sz="1400" noProof="1"/>
              <a:t>        public string toString()    {</a:t>
            </a:r>
          </a:p>
          <a:p>
            <a:pPr algn="l"/>
            <a:r>
              <a:rPr lang="en-US" sz="1400" noProof="1"/>
              <a:t>            string str = "";</a:t>
            </a:r>
          </a:p>
          <a:p>
            <a:pPr algn="l"/>
            <a:r>
              <a:rPr lang="en-US" sz="1400" noProof="1"/>
              <a:t>            str += "Id:  " + id;</a:t>
            </a:r>
          </a:p>
          <a:p>
            <a:pPr algn="l"/>
            <a:r>
              <a:rPr lang="en-US" sz="1400" noProof="1"/>
              <a:t>            str += "\tName:  " + name;</a:t>
            </a:r>
          </a:p>
          <a:p>
            <a:pPr algn="l"/>
            <a:r>
              <a:rPr lang="en-US" sz="1400" noProof="1"/>
              <a:t>            str += "\tAge:  " + age;</a:t>
            </a:r>
          </a:p>
          <a:p>
            <a:pPr algn="l"/>
            <a:r>
              <a:rPr lang="en-US" sz="1400" noProof="1"/>
              <a:t>            return str;</a:t>
            </a:r>
          </a:p>
          <a:p>
            <a:pPr algn="l"/>
            <a:r>
              <a:rPr lang="en-US" sz="1400" noProof="1"/>
              <a:t>        }</a:t>
            </a:r>
          </a:p>
          <a:p>
            <a:pPr algn="l"/>
            <a:r>
              <a:rPr lang="en-US" sz="1400" noProof="1"/>
              <a:t>    } </a:t>
            </a:r>
            <a:r>
              <a:rPr lang="en-US" sz="1400" noProof="1">
                <a:solidFill>
                  <a:srgbClr val="009900"/>
                </a:solidFill>
              </a:rPr>
              <a:t>// class Person</a:t>
            </a:r>
            <a:endParaRPr lang="en-US" sz="1400" dirty="0">
              <a:solidFill>
                <a:srgbClr val="009900"/>
              </a:solidFill>
            </a:endParaRPr>
          </a:p>
        </p:txBody>
      </p:sp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2971800" y="914400"/>
            <a:ext cx="7467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400" dirty="0"/>
              <a:t>       </a:t>
            </a:r>
            <a:r>
              <a:rPr lang="en-US" sz="1400" noProof="1"/>
              <a:t>static void main(String[] args)     {</a:t>
            </a:r>
          </a:p>
          <a:p>
            <a:pPr algn="l"/>
            <a:r>
              <a:rPr lang="en-US" sz="1400" noProof="1"/>
              <a:t>            Person p1 = new Person("Gogo", 14);</a:t>
            </a:r>
          </a:p>
          <a:p>
            <a:pPr algn="l"/>
            <a:r>
              <a:rPr lang="en-US" sz="1400" noProof="1"/>
              <a:t>            System.out.println(                                             </a:t>
            </a:r>
          </a:p>
          <a:p>
            <a:pPr algn="l"/>
            <a:r>
              <a:rPr lang="en-US" sz="1400" noProof="1"/>
              <a:t>                                 +  “ persons have been created”);</a:t>
            </a:r>
          </a:p>
          <a:p>
            <a:pPr algn="l"/>
            <a:r>
              <a:rPr lang="en-US" sz="1400" noProof="1"/>
              <a:t>            Person p2 = new Person("Momo", 23);</a:t>
            </a:r>
          </a:p>
          <a:p>
            <a:pPr algn="l"/>
            <a:r>
              <a:rPr lang="en-US" sz="1400" noProof="1"/>
              <a:t>            System.out.println(                                      </a:t>
            </a:r>
          </a:p>
          <a:p>
            <a:pPr algn="l"/>
            <a:r>
              <a:rPr lang="en-US" sz="1400" noProof="1"/>
              <a:t>                                 + “ persons have been created“);</a:t>
            </a:r>
          </a:p>
          <a:p>
            <a:pPr algn="l"/>
            <a:r>
              <a:rPr lang="en-US" sz="1400" noProof="1"/>
              <a:t>            System.out.println(p1.toString());</a:t>
            </a:r>
          </a:p>
          <a:p>
            <a:pPr algn="l"/>
            <a:r>
              <a:rPr lang="en-US" sz="1400" noProof="1"/>
              <a:t>            System.out.println(p2.toString());</a:t>
            </a:r>
          </a:p>
          <a:p>
            <a:pPr algn="l"/>
            <a:r>
              <a:rPr lang="en-US" sz="1400" noProof="1"/>
              <a:t>            System.out.println(p2.getNumOfPersons() </a:t>
            </a:r>
          </a:p>
          <a:p>
            <a:pPr algn="l"/>
            <a:r>
              <a:rPr lang="en-US" sz="1400" noProof="1"/>
              <a:t>                                 + “ persons have been created“);        </a:t>
            </a:r>
            <a:endParaRPr lang="en-US" sz="1400" dirty="0"/>
          </a:p>
          <a:p>
            <a:pPr algn="l"/>
            <a:r>
              <a:rPr lang="en-US" sz="1400" dirty="0"/>
              <a:t>        </a:t>
            </a:r>
            <a:r>
              <a:rPr lang="en-US" sz="1400" noProof="1"/>
              <a:t>} </a:t>
            </a:r>
            <a:r>
              <a:rPr lang="en-US" sz="1400" noProof="1">
                <a:solidFill>
                  <a:srgbClr val="009900"/>
                </a:solidFill>
              </a:rPr>
              <a:t>// main</a:t>
            </a:r>
            <a:endParaRPr lang="en-US" sz="1400" dirty="0">
              <a:solidFill>
                <a:srgbClr val="009900"/>
              </a:solidFill>
            </a:endParaRPr>
          </a:p>
        </p:txBody>
      </p:sp>
      <p:sp>
        <p:nvSpPr>
          <p:cNvPr id="320520" name="Rectangle 8"/>
          <p:cNvSpPr>
            <a:spLocks noChangeArrowheads="1"/>
          </p:cNvSpPr>
          <p:nvPr/>
        </p:nvSpPr>
        <p:spPr bwMode="auto">
          <a:xfrm>
            <a:off x="6858000" y="3357564"/>
            <a:ext cx="1981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 b="1" dirty="0"/>
              <a:t>Person::counter=0</a:t>
            </a:r>
          </a:p>
        </p:txBody>
      </p:sp>
      <p:sp>
        <p:nvSpPr>
          <p:cNvPr id="320538" name="Line 26"/>
          <p:cNvSpPr>
            <a:spLocks noChangeShapeType="1"/>
          </p:cNvSpPr>
          <p:nvPr/>
        </p:nvSpPr>
        <p:spPr bwMode="auto">
          <a:xfrm>
            <a:off x="4343400" y="1371600"/>
            <a:ext cx="2362200" cy="2509837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0539" name="Text Box 27"/>
          <p:cNvSpPr txBox="1">
            <a:spLocks noChangeArrowheads="1"/>
          </p:cNvSpPr>
          <p:nvPr/>
        </p:nvSpPr>
        <p:spPr bwMode="auto">
          <a:xfrm>
            <a:off x="1905000" y="2635250"/>
            <a:ext cx="304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“Gogo” 14</a:t>
            </a:r>
          </a:p>
        </p:txBody>
      </p:sp>
      <p:graphicFrame>
        <p:nvGraphicFramePr>
          <p:cNvPr id="320568" name="Group 56"/>
          <p:cNvGraphicFramePr>
            <a:graphicFrameLocks noGrp="1"/>
          </p:cNvGraphicFramePr>
          <p:nvPr/>
        </p:nvGraphicFramePr>
        <p:xfrm>
          <a:off x="6705600" y="3881437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=“Gogo”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0581" name="Group 69"/>
          <p:cNvGraphicFramePr>
            <a:graphicFrameLocks noGrp="1"/>
          </p:cNvGraphicFramePr>
          <p:nvPr/>
        </p:nvGraphicFramePr>
        <p:xfrm>
          <a:off x="6705600" y="3881437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=“Gogo”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0594" name="Text Box 82"/>
          <p:cNvSpPr txBox="1">
            <a:spLocks noChangeArrowheads="1"/>
          </p:cNvSpPr>
          <p:nvPr/>
        </p:nvSpPr>
        <p:spPr bwMode="auto">
          <a:xfrm>
            <a:off x="838200" y="3426023"/>
            <a:ext cx="2895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/>
              <a:t>++counter;</a:t>
            </a:r>
          </a:p>
        </p:txBody>
      </p:sp>
      <p:sp>
        <p:nvSpPr>
          <p:cNvPr id="320595" name="Rectangle 83"/>
          <p:cNvSpPr>
            <a:spLocks noChangeArrowheads="1"/>
          </p:cNvSpPr>
          <p:nvPr/>
        </p:nvSpPr>
        <p:spPr bwMode="auto">
          <a:xfrm>
            <a:off x="6858000" y="3357564"/>
            <a:ext cx="1981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 b="1" dirty="0"/>
              <a:t>Person::counter=1</a:t>
            </a:r>
          </a:p>
        </p:txBody>
      </p:sp>
      <p:graphicFrame>
        <p:nvGraphicFramePr>
          <p:cNvPr id="320597" name="Group 85"/>
          <p:cNvGraphicFramePr>
            <a:graphicFrameLocks noGrp="1"/>
          </p:cNvGraphicFramePr>
          <p:nvPr/>
        </p:nvGraphicFramePr>
        <p:xfrm>
          <a:off x="6705600" y="3881437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=“Gogo”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0540" name="Line 28"/>
          <p:cNvSpPr>
            <a:spLocks noChangeShapeType="1"/>
          </p:cNvSpPr>
          <p:nvPr/>
        </p:nvSpPr>
        <p:spPr bwMode="auto">
          <a:xfrm flipV="1">
            <a:off x="7772400" y="3738562"/>
            <a:ext cx="914400" cy="30003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0609" name="Text Box 97"/>
          <p:cNvSpPr txBox="1">
            <a:spLocks noChangeArrowheads="1"/>
          </p:cNvSpPr>
          <p:nvPr/>
        </p:nvSpPr>
        <p:spPr bwMode="auto">
          <a:xfrm>
            <a:off x="5181600" y="2012215"/>
            <a:ext cx="3505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noProof="1"/>
              <a:t>p1.getNumOfPersons()</a:t>
            </a:r>
            <a:endParaRPr lang="en-US" sz="1400" dirty="0"/>
          </a:p>
        </p:txBody>
      </p:sp>
      <p:sp>
        <p:nvSpPr>
          <p:cNvPr id="320610" name="Text Box 98"/>
          <p:cNvSpPr txBox="1">
            <a:spLocks noChangeArrowheads="1"/>
          </p:cNvSpPr>
          <p:nvPr/>
        </p:nvSpPr>
        <p:spPr bwMode="auto">
          <a:xfrm>
            <a:off x="5181600" y="1329392"/>
            <a:ext cx="3505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noProof="1"/>
              <a:t>p1.getNumOfPersons()</a:t>
            </a:r>
            <a:endParaRPr lang="en-US" sz="1400" dirty="0"/>
          </a:p>
        </p:txBody>
      </p:sp>
      <p:graphicFrame>
        <p:nvGraphicFramePr>
          <p:cNvPr id="320625" name="Group 113"/>
          <p:cNvGraphicFramePr>
            <a:graphicFrameLocks noGrp="1"/>
          </p:cNvGraphicFramePr>
          <p:nvPr/>
        </p:nvGraphicFramePr>
        <p:xfrm>
          <a:off x="4267200" y="3683317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0638" name="Line 126"/>
          <p:cNvSpPr>
            <a:spLocks noChangeShapeType="1"/>
          </p:cNvSpPr>
          <p:nvPr/>
        </p:nvSpPr>
        <p:spPr bwMode="auto">
          <a:xfrm>
            <a:off x="4267200" y="2057400"/>
            <a:ext cx="762000" cy="16002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0639" name="Text Box 127"/>
          <p:cNvSpPr txBox="1">
            <a:spLocks noChangeArrowheads="1"/>
          </p:cNvSpPr>
          <p:nvPr/>
        </p:nvSpPr>
        <p:spPr bwMode="auto">
          <a:xfrm>
            <a:off x="1905000" y="2635250"/>
            <a:ext cx="304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“Momo” 23</a:t>
            </a:r>
          </a:p>
        </p:txBody>
      </p:sp>
      <p:graphicFrame>
        <p:nvGraphicFramePr>
          <p:cNvPr id="320641" name="Group 129"/>
          <p:cNvGraphicFramePr>
            <a:graphicFrameLocks noGrp="1"/>
          </p:cNvGraphicFramePr>
          <p:nvPr/>
        </p:nvGraphicFramePr>
        <p:xfrm>
          <a:off x="4267200" y="3683317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 “Momo”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0654" name="Group 142"/>
          <p:cNvGraphicFramePr>
            <a:graphicFrameLocks noGrp="1"/>
          </p:cNvGraphicFramePr>
          <p:nvPr/>
        </p:nvGraphicFramePr>
        <p:xfrm>
          <a:off x="4267200" y="3683317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 “Momo”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 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0666" name="Rectangle 154"/>
          <p:cNvSpPr>
            <a:spLocks noChangeArrowheads="1"/>
          </p:cNvSpPr>
          <p:nvPr/>
        </p:nvSpPr>
        <p:spPr bwMode="auto">
          <a:xfrm>
            <a:off x="6858000" y="3357564"/>
            <a:ext cx="1981200" cy="381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 b="1"/>
              <a:t>Person::counter=2</a:t>
            </a:r>
          </a:p>
        </p:txBody>
      </p:sp>
      <p:graphicFrame>
        <p:nvGraphicFramePr>
          <p:cNvPr id="320668" name="Group 156"/>
          <p:cNvGraphicFramePr>
            <a:graphicFrameLocks noGrp="1"/>
          </p:cNvGraphicFramePr>
          <p:nvPr/>
        </p:nvGraphicFramePr>
        <p:xfrm>
          <a:off x="4267200" y="3688080"/>
          <a:ext cx="1828800" cy="134112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counter =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 = “Momo”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= 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 </a:t>
                      </a: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0637" name="Line 125"/>
          <p:cNvSpPr>
            <a:spLocks noChangeShapeType="1"/>
          </p:cNvSpPr>
          <p:nvPr/>
        </p:nvSpPr>
        <p:spPr bwMode="auto">
          <a:xfrm flipV="1">
            <a:off x="5257800" y="3352799"/>
            <a:ext cx="1600200" cy="457199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5148263"/>
            <a:ext cx="4708525" cy="155733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2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2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2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20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20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20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20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20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20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20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20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20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2059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2059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2059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2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2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2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2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2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2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320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206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206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206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2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2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2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20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20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320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320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20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320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20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20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20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20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320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20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20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20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32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32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320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320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320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32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320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320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320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20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20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20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20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320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20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20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32059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32059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32059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2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32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32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320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2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2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32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32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320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8" dur="500"/>
                                        <p:tgtEl>
                                          <p:spTgt spid="320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32060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32060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32060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32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32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320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320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320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320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320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320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320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320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320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320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320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320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320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320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320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320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6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0" dur="indefinite"/>
                                        <p:tgtEl>
                                          <p:spTgt spid="3205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3205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3205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4" dur="5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7" dur="500"/>
                                        <p:tgtEl>
                                          <p:spTgt spid="320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0" dur="500"/>
                                        <p:tgtEl>
                                          <p:spTgt spid="320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3" dur="500"/>
                                        <p:tgtEl>
                                          <p:spTgt spid="320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6" dur="500"/>
                                        <p:tgtEl>
                                          <p:spTgt spid="320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9" dur="500"/>
                                        <p:tgtEl>
                                          <p:spTgt spid="320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2" dur="500"/>
                                        <p:tgtEl>
                                          <p:spTgt spid="320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5" dur="500"/>
                                        <p:tgtEl>
                                          <p:spTgt spid="320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8" dur="500"/>
                                        <p:tgtEl>
                                          <p:spTgt spid="320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1" dur="500"/>
                                        <p:tgtEl>
                                          <p:spTgt spid="320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4" dur="500"/>
                                        <p:tgtEl>
                                          <p:spTgt spid="320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7" dur="500"/>
                                        <p:tgtEl>
                                          <p:spTgt spid="320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0" dur="500"/>
                                        <p:tgtEl>
                                          <p:spTgt spid="320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3" dur="500"/>
                                        <p:tgtEl>
                                          <p:spTgt spid="320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0" grpId="0" animBg="1"/>
      <p:bldP spid="320520" grpId="1" animBg="1"/>
      <p:bldP spid="320538" grpId="0" animBg="1"/>
      <p:bldP spid="320538" grpId="1" animBg="1"/>
      <p:bldP spid="320539" grpId="0"/>
      <p:bldP spid="320539" grpId="1"/>
      <p:bldP spid="320594" grpId="0"/>
      <p:bldP spid="320594" grpId="1"/>
      <p:bldP spid="320595" grpId="0" animBg="1"/>
      <p:bldP spid="320595" grpId="1" animBg="1"/>
      <p:bldP spid="320540" grpId="0" animBg="1"/>
      <p:bldP spid="320540" grpId="1" animBg="1"/>
      <p:bldP spid="320609" grpId="0"/>
      <p:bldP spid="320610" grpId="0"/>
      <p:bldP spid="320638" grpId="0" animBg="1"/>
      <p:bldP spid="320638" grpId="1" animBg="1"/>
      <p:bldP spid="320639" grpId="0"/>
      <p:bldP spid="320639" grpId="1"/>
      <p:bldP spid="320666" grpId="0" animBg="1"/>
      <p:bldP spid="320666" grpId="1" animBg="1"/>
      <p:bldP spid="320637" grpId="0" animBg="1"/>
      <p:bldP spid="3206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שיטות סטטיות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he-IL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e-IL">
                <a:latin typeface="Arial" charset="0"/>
                <a:cs typeface="Arial" charset="0"/>
              </a:rPr>
              <a:t>שיטה סטטית היא שיטה הנכתבת בתוך מחלקה, אך אין צורך לייצר אובייקט על מנת להפעיל אותה</a:t>
            </a:r>
          </a:p>
          <a:p>
            <a:pPr eaLnBrk="1" hangingPunct="1">
              <a:lnSpc>
                <a:spcPct val="90000"/>
              </a:lnSpc>
            </a:pPr>
            <a:r>
              <a:rPr lang="he-IL">
                <a:latin typeface="Arial" charset="0"/>
                <a:cs typeface="Arial" charset="0"/>
              </a:rPr>
              <a:t>נכתוב שיטה כסטטית במקרה בו אינה מתבססת על נתוניו של אובייקט מסוים, אך קשורה לוגית למחלקה</a:t>
            </a:r>
          </a:p>
          <a:p>
            <a:pPr lvl="1" eaLnBrk="1" hangingPunct="1">
              <a:lnSpc>
                <a:spcPct val="90000"/>
              </a:lnSpc>
            </a:pPr>
            <a:r>
              <a:rPr lang="he-IL">
                <a:latin typeface="Arial" charset="0"/>
                <a:cs typeface="Arial" charset="0"/>
              </a:rPr>
              <a:t>שיטה סטטית יכולה לגשת למשתנים סטטיים, אך לא למשתנים רגילים (משתני מופע)</a:t>
            </a:r>
          </a:p>
          <a:p>
            <a:pPr lvl="1" eaLnBrk="1" hangingPunct="1">
              <a:lnSpc>
                <a:spcPct val="90000"/>
              </a:lnSpc>
            </a:pPr>
            <a:r>
              <a:rPr lang="he-IL">
                <a:latin typeface="Arial" charset="0"/>
                <a:cs typeface="Arial" charset="0"/>
              </a:rPr>
              <a:t>שיטה רגילה יכולה לגשת למשתנים סטטיים</a:t>
            </a:r>
          </a:p>
          <a:p>
            <a:pPr eaLnBrk="1" hangingPunct="1">
              <a:lnSpc>
                <a:spcPct val="90000"/>
              </a:lnSpc>
            </a:pPr>
            <a:r>
              <a:rPr lang="he-IL">
                <a:latin typeface="Arial" charset="0"/>
                <a:cs typeface="Arial" charset="0"/>
              </a:rPr>
              <a:t>קריאה לשיטה מתבצעת באמצעות שם המחלקה</a:t>
            </a:r>
          </a:p>
          <a:p>
            <a:pPr lvl="1" eaLnBrk="1" hangingPunct="1">
              <a:lnSpc>
                <a:spcPct val="90000"/>
              </a:lnSpc>
            </a:pPr>
            <a:r>
              <a:rPr lang="he-IL">
                <a:latin typeface="Arial" charset="0"/>
                <a:cs typeface="Arial" charset="0"/>
              </a:rPr>
              <a:t>היתרון: ניתן לקרוא לשיטה עוד לפני שנוצר אפילו אובייקט אחד</a:t>
            </a:r>
          </a:p>
          <a:p>
            <a:pPr eaLnBrk="1" hangingPunct="1">
              <a:lnSpc>
                <a:spcPct val="90000"/>
              </a:lnSpc>
            </a:pPr>
            <a:endParaRPr lang="en-US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0"/>
            <a:ext cx="3987800" cy="4360863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429000"/>
            <a:ext cx="4724400" cy="153828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04800"/>
            <a:ext cx="5334000" cy="301148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7414" name="Rectangle 2"/>
          <p:cNvSpPr>
            <a:spLocks noGrp="1"/>
          </p:cNvSpPr>
          <p:nvPr>
            <p:ph type="title"/>
          </p:nvPr>
        </p:nvSpPr>
        <p:spPr>
          <a:xfrm>
            <a:off x="228600" y="762000"/>
            <a:ext cx="86868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he-IL">
                <a:latin typeface="Arial" charset="0"/>
                <a:cs typeface="Arial" charset="0"/>
              </a:rPr>
              <a:t>דוגמא: </a:t>
            </a:r>
            <a:br>
              <a:rPr lang="he-IL">
                <a:latin typeface="Arial" charset="0"/>
                <a:cs typeface="Arial" charset="0"/>
              </a:rPr>
            </a:br>
            <a:r>
              <a:rPr lang="he-IL">
                <a:latin typeface="Arial" charset="0"/>
                <a:cs typeface="Arial" charset="0"/>
              </a:rPr>
              <a:t>החזרת מספר </a:t>
            </a:r>
            <a:br>
              <a:rPr lang="he-IL">
                <a:latin typeface="Arial" charset="0"/>
                <a:cs typeface="Arial" charset="0"/>
              </a:rPr>
            </a:br>
            <a:r>
              <a:rPr lang="he-IL">
                <a:latin typeface="Arial" charset="0"/>
                <a:cs typeface="Arial" charset="0"/>
              </a:rPr>
              <a:t>האנשים שנוצרו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514600" y="4267200"/>
            <a:ext cx="1524000" cy="381000"/>
          </a:xfrm>
          <a:prstGeom prst="wedgeRectCallout">
            <a:avLst>
              <a:gd name="adj1" fmla="val -117151"/>
              <a:gd name="adj2" fmla="val 6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1800" b="1" dirty="0">
                <a:latin typeface="Arial" pitchFamily="34" charset="0"/>
                <a:cs typeface="Arial" pitchFamily="34" charset="0"/>
              </a:rPr>
              <a:t>שיטה סטטית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6553200" y="152400"/>
            <a:ext cx="2362200" cy="533400"/>
          </a:xfrm>
          <a:prstGeom prst="wedgeRectCallout">
            <a:avLst>
              <a:gd name="adj1" fmla="val -57809"/>
              <a:gd name="adj2" fmla="val 67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1800" b="1" dirty="0">
                <a:latin typeface="Arial" pitchFamily="34" charset="0"/>
                <a:cs typeface="Arial" pitchFamily="34" charset="0"/>
              </a:rPr>
              <a:t>קריאה לשיטה הסטטית בעזרת שם המחלקה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6553200" y="2514600"/>
            <a:ext cx="2362200" cy="533400"/>
          </a:xfrm>
          <a:prstGeom prst="wedgeRectCallout">
            <a:avLst>
              <a:gd name="adj1" fmla="val -68209"/>
              <a:gd name="adj2" fmla="val -98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1800" b="1" dirty="0">
                <a:latin typeface="Arial" pitchFamily="34" charset="0"/>
                <a:cs typeface="Arial" pitchFamily="34" charset="0"/>
              </a:rPr>
              <a:t>קריאה לשיטה הסטטית בעזרת אובייקט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34435</TotalTime>
  <Words>1169</Words>
  <Application>Microsoft Macintosh PowerPoint</Application>
  <PresentationFormat>On-screen Show (4:3)</PresentationFormat>
  <Paragraphs>191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Verdana</vt:lpstr>
      <vt:lpstr>Wingdings</vt:lpstr>
      <vt:lpstr>Wingdings 2</vt:lpstr>
      <vt:lpstr>Oriel</vt:lpstr>
      <vt:lpstr>static</vt:lpstr>
      <vt:lpstr>ביחידה זו נלמד:</vt:lpstr>
      <vt:lpstr>תכונות סטטיות</vt:lpstr>
      <vt:lpstr>דוגמא:  Person</vt:lpstr>
      <vt:lpstr>משתנה סטטי כקבוע במחלקה</vt:lpstr>
      <vt:lpstr>דוגמא למשתנה סטטי כקבוע במחלקה</vt:lpstr>
      <vt:lpstr>יצירת ID אוטומטי</vt:lpstr>
      <vt:lpstr>שיטות סטטיות</vt:lpstr>
      <vt:lpstr>דוגמא:  החזרת מספר  האנשים שנוצרו</vt:lpstr>
      <vt:lpstr>מחלקות הנותנות שירותים</vt:lpstr>
      <vt:lpstr>תרגיל 1: המחלקה Clock</vt:lpstr>
    </vt:vector>
  </TitlesOfParts>
  <Company>Keren Kalif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</dc:title>
  <dc:creator>Keren Kalif</dc:creator>
  <cp:lastModifiedBy>זאב ואמיטל מנדלי</cp:lastModifiedBy>
  <cp:revision>598</cp:revision>
  <dcterms:created xsi:type="dcterms:W3CDTF">2008-06-04T06:20:55Z</dcterms:created>
  <dcterms:modified xsi:type="dcterms:W3CDTF">2021-04-21T10:29:37Z</dcterms:modified>
  <cp:contentStatus>Final</cp:contentStatus>
</cp:coreProperties>
</file>