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46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4" autoAdjust="0"/>
    <p:restoredTop sz="94710"/>
  </p:normalViewPr>
  <p:slideViewPr>
    <p:cSldViewPr>
      <p:cViewPr varScale="1">
        <p:scale>
          <a:sx n="146" d="100"/>
          <a:sy n="146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40E3-DC70-44C6-A87F-AACD549E2775}" type="datetimeFigureOut">
              <a:rPr lang="en-US" smtClean="0"/>
              <a:pPr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2165-434A-48EE-A9B1-6D768915C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43E3-1EEA-48B4-ABDB-C5728ECD2516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F5A2-24BD-403F-888D-60B5490FF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F4E7-8DA1-49E2-BF0B-AB98D8F30155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BDC5-F0DF-476D-A787-3773B6A1C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2035F3-14EB-475C-96F5-7D9687CFC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DF08-FEBA-474C-B967-ACE8F9C2310A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3246-6C2B-4275-A2CF-3B2248070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D02D-BA32-47C6-BA62-35461C80BF8C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4442-261F-41C1-802D-D2C43D1A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D7AC-8EA1-4E14-84C2-6CEFA36F80E5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22CC-1753-456E-B64A-E1BFEADBB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A961-8913-4B30-9B17-7BCEC83CB332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6E9A-F63F-4886-9E7E-1FD6210B8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5D03-587C-4971-BBFD-97760BA1C963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1EFA-0410-44C4-B92C-C82126BBB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C8E09-3095-4601-8F8C-77F72D05B11C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3B90-D9B4-410A-83AE-C44EF43EE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862BE-01D9-4184-9438-ED05FE552008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6E60-E7FE-4E73-9B24-88A48151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55358B-EE52-4631-983B-337E5E683649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20BEC15-3D18-4B27-8366-885968D3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33" r:id="rId4"/>
    <p:sldLayoutId id="2147483934" r:id="rId5"/>
    <p:sldLayoutId id="2147483935" r:id="rId6"/>
    <p:sldLayoutId id="2147483936" r:id="rId7"/>
    <p:sldLayoutId id="2147483942" r:id="rId8"/>
    <p:sldLayoutId id="2147483943" r:id="rId9"/>
    <p:sldLayoutId id="2147483937" r:id="rId10"/>
    <p:sldLayoutId id="21474839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פולימורפיזם</a:t>
            </a:r>
            <a:endParaRPr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המחלקות בהן נשתמש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0" y="1316038"/>
          <a:ext cx="657225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2972181" imgH="2091690" progId="">
                  <p:embed/>
                </p:oleObj>
              </mc:Choice>
              <mc:Fallback>
                <p:oleObj name="Visio" r:id="rId3" imgW="2972181" imgH="209169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16038"/>
                        <a:ext cx="657225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B604ED-C5A7-4E42-9488-129F69CF5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יצירת אובייקט יורש מהפניה לבסיס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כאשר מייצרים אובייקט ממחלקה יורשת, ניתן להגדיר את ההפניה שלו כמחלקת הבסיס</a:t>
            </a:r>
          </a:p>
          <a:p>
            <a:r>
              <a:rPr lang="he-IL">
                <a:latin typeface="Arial" charset="0"/>
                <a:cs typeface="Arial" charset="0"/>
              </a:rPr>
              <a:t>דוגמא:</a:t>
            </a:r>
          </a:p>
          <a:p>
            <a:pPr algn="ctr">
              <a:buFont typeface="Wingdings" pitchFamily="2" charset="2"/>
              <a:buNone/>
            </a:pPr>
            <a:r>
              <a:rPr lang="en-US" sz="2100" b="1">
                <a:latin typeface="Arial" charset="0"/>
                <a:cs typeface="Arial" charset="0"/>
              </a:rPr>
              <a:t>Person</a:t>
            </a:r>
            <a:r>
              <a:rPr lang="en-US" sz="2100">
                <a:latin typeface="Arial" charset="0"/>
                <a:cs typeface="Arial" charset="0"/>
              </a:rPr>
              <a:t> p = new Student(111, “momo”, 94.2);</a:t>
            </a:r>
          </a:p>
          <a:p>
            <a:r>
              <a:rPr lang="he-IL">
                <a:latin typeface="Arial" charset="0"/>
                <a:cs typeface="Arial" charset="0"/>
              </a:rPr>
              <a:t>שימושים:</a:t>
            </a:r>
          </a:p>
          <a:p>
            <a:pPr lvl="1"/>
            <a:r>
              <a:rPr lang="he-IL">
                <a:latin typeface="Arial" charset="0"/>
                <a:cs typeface="Arial" charset="0"/>
              </a:rPr>
              <a:t>שליחת אובייקט נורש לשיטה המקבלת כפרמטר אובייקט מטיפוס הבסיס</a:t>
            </a:r>
          </a:p>
          <a:p>
            <a:pPr lvl="1"/>
            <a:r>
              <a:rPr lang="he-IL">
                <a:latin typeface="Arial" charset="0"/>
                <a:cs typeface="Arial" charset="0"/>
              </a:rPr>
              <a:t>יצירת מערך של אובייקטים מטיפוס בסיס ומטיפוס נורש ביחד (עד כה ראינו שבמערך כל האיברים מאותו סוג)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4FAC98-3D47-4E79-8982-67FF2C9887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4308475" cy="3581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263" y="3048000"/>
            <a:ext cx="5875337" cy="34020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650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תזכורת: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he-IL">
                <a:latin typeface="Arial" charset="0"/>
                <a:cs typeface="Arial" charset="0"/>
              </a:rPr>
              <a:t>הקוד</a:t>
            </a:r>
          </a:p>
        </p:txBody>
      </p:sp>
      <p:sp>
        <p:nvSpPr>
          <p:cNvPr id="10547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539750" y="0"/>
            <a:ext cx="16589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C98F1E72-7BF9-4775-8DA2-EE480AA79FA4}" type="slidenum">
              <a:rPr lang="he-IL" smtClean="0">
                <a:solidFill>
                  <a:schemeClr val="tx2"/>
                </a:solidFill>
                <a:latin typeface="Arial" charset="0"/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3954815-EE40-4978-BF44-C607C75BA61D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המילה השמורה </a:t>
            </a:r>
            <a:r>
              <a:rPr lang="en-US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defRPr/>
            </a:pPr>
            <a:r>
              <a:rPr lang="he-IL" dirty="0">
                <a:latin typeface="Arial" charset="0"/>
                <a:cs typeface="Arial" charset="0"/>
              </a:rPr>
              <a:t>כדי לברר אם אובייקט הוא מטיפוס מסוים, נשתמש במילה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instanceof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endParaRPr lang="he-IL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he-IL" dirty="0">
                <a:latin typeface="Arial" charset="0"/>
                <a:cs typeface="Arial" charset="0"/>
              </a:rPr>
              <a:t>דוגמא, עבור </a:t>
            </a:r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he-IL" dirty="0">
                <a:latin typeface="Arial" charset="0"/>
                <a:cs typeface="Arial" charset="0"/>
              </a:rPr>
              <a:t> משתנה מטיפוס כלשהו: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i="1" dirty="0">
                <a:latin typeface="Arial" charset="0"/>
                <a:cs typeface="Arial" charset="0"/>
              </a:rPr>
              <a:t>if (o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instanceof</a:t>
            </a:r>
            <a:r>
              <a:rPr lang="en-US" i="1" dirty="0">
                <a:latin typeface="Arial" charset="0"/>
                <a:cs typeface="Arial" charset="0"/>
              </a:rPr>
              <a:t> Person) {</a:t>
            </a:r>
            <a:r>
              <a:rPr lang="en-US" i="1" dirty="0">
                <a:solidFill>
                  <a:srgbClr val="009900"/>
                </a:solidFill>
                <a:latin typeface="Arial" charset="0"/>
                <a:cs typeface="Arial" charset="0"/>
              </a:rPr>
              <a:t>/*…*/</a:t>
            </a:r>
            <a:r>
              <a:rPr lang="en-US" i="1" dirty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he-IL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he-IL" dirty="0">
                <a:latin typeface="Arial" charset="0"/>
                <a:cs typeface="Arial" charset="0"/>
              </a:rPr>
              <a:t>יוחזר </a:t>
            </a:r>
            <a:r>
              <a:rPr lang="en-US" dirty="0">
                <a:latin typeface="Arial" charset="0"/>
                <a:cs typeface="Arial" charset="0"/>
              </a:rPr>
              <a:t>true</a:t>
            </a:r>
            <a:r>
              <a:rPr lang="he-IL" dirty="0">
                <a:latin typeface="Arial" charset="0"/>
                <a:cs typeface="Arial" charset="0"/>
              </a:rPr>
              <a:t> אם </a:t>
            </a:r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he-IL" dirty="0">
                <a:latin typeface="Arial" charset="0"/>
                <a:cs typeface="Arial" charset="0"/>
              </a:rPr>
              <a:t> הוא מטיפוס </a:t>
            </a:r>
            <a:r>
              <a:rPr lang="en-US" dirty="0">
                <a:latin typeface="Arial" charset="0"/>
                <a:cs typeface="Arial" charset="0"/>
              </a:rPr>
              <a:t>Person</a:t>
            </a:r>
            <a:r>
              <a:rPr lang="he-IL" dirty="0">
                <a:latin typeface="Arial" charset="0"/>
                <a:cs typeface="Arial" charset="0"/>
              </a:rPr>
              <a:t> או אחד היורשים שלו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069A7F-46A3-4304-9408-A9FCFBECAE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he-IL" sz="3600">
                <a:latin typeface="Arial" charset="0"/>
                <a:cs typeface="Arial" charset="0"/>
              </a:rPr>
              <a:t>דוגמא לשליחת אובייקט נורש לשיטה המקבלת בסיס, ושימוש ב- </a:t>
            </a:r>
            <a:r>
              <a:rPr lang="en-US" sz="3600">
                <a:latin typeface="Arial" charset="0"/>
                <a:cs typeface="Arial" charset="0"/>
              </a:rPr>
              <a:t>instanceof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-304800" y="1412875"/>
            <a:ext cx="7620000" cy="53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       public </a:t>
            </a:r>
            <a:r>
              <a:rPr lang="en-US" noProof="1"/>
              <a:t>static void </a:t>
            </a:r>
            <a:r>
              <a:rPr lang="en-US" dirty="0" err="1"/>
              <a:t>doSomething</a:t>
            </a:r>
            <a:r>
              <a:rPr lang="en-US" noProof="1"/>
              <a:t>(Person p)  {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System.out.println("Type of p is “ + </a:t>
            </a:r>
            <a:r>
              <a:rPr lang="en-US" dirty="0" err="1"/>
              <a:t>p.getClass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</a:t>
            </a:r>
            <a:r>
              <a:rPr lang="en-US" noProof="1"/>
              <a:t>);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            </a:t>
            </a:r>
            <a:r>
              <a:rPr lang="en-US" noProof="1"/>
              <a:t>if (p</a:t>
            </a:r>
            <a:r>
              <a:rPr lang="he-IL" noProof="1"/>
              <a:t> </a:t>
            </a:r>
            <a:r>
              <a:rPr lang="en-US" noProof="1"/>
              <a:t>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noProof="1"/>
              <a:t> </a:t>
            </a:r>
            <a:r>
              <a:rPr lang="he-IL" noProof="1"/>
              <a:t> </a:t>
            </a:r>
            <a:r>
              <a:rPr lang="en-US" noProof="1"/>
              <a:t>Person)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System.out.println(p.toString());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if (p</a:t>
            </a:r>
            <a:r>
              <a:rPr lang="he-IL" noProof="1"/>
              <a:t> </a:t>
            </a:r>
            <a:r>
              <a:rPr lang="en-US" noProof="1"/>
              <a:t>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US" noProof="1"/>
              <a:t> </a:t>
            </a:r>
            <a:r>
              <a:rPr lang="he-IL" noProof="1"/>
              <a:t> </a:t>
            </a:r>
            <a:r>
              <a:rPr lang="en-US" noProof="1"/>
              <a:t>Student)  {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Student s = (Student)p;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    s.registerToCourse();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}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}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public static void main(String[] args)  {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Person p1 = new Person(111, "momo");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    Person p2 = new Student(222, "gogo", 88);</a:t>
            </a:r>
          </a:p>
          <a:p>
            <a:pPr>
              <a:lnSpc>
                <a:spcPct val="90000"/>
              </a:lnSpc>
              <a:defRPr/>
            </a:pPr>
            <a:endParaRPr lang="en-US" noProof="1"/>
          </a:p>
          <a:p>
            <a:pPr>
              <a:lnSpc>
                <a:spcPct val="90000"/>
              </a:lnSpc>
              <a:defRPr/>
            </a:pPr>
            <a:r>
              <a:rPr lang="en-US" noProof="1"/>
              <a:t> </a:t>
            </a:r>
            <a:r>
              <a:rPr lang="en-US" dirty="0"/>
              <a:t>           </a:t>
            </a:r>
            <a:r>
              <a:rPr lang="en-US" dirty="0" err="1"/>
              <a:t>doSomething</a:t>
            </a:r>
            <a:r>
              <a:rPr lang="en-US" noProof="1"/>
              <a:t>(p1);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           </a:t>
            </a:r>
            <a:r>
              <a:rPr lang="en-US" noProof="1"/>
              <a:t> </a:t>
            </a:r>
            <a:r>
              <a:rPr lang="en-US" dirty="0" err="1"/>
              <a:t>doSomething</a:t>
            </a:r>
            <a:r>
              <a:rPr lang="en-US" noProof="1"/>
              <a:t>(p2);</a:t>
            </a:r>
          </a:p>
          <a:p>
            <a:pPr>
              <a:lnSpc>
                <a:spcPct val="90000"/>
              </a:lnSpc>
              <a:defRPr/>
            </a:pPr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V="1">
            <a:off x="1447800" y="2133600"/>
            <a:ext cx="5791200" cy="3429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080" name="Group 8"/>
          <p:cNvGraphicFramePr>
            <a:graphicFrameLocks noGrp="1"/>
          </p:cNvGraphicFramePr>
          <p:nvPr/>
        </p:nvGraphicFramePr>
        <p:xfrm>
          <a:off x="7239000" y="21336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090" name="Line 18"/>
          <p:cNvSpPr>
            <a:spLocks noChangeShapeType="1"/>
          </p:cNvSpPr>
          <p:nvPr/>
        </p:nvSpPr>
        <p:spPr bwMode="auto">
          <a:xfrm flipV="1">
            <a:off x="1447800" y="1371600"/>
            <a:ext cx="5791200" cy="3886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105" name="Group 33"/>
          <p:cNvGraphicFramePr>
            <a:graphicFrameLocks noGrp="1"/>
          </p:cNvGraphicFramePr>
          <p:nvPr/>
        </p:nvGraphicFramePr>
        <p:xfrm>
          <a:off x="7239000" y="13716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momo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104" name="Line 32"/>
          <p:cNvSpPr>
            <a:spLocks noChangeShapeType="1"/>
          </p:cNvSpPr>
          <p:nvPr/>
        </p:nvSpPr>
        <p:spPr bwMode="auto">
          <a:xfrm flipV="1">
            <a:off x="4343400" y="1371600"/>
            <a:ext cx="28956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4267200" y="1676400"/>
            <a:ext cx="2971800" cy="457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08" name="Line 36"/>
          <p:cNvSpPr>
            <a:spLocks noChangeShapeType="1"/>
          </p:cNvSpPr>
          <p:nvPr/>
        </p:nvSpPr>
        <p:spPr bwMode="auto">
          <a:xfrm flipV="1">
            <a:off x="1676400" y="2133600"/>
            <a:ext cx="5562600" cy="1447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3886200" y="3200400"/>
            <a:ext cx="495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בפועל מועברת הפניה לאובייקט האמיתי,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אבל בשיטה ניתן לקרוא רק לשיטות מטיפוס הבסיס, </a:t>
            </a:r>
          </a:p>
          <a:p>
            <a:pPr algn="ctr" rtl="1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מאחר וזהו טיפוס ההפניה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8572" name="Text Box 39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91000"/>
            <a:ext cx="3790950" cy="2044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267200" y="1905000"/>
            <a:ext cx="2286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4724400" y="1219200"/>
            <a:ext cx="2362200" cy="533400"/>
          </a:xfrm>
          <a:prstGeom prst="wedgeRectCallout">
            <a:avLst>
              <a:gd name="adj1" fmla="val -58387"/>
              <a:gd name="adj2" fmla="val 77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מחזיר את שם המחלקה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ממנה נוצר האובייקט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D7F106-8DFE-4F2F-9753-8FD40220D8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10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nimBg="1"/>
      <p:bldP spid="131079" grpId="1" animBg="1"/>
      <p:bldP spid="131090" grpId="0" animBg="1"/>
      <p:bldP spid="131090" grpId="1" animBg="1"/>
      <p:bldP spid="131104" grpId="0" animBg="1"/>
      <p:bldP spid="131104" grpId="1" animBg="1"/>
      <p:bldP spid="131106" grpId="0" animBg="1"/>
      <p:bldP spid="131106" grpId="1" animBg="1"/>
      <p:bldP spid="131108" grpId="0" animBg="1"/>
      <p:bldP spid="131108" grpId="1" animBg="1"/>
      <p:bldP spid="131110" grpId="0" animBg="1"/>
      <p:bldP spid="15" grpId="0" animBg="1"/>
      <p:bldP spid="15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 למערך משולב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135187" name="Group 19"/>
          <p:cNvGraphicFramePr>
            <a:graphicFrameLocks noGrp="1"/>
          </p:cNvGraphicFramePr>
          <p:nvPr>
            <p:ph sz="quarter" idx="1"/>
          </p:nvPr>
        </p:nvGraphicFramePr>
        <p:xfrm>
          <a:off x="5867400" y="1736725"/>
          <a:ext cx="2790630" cy="472440"/>
        </p:xfrm>
        <a:graphic>
          <a:graphicData uri="http://schemas.openxmlformats.org/drawingml/2006/table">
            <a:tbl>
              <a:tblPr/>
              <a:tblGrid>
                <a:gridCol w="93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2405" marR="452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-457200" y="914400"/>
            <a:ext cx="815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       public </a:t>
            </a:r>
            <a:r>
              <a:rPr lang="en-US" noProof="1"/>
              <a:t>static void main(String[] args)  {</a:t>
            </a:r>
          </a:p>
          <a:p>
            <a:endParaRPr lang="en-US" noProof="1"/>
          </a:p>
          <a:p>
            <a:r>
              <a:rPr lang="en-US" noProof="1"/>
              <a:t>            Person[] persons = new Person[3];</a:t>
            </a:r>
          </a:p>
          <a:p>
            <a:endParaRPr lang="en-US" noProof="1"/>
          </a:p>
          <a:p>
            <a:r>
              <a:rPr lang="en-US" noProof="1"/>
              <a:t>            persons[0] = new Person(111, "momo");</a:t>
            </a:r>
          </a:p>
          <a:p>
            <a:r>
              <a:rPr lang="en-US" noProof="1"/>
              <a:t>            persons[1] = new Student(222, "gogo", 92.7f);</a:t>
            </a:r>
          </a:p>
          <a:p>
            <a:r>
              <a:rPr lang="en-US" noProof="1"/>
              <a:t>            persons[2] = new Person(333, "yoyo");</a:t>
            </a:r>
          </a:p>
          <a:p>
            <a:endParaRPr lang="en-US" noProof="1"/>
          </a:p>
          <a:p>
            <a:r>
              <a:rPr lang="en-US" noProof="1"/>
              <a:t>            for (int i = 0; i &lt; persons.length; i++)  {</a:t>
            </a:r>
          </a:p>
          <a:p>
            <a:r>
              <a:rPr lang="en-US" dirty="0"/>
              <a:t>	  </a:t>
            </a:r>
            <a:r>
              <a:rPr lang="en-US" noProof="1"/>
              <a:t>System.out.println(persons[i].toString());</a:t>
            </a:r>
          </a:p>
          <a:p>
            <a:r>
              <a:rPr lang="en-US" noProof="1"/>
              <a:t>            } </a:t>
            </a:r>
          </a:p>
          <a:p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5188" name="Line 20"/>
          <p:cNvSpPr>
            <a:spLocks noChangeShapeType="1"/>
          </p:cNvSpPr>
          <p:nvPr/>
        </p:nvSpPr>
        <p:spPr bwMode="auto">
          <a:xfrm>
            <a:off x="2057400" y="1752600"/>
            <a:ext cx="3810000" cy="152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189" name="Group 21"/>
          <p:cNvGraphicFramePr>
            <a:graphicFrameLocks noGrp="1"/>
          </p:cNvGraphicFramePr>
          <p:nvPr/>
        </p:nvGraphicFramePr>
        <p:xfrm>
          <a:off x="7391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197" name="Group 29"/>
          <p:cNvGraphicFramePr>
            <a:graphicFrameLocks noGrp="1"/>
          </p:cNvGraphicFramePr>
          <p:nvPr/>
        </p:nvGraphicFramePr>
        <p:xfrm>
          <a:off x="5105400" y="26670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216" name="Group 48"/>
          <p:cNvGraphicFramePr>
            <a:graphicFrameLocks noGrp="1"/>
          </p:cNvGraphicFramePr>
          <p:nvPr/>
        </p:nvGraphicFramePr>
        <p:xfrm>
          <a:off x="6934200" y="3429000"/>
          <a:ext cx="1600200" cy="9601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average=92.7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227" name="Line 59"/>
          <p:cNvSpPr>
            <a:spLocks noChangeShapeType="1"/>
          </p:cNvSpPr>
          <p:nvPr/>
        </p:nvSpPr>
        <p:spPr bwMode="auto">
          <a:xfrm flipH="1">
            <a:off x="5105400" y="22098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8" name="Line 60"/>
          <p:cNvSpPr>
            <a:spLocks noChangeShapeType="1"/>
          </p:cNvSpPr>
          <p:nvPr/>
        </p:nvSpPr>
        <p:spPr bwMode="auto">
          <a:xfrm flipH="1">
            <a:off x="6934200" y="2209800"/>
            <a:ext cx="304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29" name="Line 61"/>
          <p:cNvSpPr>
            <a:spLocks noChangeShapeType="1"/>
          </p:cNvSpPr>
          <p:nvPr/>
        </p:nvSpPr>
        <p:spPr bwMode="auto">
          <a:xfrm flipH="1">
            <a:off x="7391400" y="22098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231" name="Rectangle 63"/>
          <p:cNvSpPr>
            <a:spLocks noChangeArrowheads="1"/>
          </p:cNvSpPr>
          <p:nvPr/>
        </p:nvSpPr>
        <p:spPr bwMode="auto">
          <a:xfrm>
            <a:off x="5257800" y="4572000"/>
            <a:ext cx="3352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שתמיד מופעלת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לפי האובייקט בפועל!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5630863" cy="12096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E2FECF-588D-4C16-8A4B-58CA2551978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8" grpId="0" animBg="1"/>
      <p:bldP spid="135188" grpId="1" animBg="1"/>
      <p:bldP spid="135227" grpId="0" animBg="1"/>
      <p:bldP spid="135227" grpId="1" animBg="1"/>
      <p:bldP spid="135228" grpId="0" animBg="1"/>
      <p:bldP spid="135228" grpId="1" animBg="1"/>
      <p:bldP spid="135229" grpId="0" animBg="1"/>
      <p:bldP spid="135229" grpId="1" animBg="1"/>
      <p:bldP spid="1352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מהו פולימורפיזם?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>
                <a:latin typeface="Arial" charset="0"/>
                <a:cs typeface="Arial" charset="0"/>
              </a:rPr>
              <a:t>עד כה ראינו שאם יש הפניה לטיפוס מסוים והאובייקט בפועל הוא מטיפוס יורש, תקרא השיטה הממומשת במחלקה של הטיפוס בפועל באופן אוטומטי</a:t>
            </a:r>
          </a:p>
          <a:p>
            <a:pPr>
              <a:lnSpc>
                <a:spcPts val="3125"/>
              </a:lnSpc>
              <a:spcBef>
                <a:spcPts val="1800"/>
              </a:spcBef>
            </a:pPr>
            <a:r>
              <a:rPr lang="he-IL">
                <a:latin typeface="Arial" charset="0"/>
                <a:cs typeface="Arial" charset="0"/>
              </a:rPr>
              <a:t>פולימורפיזם הוא המנגנון המאפשר לקומפיילר לזהות </a:t>
            </a:r>
            <a:r>
              <a:rPr lang="he-IL" u="sng">
                <a:latin typeface="Arial" charset="0"/>
                <a:cs typeface="Arial" charset="0"/>
              </a:rPr>
              <a:t>בזמן ריצה </a:t>
            </a:r>
            <a:r>
              <a:rPr lang="he-IL">
                <a:latin typeface="Arial" charset="0"/>
                <a:cs typeface="Arial" charset="0"/>
              </a:rPr>
              <a:t>מה טיפוס האובייקט ולהפעיל את השיטה המדוייקת ביותר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321986-C94E-4414-BFF7-0B3D7D171F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7753350" cy="4991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1619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4851400" cy="129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1219200"/>
            <a:ext cx="3733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דוגמא זו מדגימה מדוע הקומפיילר לא יודע מה הטיפוס שיבחר עבור כל אובייקט במערך, לכן הוא משאיר את הקריאה למימוש השיטה לזמן ריצה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563C61-50D6-44C6-A6EE-3E88823EA1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9973</TotalTime>
  <Words>501</Words>
  <Application>Microsoft Macintosh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Visio</vt:lpstr>
      <vt:lpstr>פולימורפיזם</vt:lpstr>
      <vt:lpstr>המחלקות בהן נשתמש</vt:lpstr>
      <vt:lpstr>יצירת אובייקט יורש מהפניה לבסיס</vt:lpstr>
      <vt:lpstr>תזכורת: הקוד</vt:lpstr>
      <vt:lpstr>המילה השמורה instanceof</vt:lpstr>
      <vt:lpstr>דוגמא לשליחת אובייקט נורש לשיטה המקבלת בסיס, ושימוש ב- instanceof</vt:lpstr>
      <vt:lpstr>דוגמא למערך משולב</vt:lpstr>
      <vt:lpstr>מהו פולימורפיזם?</vt:lpstr>
      <vt:lpstr>דוגמא</vt:lpstr>
    </vt:vector>
  </TitlesOfParts>
  <Company>KerenK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זאב ואמיטל מנדלי</cp:lastModifiedBy>
  <cp:revision>262</cp:revision>
  <dcterms:created xsi:type="dcterms:W3CDTF">2010-10-16T15:19:56Z</dcterms:created>
  <dcterms:modified xsi:type="dcterms:W3CDTF">2021-04-21T10:30:10Z</dcterms:modified>
</cp:coreProperties>
</file>