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8" r:id="rId36"/>
    <p:sldId id="301" r:id="rId37"/>
    <p:sldId id="302" r:id="rId38"/>
    <p:sldId id="303" r:id="rId39"/>
    <p:sldId id="290" r:id="rId40"/>
    <p:sldId id="291" r:id="rId41"/>
    <p:sldId id="292" r:id="rId42"/>
    <p:sldId id="300" r:id="rId43"/>
    <p:sldId id="299" r:id="rId44"/>
    <p:sldId id="294" r:id="rId45"/>
    <p:sldId id="295" r:id="rId46"/>
    <p:sldId id="296" r:id="rId47"/>
    <p:sldId id="297" r:id="rId48"/>
    <p:sldId id="304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66"/>
    <a:srgbClr val="00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29D18219-CEAB-436A-A3B6-449B855E356A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AF946B30-F471-4983-8AA3-6955307BF80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15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5D0BB2C-76CB-46BE-8A3B-A55662E7C217}" type="datetimeFigureOut">
              <a:rPr lang="en-US"/>
              <a:pPr>
                <a:defRPr/>
              </a:pPr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CFA8FD3-DF9A-4085-BD17-E64C7A7A8ED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97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3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0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2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79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3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5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22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7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3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7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7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9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1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8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8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25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35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41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0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0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9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23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9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7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3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9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23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5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60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05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9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5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7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זאב מינדלי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K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/>
          <a:lstStyle>
            <a:lvl1pPr algn="r" rtl="1">
              <a:defRPr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458200" cy="51816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ED63214-C21E-4CDC-AE41-EA1744C10A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FE859A2-02AA-45A2-92ED-C1E17F92701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6C480F-701B-4CAF-BF38-A197BAAF858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r" rtl="1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Slide Number Placeholder 28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D45D59A-1F49-424A-9B2E-AEA85C291E3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B00C8E1-AAE1-4D0E-A5BE-62292FBDBFE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6C2ADCE-3BD3-40F7-9FD1-1F26EF5F519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80BD47B-3938-4B20-836E-B22E931826B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23C8AD2-A7B4-4369-9263-3D29C54D77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E5DD517-4D20-42C4-A36D-8E4F4FE7911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7159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477000" y="6400800"/>
            <a:ext cx="2286000" cy="457200"/>
          </a:xfrm>
          <a:prstGeom prst="rect">
            <a:avLst/>
          </a:prstGeom>
        </p:spPr>
        <p:txBody>
          <a:bodyPr rtlCol="0"/>
          <a:lstStyle>
            <a:lvl1pPr algn="r" rtl="1">
              <a:defRPr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D564DE4-EE21-4E4B-94D9-40AC66AA555E}" type="slidenum">
              <a:rPr lang="he-IL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© </a:t>
            </a:r>
            <a:r>
              <a:rPr lang="en-US" dirty="0" err="1"/>
              <a:t>Zeev</a:t>
            </a:r>
            <a:r>
              <a:rPr lang="en-US" dirty="0"/>
              <a:t> </a:t>
            </a:r>
            <a:r>
              <a:rPr lang="en-US" dirty="0" err="1"/>
              <a:t>Mindali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222" r:id="rId14"/>
    <p:sldLayoutId id="2147484223" r:id="rId15"/>
  </p:sldLayoutIdLst>
  <p:hf sldNum="0" hdr="0" ft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3000" b="1" kern="1200" cap="small">
          <a:solidFill>
            <a:srgbClr val="000099"/>
          </a:solidFill>
          <a:latin typeface="Arial" pitchFamily="34" charset="0"/>
          <a:ea typeface="+mj-ea"/>
          <a:cs typeface="Arial" pitchFamily="34" charset="0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5pPr>
      <a:lvl6pPr marL="457200" algn="r" rtl="1" fontAlgn="base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6pPr>
      <a:lvl7pPr marL="914400" algn="r" rtl="1" fontAlgn="base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7pPr>
      <a:lvl8pPr marL="1371600" algn="r" rtl="1" fontAlgn="base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8pPr>
      <a:lvl9pPr marL="1828800" algn="r" rtl="1" fontAlgn="base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9pPr>
    </p:titleStyle>
    <p:bodyStyle>
      <a:lvl1pPr marL="273050" indent="-273050" algn="r" rtl="1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82563" algn="r" rtl="1" eaLnBrk="0" fontAlgn="base" hangingPunct="0">
        <a:spcBef>
          <a:spcPct val="20000"/>
        </a:spcBef>
        <a:spcAft>
          <a:spcPct val="0"/>
        </a:spcAft>
        <a:buClr>
          <a:srgbClr val="307F93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7450" indent="-182563" algn="r" rtl="1" eaLnBrk="0" fontAlgn="base" hangingPunct="0">
        <a:spcBef>
          <a:spcPct val="20000"/>
        </a:spcBef>
        <a:spcAft>
          <a:spcPct val="0"/>
        </a:spcAft>
        <a:buClr>
          <a:srgbClr val="AEC7D0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2088" indent="-182563" algn="r" rtl="1" eaLnBrk="0" fontAlgn="base" hangingPunct="0">
        <a:spcBef>
          <a:spcPct val="20000"/>
        </a:spcBef>
        <a:spcAft>
          <a:spcPct val="0"/>
        </a:spcAft>
        <a:buClr>
          <a:srgbClr val="FED8AA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10600" cy="2127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אובייקטים ומחלקות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מהי מחלקה?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מחלקה היא אבטיפוס לאובייקטים מאותו סוג</a:t>
            </a:r>
          </a:p>
          <a:p>
            <a:pPr eaLnBrk="1" hangingPunct="1"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לכל האובייקטים השייכים לאותה מחלקה יש את אותן תכונות, אך הם נבדלים בערכי התכונות</a:t>
            </a:r>
          </a:p>
          <a:p>
            <a:pPr eaLnBrk="1" hangingPunct="1"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כל האובייקטים מאותה מחלקה יודעים לבצע את אותן פעולות</a:t>
            </a:r>
          </a:p>
          <a:p>
            <a:pPr eaLnBrk="1" hangingPunct="1"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אובייקט של המחלקה יודע מה ערכי תכונותיו</a:t>
            </a:r>
          </a:p>
          <a:p>
            <a:pPr lvl="1" eaLnBrk="1" hangingPunct="1"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כלומר, אם נשאל את האובייקט "רוברט רדפורד" מה תאריך הלידה שלו, הוא ידע לענות</a:t>
            </a:r>
          </a:p>
          <a:p>
            <a:pPr lvl="1" eaLnBrk="1" hangingPunct="1"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אבל הוא לא ידע מה תאריך הלידה של אובייקט "בראד פיט"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תכונות ושיטות בתכנות מכוון עצמים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b="1" dirty="0">
                <a:latin typeface="Arial" charset="0"/>
                <a:cs typeface="Arial" charset="0"/>
              </a:rPr>
              <a:t>תכונה</a:t>
            </a:r>
            <a:r>
              <a:rPr lang="he-IL" dirty="0">
                <a:latin typeface="Arial" charset="0"/>
                <a:cs typeface="Arial" charset="0"/>
              </a:rPr>
              <a:t> היא </a:t>
            </a:r>
            <a:r>
              <a:rPr lang="he-IL" b="1" dirty="0">
                <a:latin typeface="Arial" charset="0"/>
                <a:cs typeface="Arial" charset="0"/>
              </a:rPr>
              <a:t>משתנה</a:t>
            </a:r>
            <a:r>
              <a:rPr lang="he-IL" dirty="0">
                <a:latin typeface="Arial" charset="0"/>
                <a:cs typeface="Arial" charset="0"/>
              </a:rPr>
              <a:t> המהווה נתון מידע כחלק מאובייקט מסוים</a:t>
            </a:r>
          </a:p>
          <a:p>
            <a:pPr lvl="1" eaLnBrk="1" hangingPunct="1"/>
            <a:r>
              <a:rPr lang="he-IL" b="1" dirty="0">
                <a:latin typeface="Arial" charset="0"/>
                <a:cs typeface="Arial" charset="0"/>
              </a:rPr>
              <a:t>התכונה</a:t>
            </a:r>
            <a:r>
              <a:rPr lang="he-IL" dirty="0">
                <a:latin typeface="Arial" charset="0"/>
                <a:cs typeface="Arial" charset="0"/>
              </a:rPr>
              <a:t> יכולה להיות מכל טיפוס שלמדנו עד כה (וטיפוסים נוספים)</a:t>
            </a:r>
          </a:p>
          <a:p>
            <a:pPr eaLnBrk="1" hangingPunct="1"/>
            <a:endParaRPr lang="en-US" b="1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b="1" dirty="0">
                <a:latin typeface="Arial" charset="0"/>
                <a:cs typeface="Arial" charset="0"/>
              </a:rPr>
              <a:t>שיטה</a:t>
            </a:r>
            <a:r>
              <a:rPr lang="he-IL" dirty="0">
                <a:latin typeface="Arial" charset="0"/>
                <a:cs typeface="Arial" charset="0"/>
              </a:rPr>
              <a:t> היא </a:t>
            </a:r>
            <a:r>
              <a:rPr lang="he-IL" b="1" dirty="0">
                <a:latin typeface="Arial" charset="0"/>
                <a:cs typeface="Arial" charset="0"/>
              </a:rPr>
              <a:t>אוסף פקודות</a:t>
            </a:r>
            <a:r>
              <a:rPr lang="he-IL" dirty="0">
                <a:latin typeface="Arial" charset="0"/>
                <a:cs typeface="Arial" charset="0"/>
              </a:rPr>
              <a:t> בשפה לביצוע פעולה בעלת </a:t>
            </a:r>
            <a:r>
              <a:rPr lang="he-IL" b="1" dirty="0">
                <a:latin typeface="Arial" charset="0"/>
                <a:cs typeface="Arial" charset="0"/>
              </a:rPr>
              <a:t>רעיון משותף. </a:t>
            </a:r>
            <a:r>
              <a:rPr lang="he-IL" dirty="0">
                <a:latin typeface="Arial" charset="0"/>
                <a:cs typeface="Arial" charset="0"/>
              </a:rPr>
              <a:t>כמו פונקציה, אך משויכת לאובייקט.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למשל השיטה </a:t>
            </a:r>
            <a:r>
              <a:rPr lang="en-US" dirty="0" err="1">
                <a:latin typeface="Arial" charset="0"/>
                <a:cs typeface="Arial" charset="0"/>
              </a:rPr>
              <a:t>walkOnRedCarpet</a:t>
            </a:r>
            <a:r>
              <a:rPr lang="he-IL" dirty="0">
                <a:latin typeface="Arial" charset="0"/>
                <a:cs typeface="Arial" charset="0"/>
              </a:rPr>
              <a:t> תדמה שהשחקן שהפעיל אותה הולך על השטיח האדום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שם השיטה מעיד מה השיטה עושה (הרעיון המשותף של הפקודות)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אוסף הפעולות בשיטה מעיד על ה"איך" </a:t>
            </a:r>
            <a:r>
              <a:rPr lang="he-IL">
                <a:latin typeface="Arial" charset="0"/>
                <a:cs typeface="Arial" charset="0"/>
              </a:rPr>
              <a:t>השיטה מבצעת את הפעולה</a:t>
            </a:r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מחלקות (</a:t>
            </a:r>
            <a:r>
              <a:rPr lang="en-US" dirty="0">
                <a:latin typeface="Arial" charset="0"/>
                <a:cs typeface="Arial" charset="0"/>
              </a:rPr>
              <a:t>classes</a:t>
            </a:r>
            <a:r>
              <a:rPr lang="he-IL" dirty="0">
                <a:latin typeface="Arial" charset="0"/>
                <a:cs typeface="Arial" charset="0"/>
              </a:rPr>
              <a:t>) לעומת אובייקטים</a:t>
            </a: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1752600"/>
            <a:ext cx="2438400" cy="4342534"/>
            <a:chOff x="1104" y="1488"/>
            <a:chExt cx="1344" cy="2006"/>
          </a:xfrm>
        </p:grpSpPr>
        <p:sp>
          <p:nvSpPr>
            <p:cNvPr id="206851" name="Text Box 3"/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57" name="Rectangle 9"/>
            <p:cNvSpPr>
              <a:spLocks noChangeArrowheads="1"/>
            </p:cNvSpPr>
            <p:nvPr/>
          </p:nvSpPr>
          <p:spPr bwMode="auto">
            <a:xfrm>
              <a:off x="1104" y="1728"/>
              <a:ext cx="1344" cy="17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Actor</a:t>
              </a:r>
            </a:p>
            <a:p>
              <a:pPr algn="l">
                <a:defRPr/>
              </a:pP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Birth Date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Famous movie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Wins</a:t>
              </a:r>
            </a:p>
            <a:p>
              <a:pPr algn="l">
                <a:defRPr/>
              </a:pP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 algn="l">
                <a:defRPr/>
              </a:pPr>
              <a:r>
                <a:rPr lang="en-US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BeNominated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l">
                <a:defRPr/>
              </a:pPr>
              <a:r>
                <a:rPr lang="en-US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WalkOnRedCarpet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BeGossiped</a:t>
              </a:r>
              <a:endParaRPr lang="en-US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2" name="Text Box 11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dirty="0"/>
                <a:t>מחלקה (</a:t>
              </a:r>
              <a:r>
                <a:rPr lang="en-US" dirty="0"/>
                <a:t>class</a:t>
              </a:r>
              <a:r>
                <a:rPr lang="he-IL" dirty="0"/>
                <a:t>)</a:t>
              </a:r>
              <a:endParaRPr lang="en-US" dirty="0"/>
            </a:p>
          </p:txBody>
        </p:sp>
      </p:grp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2438400" y="12192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dirty="0"/>
              <a:t>מופעים של המחלקה</a:t>
            </a:r>
            <a:endParaRPr lang="en-US" dirty="0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 flipH="1">
            <a:off x="3429000" y="15240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513919" y="2362200"/>
            <a:ext cx="3734480" cy="4342534"/>
            <a:chOff x="951" y="1488"/>
            <a:chExt cx="1497" cy="2006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951" y="1728"/>
              <a:ext cx="1344" cy="17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>
                  <a:latin typeface="Arial" pitchFamily="34" charset="0"/>
                  <a:cs typeface="Arial" pitchFamily="34" charset="0"/>
                </a:rPr>
                <a:t>Player 1:</a:t>
              </a:r>
            </a:p>
            <a:p>
              <a:pPr algn="l">
                <a:defRPr/>
              </a:pPr>
              <a:endParaRPr lang="en-US" b="1" u="sng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Name = 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רוברט רדפורד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Birth Date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 = 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18/03/1936</a:t>
              </a:r>
            </a:p>
            <a:p>
              <a:pPr algn="l">
                <a:defRPr/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Famous movie = 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הצעה מגונה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Wins = 33</a:t>
              </a:r>
            </a:p>
            <a:p>
              <a:pPr algn="l">
                <a:defRPr/>
              </a:pPr>
              <a:endParaRPr lang="en-US" b="1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 algn="l">
                <a:defRPr/>
              </a:pPr>
              <a:r>
                <a:rPr lang="en-US" dirty="0" err="1">
                  <a:latin typeface="Arial" pitchFamily="34" charset="0"/>
                  <a:cs typeface="Arial" pitchFamily="34" charset="0"/>
                </a:rPr>
                <a:t>BeNominated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l">
                <a:defRPr/>
              </a:pPr>
              <a:r>
                <a:rPr lang="en-US" dirty="0" err="1">
                  <a:latin typeface="Arial" pitchFamily="34" charset="0"/>
                  <a:cs typeface="Arial" pitchFamily="34" charset="0"/>
                </a:rPr>
                <a:t>WalkOnRedCarpet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dirty="0" err="1">
                  <a:latin typeface="Arial" pitchFamily="34" charset="0"/>
                  <a:cs typeface="Arial" pitchFamily="34" charset="0"/>
                </a:rPr>
                <a:t>BeGossiped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dirty="0"/>
                <a:t>אובייקט</a:t>
              </a:r>
              <a:endParaRPr lang="en-US" dirty="0"/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5486400" y="1447800"/>
            <a:ext cx="3657146" cy="4342534"/>
            <a:chOff x="1104" y="1488"/>
            <a:chExt cx="1466" cy="2006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1104" y="1728"/>
              <a:ext cx="1466" cy="17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>
                  <a:latin typeface="Arial" pitchFamily="34" charset="0"/>
                  <a:cs typeface="Arial" pitchFamily="34" charset="0"/>
                </a:rPr>
                <a:t>Player 2:</a:t>
              </a:r>
            </a:p>
            <a:p>
              <a:pPr algn="l">
                <a:defRPr/>
              </a:pPr>
              <a:endParaRPr lang="en-US" b="1" u="sng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Name = 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בראד פיט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Birth Date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 = 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18/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12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/19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63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Famous movie = 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מר וגברת סמית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Wins = 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3</a:t>
              </a:r>
            </a:p>
            <a:p>
              <a:pPr algn="l">
                <a:defRPr/>
              </a:pPr>
              <a:endParaRPr lang="en-US" b="1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 algn="l">
                <a:defRPr/>
              </a:pPr>
              <a:r>
                <a:rPr lang="en-US" dirty="0" err="1">
                  <a:latin typeface="Arial" pitchFamily="34" charset="0"/>
                  <a:cs typeface="Arial" pitchFamily="34" charset="0"/>
                </a:rPr>
                <a:t>BeNominated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l">
                <a:defRPr/>
              </a:pPr>
              <a:r>
                <a:rPr lang="en-US" dirty="0" err="1">
                  <a:latin typeface="Arial" pitchFamily="34" charset="0"/>
                  <a:cs typeface="Arial" pitchFamily="34" charset="0"/>
                </a:rPr>
                <a:t>WalkOnRedCarpet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dirty="0" err="1">
                  <a:latin typeface="Arial" pitchFamily="34" charset="0"/>
                  <a:cs typeface="Arial" pitchFamily="34" charset="0"/>
                </a:rPr>
                <a:t>BeGossiped</a:t>
              </a:r>
              <a:endParaRPr lang="en-US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dirty="0"/>
                <a:t>אובייקט</a:t>
              </a:r>
              <a:endParaRPr lang="en-US" dirty="0"/>
            </a:p>
          </p:txBody>
        </p:sp>
      </p:grp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4114800" y="15240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7" grpId="0"/>
      <p:bldP spid="206868" grpId="0" animBg="1"/>
      <p:bldP spid="2068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מחלקות (</a:t>
            </a:r>
            <a:r>
              <a:rPr lang="en-US">
                <a:latin typeface="Arial" charset="0"/>
                <a:cs typeface="Arial" charset="0"/>
              </a:rPr>
              <a:t>classes</a:t>
            </a:r>
            <a:r>
              <a:rPr lang="he-IL">
                <a:latin typeface="Arial" charset="0"/>
                <a:cs typeface="Arial" charset="0"/>
              </a:rPr>
              <a:t>) – שימו לב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z="2800" dirty="0">
                <a:latin typeface="Arial" charset="0"/>
                <a:cs typeface="Arial" charset="0"/>
              </a:rPr>
              <a:t>מחלקה היא דרך מופשטת לתיאור של כל העצמים (אובייקטים) מאותו סוג</a:t>
            </a:r>
          </a:p>
          <a:p>
            <a:pPr eaLnBrk="1" hangingPunct="1"/>
            <a:r>
              <a:rPr lang="he-IL" sz="2800" dirty="0">
                <a:latin typeface="Arial" charset="0"/>
                <a:cs typeface="Arial" charset="0"/>
              </a:rPr>
              <a:t>עד שלא יצרנו אובייקט של המחלקה,                             יש לנו רק תיאור מופשט (אבטיפוס)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760413" y="355123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endParaRPr lang="he-IL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228600" y="2286000"/>
            <a:ext cx="2438400" cy="4342534"/>
            <a:chOff x="1104" y="1488"/>
            <a:chExt cx="1344" cy="2006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04" y="1728"/>
              <a:ext cx="1344" cy="17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Actor</a:t>
              </a:r>
            </a:p>
            <a:p>
              <a:pPr algn="l">
                <a:defRPr/>
              </a:pP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Birth Date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Famous movie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Wins</a:t>
              </a:r>
            </a:p>
            <a:p>
              <a:pPr algn="l">
                <a:defRPr/>
              </a:pP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 algn="l">
                <a:defRPr/>
              </a:pPr>
              <a:r>
                <a:rPr lang="en-US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BeNominated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l">
                <a:defRPr/>
              </a:pPr>
              <a:r>
                <a:rPr lang="en-US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WalkOnRedCarpet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BeGossiped</a:t>
              </a:r>
              <a:endParaRPr lang="en-US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dirty="0"/>
                <a:t>מחלקה (</a:t>
              </a:r>
              <a:r>
                <a:rPr lang="en-US" dirty="0"/>
                <a:t>class</a:t>
              </a:r>
              <a:r>
                <a:rPr lang="he-IL" dirty="0"/>
                <a:t>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שאלה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992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he-IL">
              <a:latin typeface="Arial" charset="0"/>
              <a:cs typeface="Arial" charset="0"/>
            </a:endParaRPr>
          </a:p>
          <a:p>
            <a:pPr eaLnBrk="1" hangingPunct="1"/>
            <a:r>
              <a:rPr lang="he-IL">
                <a:latin typeface="Arial" charset="0"/>
                <a:cs typeface="Arial" charset="0"/>
              </a:rPr>
              <a:t>הכיסא שאתם יושבים עליו, האם הוא מחלקה או אובייקט?</a:t>
            </a:r>
          </a:p>
          <a:p>
            <a:pPr eaLnBrk="1" hangingPunct="1"/>
            <a:r>
              <a:rPr lang="he-IL">
                <a:latin typeface="Arial" charset="0"/>
                <a:cs typeface="Arial" charset="0"/>
              </a:rPr>
              <a:t>והלוח?</a:t>
            </a:r>
          </a:p>
          <a:p>
            <a:pPr eaLnBrk="1" hangingPunct="1"/>
            <a:endParaRPr lang="he-IL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he-IL" b="1">
                <a:latin typeface="Arial" charset="0"/>
                <a:cs typeface="Arial" charset="0"/>
              </a:rPr>
              <a:t>זכרו: מחלקה היא רק תאור מופשט!</a:t>
            </a:r>
          </a:p>
          <a:p>
            <a:pPr eaLnBrk="1" hangingPunct="1"/>
            <a:endParaRPr lang="he-IL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429000"/>
            <a:ext cx="4165600" cy="12192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דוגמא ראשונה – המחלקה </a:t>
            </a:r>
            <a:r>
              <a:rPr lang="en-US">
                <a:latin typeface="Arial" charset="0"/>
                <a:cs typeface="Arial" charset="0"/>
              </a:rPr>
              <a:t>Clock</a:t>
            </a:r>
          </a:p>
        </p:txBody>
      </p:sp>
      <p:sp>
        <p:nvSpPr>
          <p:cNvPr id="23556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כדי לייצר מחלקה חדשה עלינו להוסיף קובץ חדש לפרוייקט ששמו יהיה כשם המחלקה: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0" y="3123767"/>
            <a:ext cx="1828800" cy="2896033"/>
            <a:chOff x="1104" y="1429"/>
            <a:chExt cx="1344" cy="2171"/>
          </a:xfrm>
        </p:grpSpPr>
        <p:sp>
          <p:nvSpPr>
            <p:cNvPr id="258053" name="Text Box 5"/>
            <p:cNvSpPr txBox="1">
              <a:spLocks noChangeArrowheads="1"/>
            </p:cNvSpPr>
            <p:nvPr/>
          </p:nvSpPr>
          <p:spPr bwMode="auto">
            <a:xfrm>
              <a:off x="1248" y="1662"/>
              <a:ext cx="4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054" name="Rectangle 6"/>
            <p:cNvSpPr>
              <a:spLocks noChangeArrowheads="1"/>
            </p:cNvSpPr>
            <p:nvPr/>
          </p:nvSpPr>
          <p:spPr bwMode="auto">
            <a:xfrm>
              <a:off x="1104" y="1429"/>
              <a:ext cx="1344" cy="21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Clock</a:t>
              </a:r>
              <a:endParaRPr lang="he-IL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hour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minutes</a:t>
              </a:r>
              <a:endParaRPr lang="he-IL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tick</a:t>
              </a:r>
            </a:p>
            <a:p>
              <a:pPr algn="l">
                <a:defRPr/>
              </a:pPr>
              <a:r>
                <a:rPr lang="he-IL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show</a:t>
              </a: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4" name="Text Box 7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endParaRPr lang="he-IL"/>
            </a:p>
          </p:txBody>
        </p:sp>
      </p:grpSp>
      <p:sp>
        <p:nvSpPr>
          <p:cNvPr id="258056" name="AutoShape 8"/>
          <p:cNvSpPr>
            <a:spLocks noChangeArrowheads="1"/>
          </p:cNvSpPr>
          <p:nvPr/>
        </p:nvSpPr>
        <p:spPr bwMode="auto">
          <a:xfrm>
            <a:off x="1905000" y="4953000"/>
            <a:ext cx="3200400" cy="381000"/>
          </a:xfrm>
          <a:prstGeom prst="wedgeRectCallout">
            <a:avLst>
              <a:gd name="adj1" fmla="val -69449"/>
              <a:gd name="adj2" fmla="val -2640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פה נכתוב את תכונות ושיטות המחלקה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8057" name="AutoShape 9"/>
          <p:cNvSpPr>
            <a:spLocks noChangeArrowheads="1"/>
          </p:cNvSpPr>
          <p:nvPr/>
        </p:nvSpPr>
        <p:spPr bwMode="auto">
          <a:xfrm>
            <a:off x="2971800" y="2667000"/>
            <a:ext cx="3581400" cy="685800"/>
          </a:xfrm>
          <a:prstGeom prst="wedgeRectCallout">
            <a:avLst>
              <a:gd name="adj1" fmla="val -73752"/>
              <a:gd name="adj2" fmla="val 653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המילה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he-IL" b="1" dirty="0">
                <a:solidFill>
                  <a:schemeClr val="bg1"/>
                </a:solidFill>
              </a:rPr>
              <a:t> שמורה בשפה ומעידה שזו הגדרה של מחלקה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8058" name="AutoShape 10"/>
          <p:cNvSpPr>
            <a:spLocks noChangeArrowheads="1"/>
          </p:cNvSpPr>
          <p:nvPr/>
        </p:nvSpPr>
        <p:spPr bwMode="auto">
          <a:xfrm>
            <a:off x="4191000" y="3886200"/>
            <a:ext cx="1524000" cy="381000"/>
          </a:xfrm>
          <a:prstGeom prst="wedgeRectCallout">
            <a:avLst>
              <a:gd name="adj1" fmla="val -103912"/>
              <a:gd name="adj2" fmla="val -81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שם המחלקה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6" grpId="0" animBg="1"/>
      <p:bldP spid="258057" grpId="0" animBg="1"/>
      <p:bldP spid="2580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4576763" cy="46878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דוגמא: המחלקה </a:t>
            </a:r>
            <a:r>
              <a:rPr lang="en-US">
                <a:latin typeface="Arial" charset="0"/>
                <a:cs typeface="Arial" charset="0"/>
              </a:rPr>
              <a:t>Clock</a:t>
            </a:r>
          </a:p>
        </p:txBody>
      </p:sp>
      <p:sp>
        <p:nvSpPr>
          <p:cNvPr id="25605" name="Rectangle 10"/>
          <p:cNvSpPr>
            <a:spLocks/>
          </p:cNvSpPr>
          <p:nvPr/>
        </p:nvSpPr>
        <p:spPr bwMode="auto">
          <a:xfrm>
            <a:off x="0" y="609600"/>
            <a:ext cx="883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algn="r" rtl="1">
              <a:spcBef>
                <a:spcPct val="50000"/>
              </a:spcBef>
              <a:buFontTx/>
              <a:buChar char="•"/>
            </a:pPr>
            <a:endParaRPr lang="he-IL" sz="2500" dirty="0"/>
          </a:p>
          <a:p>
            <a:pPr marL="319088" indent="-319088" algn="r" rtl="1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2500" dirty="0"/>
              <a:t>נשים לב שעדיין לא יצרנו אובייקט ממחלקה זו</a:t>
            </a:r>
          </a:p>
          <a:p>
            <a:pPr marL="319088" indent="-319088" algn="r" rtl="1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2500" dirty="0"/>
              <a:t>בתוך המחלקה אנחנו מגדירים את השיטות, אך עדיין אין בהן שימוש</a:t>
            </a:r>
          </a:p>
          <a:p>
            <a:pPr marL="319088" indent="-319088" algn="r" rtl="1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US" sz="25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0" y="2819400"/>
            <a:ext cx="1828800" cy="3505200"/>
            <a:chOff x="1104" y="1488"/>
            <a:chExt cx="1344" cy="2112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248" y="1662"/>
              <a:ext cx="4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104" y="172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Clock</a:t>
              </a:r>
            </a:p>
            <a:p>
              <a:pPr algn="l">
                <a:defRPr/>
              </a:pP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hour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minutes</a:t>
              </a:r>
            </a:p>
            <a:p>
              <a:pPr algn="l">
                <a:defRPr/>
              </a:pP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tick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show</a:t>
              </a: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6" name="Text Box 7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endParaRPr lang="he-IL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990600" y="2286000"/>
            <a:ext cx="2971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990600" y="2743200"/>
            <a:ext cx="2895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914400" y="4419600"/>
            <a:ext cx="3810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7" y="2093912"/>
            <a:ext cx="4576763" cy="46878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59083" name="AutoShape 11"/>
          <p:cNvSpPr>
            <a:spLocks noChangeArrowheads="1"/>
          </p:cNvSpPr>
          <p:nvPr/>
        </p:nvSpPr>
        <p:spPr bwMode="auto">
          <a:xfrm>
            <a:off x="5029200" y="1981200"/>
            <a:ext cx="3352800" cy="685800"/>
          </a:xfrm>
          <a:prstGeom prst="wedgeRectCallout">
            <a:avLst>
              <a:gd name="adj1" fmla="val -80634"/>
              <a:gd name="adj2" fmla="val -29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התכונות של המחלקה </a:t>
            </a:r>
            <a:r>
              <a:rPr lang="en-US" b="1" dirty="0">
                <a:solidFill>
                  <a:schemeClr val="bg1"/>
                </a:solidFill>
              </a:rPr>
              <a:t> Clock </a:t>
            </a:r>
            <a:r>
              <a:rPr lang="he-IL" b="1" dirty="0">
                <a:solidFill>
                  <a:schemeClr val="bg1"/>
                </a:solidFill>
              </a:rPr>
              <a:t>הן משתנים מטיפוס </a:t>
            </a:r>
            <a:r>
              <a:rPr lang="en-US" b="1" dirty="0" err="1">
                <a:solidFill>
                  <a:schemeClr val="bg1"/>
                </a:solidFill>
              </a:rPr>
              <a:t>int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9088" name="AutoShape 16"/>
          <p:cNvSpPr>
            <a:spLocks/>
          </p:cNvSpPr>
          <p:nvPr/>
        </p:nvSpPr>
        <p:spPr bwMode="auto">
          <a:xfrm>
            <a:off x="4800600" y="4724400"/>
            <a:ext cx="152400" cy="1447800"/>
          </a:xfrm>
          <a:prstGeom prst="rightBrace">
            <a:avLst>
              <a:gd name="adj1" fmla="val 141664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 flipH="1" flipV="1">
            <a:off x="2971800" y="2895600"/>
            <a:ext cx="2057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 flipH="1">
            <a:off x="3048000" y="3048000"/>
            <a:ext cx="19812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9084" name="Rectangle 12"/>
          <p:cNvSpPr>
            <a:spLocks noChangeArrowheads="1"/>
          </p:cNvSpPr>
          <p:nvPr/>
        </p:nvSpPr>
        <p:spPr bwMode="auto">
          <a:xfrm>
            <a:off x="5029200" y="28956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מה השיטות עושות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9089" name="AutoShape 17"/>
          <p:cNvSpPr>
            <a:spLocks/>
          </p:cNvSpPr>
          <p:nvPr/>
        </p:nvSpPr>
        <p:spPr bwMode="auto">
          <a:xfrm>
            <a:off x="3886200" y="2895600"/>
            <a:ext cx="152400" cy="1066800"/>
          </a:xfrm>
          <a:prstGeom prst="rightBrace">
            <a:avLst>
              <a:gd name="adj1" fmla="val 14165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59087" name="Rectangle 15"/>
          <p:cNvSpPr>
            <a:spLocks noChangeArrowheads="1"/>
          </p:cNvSpPr>
          <p:nvPr/>
        </p:nvSpPr>
        <p:spPr bwMode="auto">
          <a:xfrm>
            <a:off x="4343400" y="39624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איך השיטות </a:t>
            </a:r>
          </a:p>
          <a:p>
            <a:pPr algn="ctr"/>
            <a:r>
              <a:rPr lang="he-IL" b="1" dirty="0">
                <a:solidFill>
                  <a:schemeClr val="bg1"/>
                </a:solidFill>
              </a:rPr>
              <a:t>מבצעות את הפעולה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9083" grpId="0" animBg="1"/>
      <p:bldP spid="259088" grpId="0" animBg="1"/>
      <p:bldP spid="259085" grpId="0" animBg="1"/>
      <p:bldP spid="259086" grpId="0" animBg="1"/>
      <p:bldP spid="259084" grpId="0" animBg="1"/>
      <p:bldP spid="259089" grpId="0" animBg="1"/>
      <p:bldP spid="2590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14687"/>
            <a:ext cx="4267200" cy="242411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השימוש במחלקה </a:t>
            </a:r>
            <a:r>
              <a:rPr lang="en-US" dirty="0">
                <a:latin typeface="Arial" charset="0"/>
                <a:cs typeface="Arial" charset="0"/>
              </a:rPr>
              <a:t>Clock</a:t>
            </a:r>
          </a:p>
        </p:txBody>
      </p:sp>
      <p:sp>
        <p:nvSpPr>
          <p:cNvPr id="26628" name="Content Placeholder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he-IL" sz="2800" b="1" dirty="0">
                <a:latin typeface="Arial" charset="0"/>
                <a:cs typeface="Arial" charset="0"/>
              </a:rPr>
              <a:t> </a:t>
            </a:r>
            <a:r>
              <a:rPr lang="he-IL" sz="2800" dirty="0">
                <a:latin typeface="Arial" charset="0"/>
                <a:cs typeface="Arial" charset="0"/>
              </a:rPr>
              <a:t>יצירת אובייקט מטיפוס </a:t>
            </a:r>
            <a:r>
              <a:rPr lang="en-US" sz="2800" dirty="0">
                <a:latin typeface="Arial" charset="0"/>
                <a:cs typeface="Arial" charset="0"/>
              </a:rPr>
              <a:t>Clock</a:t>
            </a:r>
            <a:r>
              <a:rPr lang="he-IL" sz="2800" dirty="0">
                <a:latin typeface="Arial" charset="0"/>
                <a:cs typeface="Arial" charset="0"/>
              </a:rPr>
              <a:t> תעשה בתוך ה- </a:t>
            </a:r>
            <a:r>
              <a:rPr lang="en-US" sz="2800" dirty="0">
                <a:latin typeface="Arial" charset="0"/>
                <a:cs typeface="Arial" charset="0"/>
              </a:rPr>
              <a:t>main</a:t>
            </a:r>
            <a:r>
              <a:rPr lang="he-IL" sz="2800" dirty="0">
                <a:latin typeface="Arial" charset="0"/>
                <a:cs typeface="Arial" charset="0"/>
              </a:rPr>
              <a:t>, ע"י שימוש במילה השמורה </a:t>
            </a:r>
            <a:r>
              <a:rPr lang="en-US" sz="2800" dirty="0">
                <a:latin typeface="Arial" charset="0"/>
                <a:cs typeface="Arial" charset="0"/>
              </a:rPr>
              <a:t>new</a:t>
            </a:r>
            <a:endParaRPr lang="he-IL" sz="2800" dirty="0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2819400"/>
            <a:ext cx="1828800" cy="2971800"/>
            <a:chOff x="1104" y="1488"/>
            <a:chExt cx="1344" cy="2112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248" y="1662"/>
              <a:ext cx="4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104" y="1488"/>
              <a:ext cx="1344" cy="2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Clock</a:t>
              </a:r>
            </a:p>
            <a:p>
              <a:pPr algn="l">
                <a:defRPr/>
              </a:pP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hour</a:t>
              </a:r>
            </a:p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minutes</a:t>
              </a:r>
            </a:p>
            <a:p>
              <a:pPr algn="l">
                <a:defRPr/>
              </a:pP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tick</a:t>
              </a:r>
            </a:p>
            <a:p>
              <a:pPr algn="l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show</a:t>
              </a: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8" name="Text Box 7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endParaRPr lang="he-IL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09600" y="3581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609600" y="40386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609600" y="4724400"/>
            <a:ext cx="3657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00400"/>
            <a:ext cx="4267200" cy="242411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60105" name="AutoShape 9"/>
          <p:cNvSpPr>
            <a:spLocks noChangeArrowheads="1"/>
          </p:cNvSpPr>
          <p:nvPr/>
        </p:nvSpPr>
        <p:spPr bwMode="auto">
          <a:xfrm>
            <a:off x="990600" y="2681287"/>
            <a:ext cx="1447800" cy="366713"/>
          </a:xfrm>
          <a:prstGeom prst="wedgeRectCallout">
            <a:avLst>
              <a:gd name="adj1" fmla="val -64593"/>
              <a:gd name="adj2" fmla="val 201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שם הטיפוס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2514600" y="2681287"/>
            <a:ext cx="1524000" cy="381000"/>
          </a:xfrm>
          <a:prstGeom prst="wedgeRectCallout">
            <a:avLst>
              <a:gd name="adj1" fmla="val -115912"/>
              <a:gd name="adj2" fmla="val 2178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שם המשתנה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0107" name="AutoShape 11"/>
          <p:cNvSpPr>
            <a:spLocks noChangeArrowheads="1"/>
          </p:cNvSpPr>
          <p:nvPr/>
        </p:nvSpPr>
        <p:spPr bwMode="auto">
          <a:xfrm>
            <a:off x="4800600" y="3519487"/>
            <a:ext cx="1828800" cy="381000"/>
          </a:xfrm>
          <a:prstGeom prst="wedgeRectCallout">
            <a:avLst>
              <a:gd name="adj1" fmla="val -134912"/>
              <a:gd name="adj2" fmla="val 12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יצירת האובייקט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4800600" y="4953000"/>
            <a:ext cx="1905000" cy="685800"/>
          </a:xfrm>
          <a:prstGeom prst="wedgeRectCallout">
            <a:avLst>
              <a:gd name="adj1" fmla="val -197611"/>
              <a:gd name="adj2" fmla="val -272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קריאה לשיטה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של האובייקט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0112" name="AutoShape 16"/>
          <p:cNvSpPr>
            <a:spLocks noChangeArrowheads="1"/>
          </p:cNvSpPr>
          <p:nvPr/>
        </p:nvSpPr>
        <p:spPr bwMode="auto">
          <a:xfrm>
            <a:off x="4800600" y="4052887"/>
            <a:ext cx="1981200" cy="685800"/>
          </a:xfrm>
          <a:prstGeom prst="wedgeRectCallout">
            <a:avLst>
              <a:gd name="adj1" fmla="val -179437"/>
              <a:gd name="adj2" fmla="val -171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מתן ערכים לשדות האובייקט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60105" grpId="0" animBg="1"/>
      <p:bldP spid="260106" grpId="0" animBg="1"/>
      <p:bldP spid="260107" grpId="0" animBg="1"/>
      <p:bldP spid="260109" grpId="0" animBg="1"/>
      <p:bldP spid="260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/>
          </p:cNvSpPr>
          <p:nvPr/>
        </p:nvSpPr>
        <p:spPr bwMode="auto">
          <a:xfrm>
            <a:off x="-990600" y="2895600"/>
            <a:ext cx="792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noProof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main(String[] args)  {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noProof="1">
                <a:latin typeface="Courier New" pitchFamily="49" charset="0"/>
                <a:cs typeface="Courier New" pitchFamily="49" charset="0"/>
              </a:rPr>
              <a:t>            Clock c1;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noProof="1">
                <a:latin typeface="Courier New" pitchFamily="49" charset="0"/>
                <a:cs typeface="Courier New" pitchFamily="49" charset="0"/>
              </a:rPr>
              <a:t>			c1 = new Clock();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       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c1.</a:t>
            </a:r>
            <a:r>
              <a:rPr lang="en-US" noProof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noProof="1">
                <a:latin typeface="Courier New" pitchFamily="49" charset="0"/>
                <a:cs typeface="Courier New" pitchFamily="49" charset="0"/>
              </a:rPr>
              <a:t>            c1.</a:t>
            </a:r>
            <a:r>
              <a:rPr lang="en-US" noProof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minutes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 = </a:t>
            </a:r>
            <a:r>
              <a:rPr lang="he-IL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8;</a:t>
            </a:r>
            <a:endParaRPr lang="he-IL" noProof="1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noProof="1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noProof="1">
                <a:latin typeface="Courier New" pitchFamily="49" charset="0"/>
                <a:cs typeface="Courier New" pitchFamily="49" charset="0"/>
              </a:rPr>
              <a:t>            System.out.print(</a:t>
            </a:r>
            <a:r>
              <a:rPr lang="en-US" noProof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"The time is: "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noProof="1">
                <a:latin typeface="Courier New" pitchFamily="49" charset="0"/>
                <a:cs typeface="Courier New" pitchFamily="49" charset="0"/>
              </a:rPr>
              <a:t>            c1.show();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noProof="1">
                <a:latin typeface="Courier New" pitchFamily="49" charset="0"/>
                <a:cs typeface="Courier New" pitchFamily="49" charset="0"/>
              </a:rPr>
              <a:t>            System.</a:t>
            </a:r>
            <a:r>
              <a:rPr lang="en-US" noProof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noProof="1">
                <a:latin typeface="Courier New" pitchFamily="49" charset="0"/>
                <a:cs typeface="Courier New" pitchFamily="49" charset="0"/>
              </a:rPr>
              <a:t>.println();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noProof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e-IL" dirty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4227" name="Oval 35"/>
          <p:cNvSpPr>
            <a:spLocks noChangeArrowheads="1"/>
          </p:cNvSpPr>
          <p:nvPr/>
        </p:nvSpPr>
        <p:spPr bwMode="auto">
          <a:xfrm>
            <a:off x="6019800" y="3886200"/>
            <a:ext cx="3048000" cy="1219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כיצד נראה הזיכרון</a:t>
            </a: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64226" name="Group 34"/>
          <p:cNvGraphicFramePr>
            <a:graphicFrameLocks noGrp="1"/>
          </p:cNvGraphicFramePr>
          <p:nvPr>
            <p:ph sz="quarter" idx="1"/>
          </p:nvPr>
        </p:nvGraphicFramePr>
        <p:xfrm>
          <a:off x="3588327" y="3733800"/>
          <a:ext cx="2499972" cy="381000"/>
        </p:xfrm>
        <a:graphic>
          <a:graphicData uri="http://schemas.openxmlformats.org/drawingml/2006/table">
            <a:tbl>
              <a:tblPr/>
              <a:tblGrid>
                <a:gridCol w="1407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marL="285268" marR="2852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85268" marR="285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4319" name="Group 127"/>
          <p:cNvGraphicFramePr>
            <a:graphicFrameLocks noGrp="1"/>
          </p:cNvGraphicFramePr>
          <p:nvPr>
            <p:ph sz="half" idx="4294967295"/>
          </p:nvPr>
        </p:nvGraphicFramePr>
        <p:xfrm>
          <a:off x="7010400" y="41148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324600" y="5105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/>
              <a:t>זיכרון ה- </a:t>
            </a:r>
            <a:r>
              <a:rPr lang="en-US" dirty="0"/>
              <a:t>heap</a:t>
            </a:r>
          </a:p>
        </p:txBody>
      </p:sp>
      <p:graphicFrame>
        <p:nvGraphicFramePr>
          <p:cNvPr id="264330" name="Group 138"/>
          <p:cNvGraphicFramePr>
            <a:graphicFrameLocks noGrp="1"/>
          </p:cNvGraphicFramePr>
          <p:nvPr/>
        </p:nvGraphicFramePr>
        <p:xfrm>
          <a:off x="6400800" y="41148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4347" name="Group 155"/>
          <p:cNvGraphicFramePr>
            <a:graphicFrameLocks noGrp="1"/>
          </p:cNvGraphicFramePr>
          <p:nvPr/>
        </p:nvGraphicFramePr>
        <p:xfrm>
          <a:off x="6400800" y="41148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00" name="Text Box 172"/>
          <p:cNvSpPr txBox="1">
            <a:spLocks noChangeArrowheads="1"/>
          </p:cNvSpPr>
          <p:nvPr/>
        </p:nvSpPr>
        <p:spPr bwMode="auto">
          <a:xfrm>
            <a:off x="0" y="1600200"/>
            <a:ext cx="8458200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1813" indent="-436563" algn="r" rtl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q"/>
            </a:pPr>
            <a:r>
              <a:rPr lang="he-IL" dirty="0"/>
              <a:t>ב- </a:t>
            </a:r>
            <a:r>
              <a:rPr lang="en-US" dirty="0"/>
              <a:t>stack</a:t>
            </a:r>
            <a:r>
              <a:rPr lang="he-IL" dirty="0"/>
              <a:t> יש משתנה המכיל הפניה לאובייקט, כרגע ההפניה היא </a:t>
            </a:r>
            <a:r>
              <a:rPr lang="en-US" dirty="0"/>
              <a:t>null</a:t>
            </a:r>
            <a:endParaRPr lang="en-US" sz="2000" dirty="0"/>
          </a:p>
          <a:p>
            <a:pPr marL="531813" indent="-436563" algn="r" rtl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q"/>
            </a:pPr>
            <a:r>
              <a:rPr lang="he-IL" dirty="0"/>
              <a:t>אובייקטים נוצרים בשטח זיכרון הנקרא </a:t>
            </a:r>
            <a:r>
              <a:rPr lang="en-US" dirty="0"/>
              <a:t>heap</a:t>
            </a:r>
            <a:endParaRPr lang="he-IL" dirty="0"/>
          </a:p>
          <a:p>
            <a:pPr marL="531813" indent="-436563" algn="r" rtl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q"/>
            </a:pPr>
            <a:r>
              <a:rPr lang="he-IL" sz="2000" dirty="0"/>
              <a:t>אובייקט בזיכרון מכיל את כל אוסף תכונותיו</a:t>
            </a:r>
          </a:p>
          <a:p>
            <a:pPr marL="531813" indent="-436563" algn="r" rtl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q"/>
            </a:pPr>
            <a:r>
              <a:rPr lang="he-IL" sz="2000" dirty="0"/>
              <a:t>לאובייקט על ה- </a:t>
            </a:r>
            <a:r>
              <a:rPr lang="en-US" sz="2000" dirty="0"/>
              <a:t>heap</a:t>
            </a:r>
            <a:r>
              <a:rPr lang="he-IL" sz="2000" dirty="0"/>
              <a:t> אין שם, יש אליו רק הפניות</a:t>
            </a:r>
            <a:endParaRPr lang="en-US" sz="2000" dirty="0"/>
          </a:p>
        </p:txBody>
      </p:sp>
      <p:pic>
        <p:nvPicPr>
          <p:cNvPr id="264366" name="Picture 1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0013"/>
            <a:ext cx="32004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4368" name="Picture 1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6675"/>
            <a:ext cx="32004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Group 34"/>
          <p:cNvGraphicFramePr>
            <a:graphicFrameLocks/>
          </p:cNvGraphicFramePr>
          <p:nvPr/>
        </p:nvGraphicFramePr>
        <p:xfrm>
          <a:off x="3581400" y="3733800"/>
          <a:ext cx="25146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marL="285268" marR="28526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85268" marR="2852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334000" y="3962400"/>
            <a:ext cx="1066800" cy="152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6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4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4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6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6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6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264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264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264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7" grpId="0" animBg="1"/>
      <p:bldP spid="2642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זרימת התוכנית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63176" name="Rectangle 8"/>
          <p:cNvSpPr>
            <a:spLocks noGrp="1"/>
          </p:cNvSpPr>
          <p:nvPr>
            <p:ph sz="quarter" idx="1"/>
          </p:nvPr>
        </p:nvSpPr>
        <p:spPr>
          <a:xfrm>
            <a:off x="3733800" y="838200"/>
            <a:ext cx="8686800" cy="53340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Program 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tabLst>
                <a:tab pos="442913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main(String[] args){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Clock c1 = </a:t>
            </a:r>
            <a:r>
              <a:rPr lang="en-US" sz="1600" noProof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 Clock();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c1.hours = 10;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c1.minutes = 8;</a:t>
            </a:r>
            <a:endParaRPr lang="he-IL" sz="1600" noProof="1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e-IL" sz="1600" noProof="1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System.out.print("The time is: ");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c1.show();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System.out.println();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</a:t>
            </a:r>
            <a:r>
              <a:rPr lang="he-IL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e-IL" sz="16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173" name="Rectangle 5"/>
          <p:cNvSpPr>
            <a:spLocks/>
          </p:cNvSpPr>
          <p:nvPr/>
        </p:nvSpPr>
        <p:spPr bwMode="auto">
          <a:xfrm>
            <a:off x="-381000" y="20574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class Clock    {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noProof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 minutes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hours;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noProof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 tick()  {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minutes++;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hours += minutes / 60;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minutes %= 60;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hours %= 24;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noProof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 show()  {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 (hours &lt; 10)            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System.out.print("0");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System.out.print(hours + “:”);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(minutes &lt; 10)       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System.out.print("0");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  System.out.print(minutes);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marL="319088" indent="-319088" algn="l">
              <a:lnSpc>
                <a:spcPct val="6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noProof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 class Clock</a:t>
            </a:r>
            <a:endParaRPr lang="en-US" sz="1600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63177" name="Group 9"/>
          <p:cNvGraphicFramePr>
            <a:graphicFrameLocks noGrp="1"/>
          </p:cNvGraphicFramePr>
          <p:nvPr/>
        </p:nvGraphicFramePr>
        <p:xfrm>
          <a:off x="4038600" y="4267201"/>
          <a:ext cx="2152650" cy="411163"/>
        </p:xfrm>
        <a:graphic>
          <a:graphicData uri="http://schemas.openxmlformats.org/drawingml/2006/table">
            <a:tbl>
              <a:tblPr/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3186" name="Oval 18"/>
          <p:cNvSpPr>
            <a:spLocks noChangeArrowheads="1"/>
          </p:cNvSpPr>
          <p:nvPr/>
        </p:nvSpPr>
        <p:spPr bwMode="auto">
          <a:xfrm>
            <a:off x="5257800" y="4953000"/>
            <a:ext cx="3429000" cy="1143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5943600" y="6034088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263188" name="Group 20"/>
          <p:cNvGraphicFramePr>
            <a:graphicFrameLocks noGrp="1"/>
          </p:cNvGraphicFramePr>
          <p:nvPr/>
        </p:nvGraphicFramePr>
        <p:xfrm>
          <a:off x="5867400" y="51054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204" name="Group 36"/>
          <p:cNvGraphicFramePr>
            <a:graphicFrameLocks noGrp="1"/>
          </p:cNvGraphicFramePr>
          <p:nvPr/>
        </p:nvGraphicFramePr>
        <p:xfrm>
          <a:off x="4038600" y="4267200"/>
          <a:ext cx="2152650" cy="411163"/>
        </p:xfrm>
        <a:graphic>
          <a:graphicData uri="http://schemas.openxmlformats.org/drawingml/2006/table">
            <a:tbl>
              <a:tblPr/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3213" name="Group 45"/>
          <p:cNvGraphicFramePr>
            <a:graphicFrameLocks noGrp="1"/>
          </p:cNvGraphicFramePr>
          <p:nvPr/>
        </p:nvGraphicFramePr>
        <p:xfrm>
          <a:off x="5867400" y="51054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3229" name="Group 61"/>
          <p:cNvGraphicFramePr>
            <a:graphicFrameLocks noGrp="1"/>
          </p:cNvGraphicFramePr>
          <p:nvPr/>
        </p:nvGraphicFramePr>
        <p:xfrm>
          <a:off x="5867400" y="51054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3246" name="Picture 7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320040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247" name="Picture 7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3200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248" name="Picture 8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04800"/>
            <a:ext cx="32004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249" name="Picture 8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04800"/>
            <a:ext cx="32004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5486400" y="4495800"/>
            <a:ext cx="381000" cy="609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0" y="6172200"/>
            <a:ext cx="3657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u="sng" dirty="0">
                <a:latin typeface="Arial" pitchFamily="34" charset="0"/>
                <a:cs typeface="Arial" pitchFamily="34" charset="0"/>
              </a:rPr>
              <a:t>שאלה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: מדוע לא שמנו הדפסת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בסיום המתודה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show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31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3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3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3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3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3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3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63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63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3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63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63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3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631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63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63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63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63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63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63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63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63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63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63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63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63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63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63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63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26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26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63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263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63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263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263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263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63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263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263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263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63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63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26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263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263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263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263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263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263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263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263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263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263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263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63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263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263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263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2631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2631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2631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263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263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263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263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263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263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263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263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263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263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63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263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263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2" dur="500"/>
                                        <p:tgtEl>
                                          <p:spTgt spid="263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5" dur="500"/>
                                        <p:tgtEl>
                                          <p:spTgt spid="263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6" grpId="0" animBg="1"/>
      <p:bldP spid="263187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ביחידה זו נלמד:</a:t>
            </a:r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458200" cy="4419600"/>
          </a:xfrm>
        </p:spPr>
        <p:txBody>
          <a:bodyPr>
            <a:normAutofit/>
          </a:bodyPr>
          <a:lstStyle/>
          <a:p>
            <a:r>
              <a:rPr lang="he-IL"/>
              <a:t>מהו תכנות מכוון עצמים</a:t>
            </a:r>
          </a:p>
          <a:p>
            <a:r>
              <a:rPr lang="he-IL"/>
              <a:t>מהו אובייקט</a:t>
            </a:r>
          </a:p>
          <a:p>
            <a:r>
              <a:rPr lang="he-IL"/>
              <a:t>מהי מחלקה</a:t>
            </a:r>
          </a:p>
          <a:p>
            <a:r>
              <a:rPr lang="he-IL"/>
              <a:t>תכונות ומתודות של מחלקות</a:t>
            </a:r>
          </a:p>
          <a:p>
            <a:r>
              <a:rPr lang="he-IL"/>
              <a:t>יצירת אובייקט</a:t>
            </a:r>
          </a:p>
          <a:p>
            <a:r>
              <a:rPr lang="he-IL"/>
              <a:t>הרשאות גישה</a:t>
            </a:r>
          </a:p>
          <a:p>
            <a:r>
              <a:rPr lang="he-IL"/>
              <a:t>השמת אובייקטים</a:t>
            </a:r>
          </a:p>
          <a:p>
            <a:r>
              <a:rPr lang="he-IL"/>
              <a:t>מערך אובייקטים</a:t>
            </a:r>
          </a:p>
          <a:p>
            <a:r>
              <a:rPr lang="he-IL"/>
              <a:t>המחלקה </a:t>
            </a:r>
            <a:r>
              <a:rPr lang="en-US"/>
              <a:t>String</a:t>
            </a:r>
            <a:endParaRPr lang="he-IL"/>
          </a:p>
          <a:p>
            <a:pPr lvl="1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יצירת כמה אובייקטים מהמחלקה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2387" name="Rectangle 3"/>
          <p:cNvSpPr>
            <a:spLocks noGrp="1"/>
          </p:cNvSpPr>
          <p:nvPr>
            <p:ph sz="quarter" idx="1"/>
          </p:nvPr>
        </p:nvSpPr>
        <p:spPr>
          <a:xfrm>
            <a:off x="-304800" y="1600200"/>
            <a:ext cx="6629400" cy="48006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e-IL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800" noProof="1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Clock c1 = </a:t>
            </a:r>
            <a:r>
              <a:rPr lang="en-US" sz="1800" noProof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noProof="1">
                <a:latin typeface="Courier New" pitchFamily="49" charset="0"/>
                <a:cs typeface="Courier New" pitchFamily="49" charset="0"/>
              </a:rPr>
              <a:t> Clock();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Clock c2 = </a:t>
            </a:r>
            <a:r>
              <a:rPr lang="en-US" sz="1800" noProof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noProof="1">
                <a:latin typeface="Courier New" pitchFamily="49" charset="0"/>
                <a:cs typeface="Courier New" pitchFamily="49" charset="0"/>
              </a:rPr>
              <a:t> Clock();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c1.hours = 10;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c1.minutes = 8;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c2.hours = 13;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c2.minutes = 45;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System.out.print("c1 time is: ");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c1.show();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System.out.print("\nc2 time is: ");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c2.show();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  System.out.println();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>
                <a:latin typeface="Courier New" pitchFamily="49" charset="0"/>
                <a:cs typeface="Courier New" pitchFamily="49" charset="0"/>
              </a:rPr>
              <a:t>   </a:t>
            </a:r>
            <a:r>
              <a:rPr lang="he-IL" sz="18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9" name="Group 128"/>
          <p:cNvGraphicFramePr>
            <a:graphicFrameLocks noGrp="1"/>
          </p:cNvGraphicFramePr>
          <p:nvPr/>
        </p:nvGraphicFramePr>
        <p:xfrm>
          <a:off x="3429000" y="5791200"/>
          <a:ext cx="2209800" cy="762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71612"/>
            <a:ext cx="44196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4" name="Rectangle 5"/>
          <p:cNvSpPr>
            <a:spLocks noChangeArrowheads="1"/>
          </p:cNvSpPr>
          <p:nvPr/>
        </p:nvSpPr>
        <p:spPr bwMode="auto">
          <a:xfrm>
            <a:off x="5334000" y="2971800"/>
            <a:ext cx="3505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כאשר פונים לשיטה של אובייקט, </a:t>
            </a:r>
          </a:p>
          <a:p>
            <a:pPr algn="ctr"/>
            <a:r>
              <a:rPr lang="he-IL" b="1" dirty="0">
                <a:solidFill>
                  <a:schemeClr val="bg1"/>
                </a:solidFill>
              </a:rPr>
              <a:t>האובייקט מכיר את ערכי תכונותיו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2390" name="Oval 6"/>
          <p:cNvSpPr>
            <a:spLocks noChangeArrowheads="1"/>
          </p:cNvSpPr>
          <p:nvPr/>
        </p:nvSpPr>
        <p:spPr bwMode="auto">
          <a:xfrm>
            <a:off x="5715000" y="4038600"/>
            <a:ext cx="32766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272400" name="Group 16"/>
          <p:cNvGraphicFramePr>
            <a:graphicFrameLocks noGrp="1"/>
          </p:cNvGraphicFramePr>
          <p:nvPr/>
        </p:nvGraphicFramePr>
        <p:xfrm>
          <a:off x="6324600" y="413004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2475" name="Text Box 91"/>
          <p:cNvSpPr txBox="1">
            <a:spLocks noChangeArrowheads="1"/>
          </p:cNvSpPr>
          <p:nvPr/>
        </p:nvSpPr>
        <p:spPr bwMode="auto">
          <a:xfrm>
            <a:off x="5867400" y="5957888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272495" name="Group 111"/>
          <p:cNvGraphicFramePr>
            <a:graphicFrameLocks noGrp="1"/>
          </p:cNvGraphicFramePr>
          <p:nvPr/>
        </p:nvGraphicFramePr>
        <p:xfrm>
          <a:off x="3429000" y="5791200"/>
          <a:ext cx="2209800" cy="762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12" name="Group 128"/>
          <p:cNvGraphicFramePr>
            <a:graphicFrameLocks noGrp="1"/>
          </p:cNvGraphicFramePr>
          <p:nvPr/>
        </p:nvGraphicFramePr>
        <p:xfrm>
          <a:off x="3429000" y="5791200"/>
          <a:ext cx="2209800" cy="762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29" name="Group 145"/>
          <p:cNvGraphicFramePr>
            <a:graphicFrameLocks noGrp="1"/>
          </p:cNvGraphicFramePr>
          <p:nvPr/>
        </p:nvGraphicFramePr>
        <p:xfrm>
          <a:off x="6324600" y="5121275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46" name="Group 162"/>
          <p:cNvGraphicFramePr>
            <a:graphicFrameLocks noGrp="1"/>
          </p:cNvGraphicFramePr>
          <p:nvPr/>
        </p:nvGraphicFramePr>
        <p:xfrm>
          <a:off x="6324600" y="413004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63" name="Group 179"/>
          <p:cNvGraphicFramePr>
            <a:graphicFrameLocks noGrp="1"/>
          </p:cNvGraphicFramePr>
          <p:nvPr/>
        </p:nvGraphicFramePr>
        <p:xfrm>
          <a:off x="6324600" y="413004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80" name="Group 196"/>
          <p:cNvGraphicFramePr>
            <a:graphicFrameLocks noGrp="1"/>
          </p:cNvGraphicFramePr>
          <p:nvPr/>
        </p:nvGraphicFramePr>
        <p:xfrm>
          <a:off x="6324600" y="51054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597" name="Group 213"/>
          <p:cNvGraphicFramePr>
            <a:graphicFrameLocks noGrp="1"/>
          </p:cNvGraphicFramePr>
          <p:nvPr/>
        </p:nvGraphicFramePr>
        <p:xfrm>
          <a:off x="6324600" y="51054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4953000" y="4191000"/>
            <a:ext cx="1371600" cy="1752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953000" y="5105400"/>
            <a:ext cx="1371600" cy="1295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7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27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272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272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272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27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272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272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 animBg="1"/>
      <p:bldP spid="272390" grpId="0" animBg="1"/>
      <p:bldP spid="2724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הרשאות </a:t>
            </a:r>
            <a:r>
              <a:rPr lang="en-US">
                <a:latin typeface="Arial" charset="0"/>
                <a:cs typeface="Arial" charset="0"/>
              </a:rPr>
              <a:t>private</a:t>
            </a:r>
            <a:r>
              <a:rPr lang="he-IL">
                <a:latin typeface="Arial" charset="0"/>
                <a:cs typeface="Arial" charset="0"/>
              </a:rPr>
              <a:t> ו- </a:t>
            </a:r>
            <a:r>
              <a:rPr lang="en-US">
                <a:latin typeface="Arial" charset="0"/>
                <a:cs typeface="Arial" charset="0"/>
              </a:rPr>
              <a:t>public</a:t>
            </a:r>
          </a:p>
        </p:txBody>
      </p:sp>
      <p:sp>
        <p:nvSpPr>
          <p:cNvPr id="3072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לא נרצה שהתכונות שלנו יהיו חשופות ושכל אחד יוכל לשנות את ערכיהן ע"י השמה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למשל שלא יוכלו לשים בערך של הדקות מספר שאינו בין 0 ל- 59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לכן ניתן לתת הרשאות לתכונות ולשיטות של המחלקה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תכונה שנרצה לחשוף לשינוי ולצפייה תקבל הרשאת </a:t>
            </a:r>
            <a:r>
              <a:rPr lang="en-US" dirty="0">
                <a:latin typeface="Arial" charset="0"/>
                <a:cs typeface="Arial" charset="0"/>
              </a:rPr>
              <a:t>public</a:t>
            </a:r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תכונה שנרצה שתהייה זמינה לשינוי או צפייה </a:t>
            </a:r>
            <a:r>
              <a:rPr lang="he-IL" b="1" dirty="0">
                <a:latin typeface="Arial" charset="0"/>
                <a:cs typeface="Arial" charset="0"/>
              </a:rPr>
              <a:t>רק בתוך המחלקה</a:t>
            </a:r>
            <a:r>
              <a:rPr lang="he-IL" dirty="0">
                <a:latin typeface="Arial" charset="0"/>
                <a:cs typeface="Arial" charset="0"/>
              </a:rPr>
              <a:t> תקבל הרשאת </a:t>
            </a:r>
            <a:r>
              <a:rPr lang="en-US" dirty="0">
                <a:latin typeface="Arial" charset="0"/>
                <a:cs typeface="Arial" charset="0"/>
              </a:rPr>
              <a:t>private</a:t>
            </a:r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שיטה שנרצה שתהיה לשימוש פנימי של המחלקה נגדיר כ- </a:t>
            </a:r>
            <a:r>
              <a:rPr lang="en-US" dirty="0">
                <a:latin typeface="Arial" charset="0"/>
                <a:cs typeface="Arial" charset="0"/>
              </a:rPr>
              <a:t>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Clock</a:t>
            </a:r>
            <a:r>
              <a:rPr lang="he-IL">
                <a:latin typeface="Arial" charset="0"/>
                <a:cs typeface="Arial" charset="0"/>
              </a:rPr>
              <a:t> - השינוי בקוד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sz="quarter" idx="1"/>
          </p:nvPr>
        </p:nvSpPr>
        <p:spPr>
          <a:xfrm>
            <a:off x="-381000" y="2362200"/>
            <a:ext cx="8686800" cy="53340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he-IL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Clock   {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int minutes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hours;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tick()   {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 minutes++;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 hours += minutes / 60;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 minutes %= 60;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 hours %= 24;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b="1" noProof="1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show()    {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(hours &lt; 10)           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System.out.print("0");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System.out.print(hours + ":”);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(minutes &lt; 10)              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System.out.print("0");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System.out.print(minutes);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 rtl="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b="1" noProof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// class Clock</a:t>
            </a:r>
            <a:endParaRPr lang="en-US" sz="16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0340" name="Rectangle 4"/>
          <p:cNvSpPr>
            <a:spLocks/>
          </p:cNvSpPr>
          <p:nvPr/>
        </p:nvSpPr>
        <p:spPr bwMode="auto">
          <a:xfrm>
            <a:off x="2057400" y="1219200"/>
            <a:ext cx="6784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rtl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he-IL" sz="2500" dirty="0"/>
              <a:t>עם שינוי ההרשאה נקבל שגיאת קומפילציה:</a:t>
            </a:r>
            <a:endParaRPr lang="en-US" sz="2500" dirty="0"/>
          </a:p>
        </p:txBody>
      </p:sp>
      <p:sp>
        <p:nvSpPr>
          <p:cNvPr id="270342" name="Rectangle 6"/>
          <p:cNvSpPr>
            <a:spLocks/>
          </p:cNvSpPr>
          <p:nvPr/>
        </p:nvSpPr>
        <p:spPr bwMode="auto">
          <a:xfrm>
            <a:off x="2971800" y="1524000"/>
            <a:ext cx="6324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main(String[] args) {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   Clock c1 = new Clock();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  </a:t>
            </a:r>
            <a:r>
              <a:rPr lang="en-US" sz="16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c1.hours = 30;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c1.minutes = 8</a:t>
            </a:r>
            <a:r>
              <a:rPr lang="he-I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he-IL" sz="1600" b="1" noProof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he-IL" sz="1600" b="1" noProof="1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   System.out.print("The time is: ");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   c1.show();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   System.out.println();</a:t>
            </a:r>
          </a:p>
          <a:p>
            <a:pPr marL="319088" indent="-319088" algn="l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e-IL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419600"/>
            <a:ext cx="3641725" cy="17526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  <p:bldP spid="2703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24" y="1143000"/>
            <a:ext cx="4445876" cy="5486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שיטות </a:t>
            </a:r>
            <a:r>
              <a:rPr lang="en-US" dirty="0"/>
              <a:t>set</a:t>
            </a:r>
            <a:r>
              <a:rPr lang="he-IL" dirty="0"/>
              <a:t> ו- </a:t>
            </a:r>
            <a:r>
              <a:rPr lang="en-US" dirty="0"/>
              <a:t>get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990600" y="1828800"/>
            <a:ext cx="2971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90600" y="2743200"/>
            <a:ext cx="3505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990600" y="3733800"/>
            <a:ext cx="2971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990600" y="4648200"/>
            <a:ext cx="3581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24" y="1143000"/>
            <a:ext cx="4445876" cy="5486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4876800" y="4648200"/>
            <a:ext cx="3657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>
                <a:latin typeface="Arial" pitchFamily="34" charset="0"/>
                <a:cs typeface="Arial" pitchFamily="34" charset="0"/>
              </a:rPr>
              <a:t>נשים לב שעדיין ניתן לשים ערכים לא תקינים בתכונות האובייקט.</a:t>
            </a:r>
          </a:p>
          <a:p>
            <a:pPr algn="ctr" rtl="1"/>
            <a:r>
              <a:rPr lang="he-IL" b="1" dirty="0">
                <a:latin typeface="Arial" pitchFamily="34" charset="0"/>
                <a:cs typeface="Arial" pitchFamily="34" charset="0"/>
              </a:rPr>
              <a:t>יטופל בהמשך!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2667000"/>
            <a:ext cx="312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>
                <a:latin typeface="Arial" pitchFamily="34" charset="0"/>
                <a:cs typeface="Arial" pitchFamily="34" charset="0"/>
              </a:rPr>
              <a:t>תפקיד שיטת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set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b="1" u="sng" dirty="0">
                <a:latin typeface="Arial" pitchFamily="34" charset="0"/>
                <a:cs typeface="Arial" pitchFamily="34" charset="0"/>
              </a:rPr>
              <a:t>לשים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ערך בתוך תכונה באובייקט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10200" y="1828800"/>
            <a:ext cx="312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>
                <a:latin typeface="Arial" pitchFamily="34" charset="0"/>
                <a:cs typeface="Arial" pitchFamily="34" charset="0"/>
              </a:rPr>
              <a:t>תפקיד שיטת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get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b="1" u="sng" dirty="0">
                <a:latin typeface="Arial" pitchFamily="34" charset="0"/>
                <a:cs typeface="Arial" pitchFamily="34" charset="0"/>
              </a:rPr>
              <a:t>להחזיר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ערך של תכונה באובייקט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90600" y="2133600"/>
            <a:ext cx="7620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0600" y="3048000"/>
            <a:ext cx="7620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90600" y="4038600"/>
            <a:ext cx="7620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0600" y="4953000"/>
            <a:ext cx="7620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0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 בשיטות להשמה ולקבלת ערכים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371600"/>
            <a:ext cx="8392081" cy="44196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0" y="2133600"/>
            <a:ext cx="2895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524000" y="3276600"/>
            <a:ext cx="2286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524000" y="4114800"/>
            <a:ext cx="2667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524000" y="4953000"/>
            <a:ext cx="7086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392081" cy="44196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752725"/>
            <a:ext cx="1311048" cy="4476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343400"/>
            <a:ext cx="1247095" cy="4476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5486400"/>
            <a:ext cx="4604661" cy="51162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524000" y="3352800"/>
            <a:ext cx="24384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81800" y="4953000"/>
            <a:ext cx="1828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076" y="1143000"/>
            <a:ext cx="7144124" cy="55626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setter</a:t>
            </a:r>
            <a:r>
              <a:rPr lang="he-IL" dirty="0">
                <a:latin typeface="Arial" charset="0"/>
                <a:cs typeface="Arial" charset="0"/>
              </a:rPr>
              <a:t>'ים ו- </a:t>
            </a:r>
            <a:r>
              <a:rPr lang="en-US" dirty="0">
                <a:latin typeface="Arial" charset="0"/>
                <a:cs typeface="Arial" charset="0"/>
              </a:rPr>
              <a:t>getter</a:t>
            </a:r>
            <a:r>
              <a:rPr lang="he-IL" dirty="0">
                <a:latin typeface="Arial" charset="0"/>
                <a:cs typeface="Arial" charset="0"/>
              </a:rPr>
              <a:t>'ים – מימושים מתוקנים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343400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209800"/>
            <a:ext cx="6553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838200" y="4267200"/>
            <a:ext cx="64008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076" y="1143000"/>
            <a:ext cx="7144124" cy="55626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3429000" y="3276600"/>
            <a:ext cx="548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endParaRPr lang="he-IL" b="1" dirty="0">
              <a:solidFill>
                <a:schemeClr val="bg1"/>
              </a:solidFill>
            </a:endParaRP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בתוך ה-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he-IL" b="1" dirty="0">
                <a:solidFill>
                  <a:schemeClr val="bg1"/>
                </a:solidFill>
              </a:rPr>
              <a:t>'ים באה לידי ביטוי העבודה שהתכונות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הן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he-IL" b="1" dirty="0">
                <a:solidFill>
                  <a:schemeClr val="bg1"/>
                </a:solidFill>
              </a:rPr>
              <a:t>: לא ניתן לשנות אותן ללא בקרה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959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תוצר ההרצה לאחר התיקון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202344" cy="4343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0" y="2362200"/>
            <a:ext cx="2590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524000" y="3124200"/>
            <a:ext cx="2590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524000" y="3886200"/>
            <a:ext cx="2590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524000" y="4572000"/>
            <a:ext cx="6858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202344" cy="4343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676525"/>
            <a:ext cx="826770" cy="2952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124960"/>
            <a:ext cx="807085" cy="27559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4953000"/>
            <a:ext cx="2834640" cy="31496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3209925"/>
            <a:ext cx="4704715" cy="2952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3600" dirty="0"/>
              <a:t>וכיצד ה- </a:t>
            </a:r>
            <a:r>
              <a:rPr lang="en-US" sz="3600" dirty="0"/>
              <a:t>main</a:t>
            </a:r>
            <a:r>
              <a:rPr lang="he-IL" sz="3600" dirty="0"/>
              <a:t> ידע האם לקלוט נתונים מחדש?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במימוש הנוכחי בחרנו להדפיס למסך כאשר הקלט שהתקבל אינו תקין</a:t>
            </a:r>
          </a:p>
          <a:p>
            <a:r>
              <a:rPr lang="he-IL" dirty="0"/>
              <a:t>אבל ב- </a:t>
            </a:r>
            <a:r>
              <a:rPr lang="en-US" dirty="0"/>
              <a:t>main</a:t>
            </a:r>
            <a:r>
              <a:rPr lang="he-IL" dirty="0"/>
              <a:t> אין לנו דרך לדעת האם פעולת ה- </a:t>
            </a:r>
            <a:r>
              <a:rPr lang="en-US" dirty="0"/>
              <a:t>set</a:t>
            </a:r>
            <a:r>
              <a:rPr lang="he-IL" dirty="0"/>
              <a:t> בוצעה בהצלחה או האם הושם ערך ברירת המחדל</a:t>
            </a:r>
          </a:p>
          <a:p>
            <a:r>
              <a:rPr lang="he-IL" dirty="0"/>
              <a:t>לכן נתקן את שיטות ה- </a:t>
            </a:r>
            <a:r>
              <a:rPr lang="en-US" dirty="0"/>
              <a:t>set</a:t>
            </a:r>
            <a:r>
              <a:rPr lang="he-IL" dirty="0"/>
              <a:t> כך שיחזירו תשובה מסוג </a:t>
            </a:r>
            <a:r>
              <a:rPr lang="en-US" dirty="0" err="1"/>
              <a:t>boolean</a:t>
            </a:r>
            <a:r>
              <a:rPr lang="he-IL" dirty="0"/>
              <a:t>, כאינדיקציה להצלחה הפעולה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947160" cy="6400800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השיטות </a:t>
            </a:r>
            <a:r>
              <a:rPr lang="en-US" dirty="0"/>
              <a:t>set</a:t>
            </a:r>
            <a:r>
              <a:rPr lang="he-IL" dirty="0"/>
              <a:t>: עדכון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219200"/>
            <a:ext cx="3200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914400" y="3810000"/>
            <a:ext cx="3200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" y="228600"/>
            <a:ext cx="3947160" cy="6400800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 בשיטות ה- </a:t>
            </a:r>
            <a:r>
              <a:rPr lang="en-US" dirty="0"/>
              <a:t>set</a:t>
            </a:r>
            <a:r>
              <a:rPr lang="he-IL" dirty="0"/>
              <a:t> ב- </a:t>
            </a:r>
            <a:r>
              <a:rPr lang="en-US" dirty="0"/>
              <a:t>main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799"/>
            <a:ext cx="6324600" cy="5650667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3048000"/>
            <a:ext cx="4800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600200" y="4419600"/>
            <a:ext cx="4876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54933"/>
            <a:ext cx="6324600" cy="5650667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133600"/>
            <a:ext cx="3209389" cy="210026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תכנות מונחה</a:t>
            </a:r>
            <a:r>
              <a:rPr lang="he-IL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he-IL">
                <a:latin typeface="Arial" charset="0"/>
                <a:cs typeface="Arial" charset="0"/>
              </a:rPr>
              <a:t>עצמים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7" name="Rectangle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b="1" dirty="0">
                <a:latin typeface="Arial" charset="0"/>
                <a:cs typeface="Arial" charset="0"/>
              </a:rPr>
              <a:t>הבסיס התפיסתי של תכנות מכוון עצמים הוא שכך מאורגן העולם: בעצמים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כל דבר הוא אובייקט: כסא, שולחן, סטודנט, מרצה וכד'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לכל אובייקט יש מאפיינים המייצגים אותו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למשל, לסטודנט יש שם, ת.ז. וממוצע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לכל אובייקט יש פעולות שהוא יודע לעשות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למשל, סטודנט יכול לעשות שיעורי בית, ללמוד למבחנים וללכת לים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סיכום </a:t>
            </a:r>
            <a:r>
              <a:rPr lang="en-US" dirty="0">
                <a:latin typeface="Arial" charset="0"/>
                <a:cs typeface="Arial" charset="0"/>
              </a:rPr>
              <a:t>set</a:t>
            </a:r>
            <a:r>
              <a:rPr lang="he-IL" dirty="0">
                <a:latin typeface="Arial" charset="0"/>
                <a:cs typeface="Arial" charset="0"/>
              </a:rPr>
              <a:t>'ים ו- </a:t>
            </a:r>
            <a:r>
              <a:rPr lang="en-US" dirty="0">
                <a:latin typeface="Arial" charset="0"/>
                <a:cs typeface="Arial" charset="0"/>
              </a:rPr>
              <a:t>get</a:t>
            </a:r>
            <a:r>
              <a:rPr lang="he-IL" dirty="0">
                <a:latin typeface="Arial" charset="0"/>
                <a:cs typeface="Arial" charset="0"/>
              </a:rPr>
              <a:t>'ים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כדי לאפשר השמת ערך בתכונה שהיא </a:t>
            </a:r>
            <a:r>
              <a:rPr lang="en-US" dirty="0">
                <a:latin typeface="Arial" charset="0"/>
                <a:cs typeface="Arial" charset="0"/>
              </a:rPr>
              <a:t>private</a:t>
            </a:r>
            <a:r>
              <a:rPr lang="he-IL" dirty="0">
                <a:latin typeface="Arial" charset="0"/>
                <a:cs typeface="Arial" charset="0"/>
              </a:rPr>
              <a:t>, נכתוב שיטת </a:t>
            </a:r>
            <a:r>
              <a:rPr lang="en-US" dirty="0">
                <a:latin typeface="Arial" charset="0"/>
                <a:cs typeface="Arial" charset="0"/>
              </a:rPr>
              <a:t>set</a:t>
            </a:r>
            <a:r>
              <a:rPr lang="he-IL" dirty="0">
                <a:latin typeface="Arial" charset="0"/>
                <a:cs typeface="Arial" charset="0"/>
              </a:rPr>
              <a:t>, שהיא </a:t>
            </a:r>
            <a:r>
              <a:rPr lang="en-US" dirty="0">
                <a:latin typeface="Arial" charset="0"/>
                <a:cs typeface="Arial" charset="0"/>
              </a:rPr>
              <a:t>public</a:t>
            </a:r>
            <a:r>
              <a:rPr lang="he-IL" dirty="0">
                <a:latin typeface="Arial" charset="0"/>
                <a:cs typeface="Arial" charset="0"/>
              </a:rPr>
              <a:t>, המבצעת את פעולת ההשמה:</a:t>
            </a:r>
          </a:p>
          <a:p>
            <a:pPr lvl="1"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השיטה תקבל כנתון את הערך המבוקש</a:t>
            </a:r>
          </a:p>
          <a:p>
            <a:pPr lvl="1"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השיטה תבצע את בדיקות התקינות על ערך שהתקבל </a:t>
            </a:r>
          </a:p>
          <a:p>
            <a:pPr lvl="1"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לבסוף השיטה תעדכן את הערך המתאים בתכונה</a:t>
            </a:r>
          </a:p>
          <a:p>
            <a:pPr>
              <a:spcAft>
                <a:spcPts val="600"/>
              </a:spcAft>
            </a:pPr>
            <a:endParaRPr lang="he-IL" dirty="0">
              <a:latin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כדי לאפשר קבלת ערך תכונה שהיא </a:t>
            </a:r>
            <a:r>
              <a:rPr lang="en-US" dirty="0">
                <a:latin typeface="Arial" charset="0"/>
                <a:cs typeface="Arial" charset="0"/>
              </a:rPr>
              <a:t>private</a:t>
            </a:r>
            <a:r>
              <a:rPr lang="he-IL" dirty="0">
                <a:latin typeface="Arial" charset="0"/>
                <a:cs typeface="Arial" charset="0"/>
              </a:rPr>
              <a:t>, נכתוב שיטת </a:t>
            </a:r>
            <a:r>
              <a:rPr lang="en-US" dirty="0">
                <a:latin typeface="Arial" charset="0"/>
                <a:cs typeface="Arial" charset="0"/>
              </a:rPr>
              <a:t>get</a:t>
            </a:r>
            <a:r>
              <a:rPr lang="he-IL" dirty="0">
                <a:latin typeface="Arial" charset="0"/>
                <a:cs typeface="Arial" charset="0"/>
              </a:rPr>
              <a:t> שהיא </a:t>
            </a:r>
            <a:r>
              <a:rPr lang="en-US" dirty="0">
                <a:latin typeface="Arial" charset="0"/>
                <a:cs typeface="Arial" charset="0"/>
              </a:rPr>
              <a:t>public</a:t>
            </a:r>
            <a:endParaRPr lang="he-IL" dirty="0">
              <a:latin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endParaRPr lang="he-IL" dirty="0">
              <a:latin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he-IL" dirty="0">
                <a:latin typeface="Arial" charset="0"/>
                <a:cs typeface="Arial" charset="0"/>
              </a:rPr>
              <a:t>נהוג לקרוא לשיטות אלו </a:t>
            </a:r>
            <a:r>
              <a:rPr lang="en-US" dirty="0">
                <a:latin typeface="Arial" charset="0"/>
                <a:cs typeface="Arial" charset="0"/>
              </a:rPr>
              <a:t>setter</a:t>
            </a:r>
            <a:r>
              <a:rPr lang="he-IL" dirty="0">
                <a:latin typeface="Arial" charset="0"/>
                <a:cs typeface="Arial" charset="0"/>
              </a:rPr>
              <a:t>'ים ו- </a:t>
            </a:r>
            <a:r>
              <a:rPr lang="en-US" dirty="0">
                <a:latin typeface="Arial" charset="0"/>
                <a:cs typeface="Arial" charset="0"/>
              </a:rPr>
              <a:t>getter</a:t>
            </a:r>
            <a:r>
              <a:rPr lang="he-IL" dirty="0">
                <a:latin typeface="Arial" charset="0"/>
                <a:cs typeface="Arial" charset="0"/>
              </a:rPr>
              <a:t>'ים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האם תמיד התכונות יהיו ב- </a:t>
            </a:r>
            <a:r>
              <a:rPr lang="en-US" dirty="0"/>
              <a:t>private</a:t>
            </a:r>
            <a:r>
              <a:rPr lang="he-I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ישנם מקרים בהם אין צורך בבדיקות תקינות עבור הערכי התכונות</a:t>
            </a:r>
          </a:p>
          <a:p>
            <a:pPr lvl="1"/>
            <a:r>
              <a:rPr lang="he-IL" dirty="0"/>
              <a:t>למשל, עבור המחלקה </a:t>
            </a:r>
            <a:r>
              <a:rPr lang="en-US" dirty="0"/>
              <a:t>Person</a:t>
            </a:r>
            <a:r>
              <a:rPr lang="he-IL" dirty="0"/>
              <a:t> המייצגת אדם, שתכונותיה הם שם ו- ת.ז., כאשר אין כרגע צורך בהגבלות תקינות</a:t>
            </a:r>
          </a:p>
          <a:p>
            <a:pPr lvl="1"/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833" y="2701399"/>
            <a:ext cx="4056088" cy="13022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832" y="4079817"/>
            <a:ext cx="7215568" cy="26257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האם תמיד התכונות יהיו ב- </a:t>
            </a:r>
            <a:r>
              <a:rPr lang="en-US" dirty="0"/>
              <a:t>private</a:t>
            </a:r>
            <a:r>
              <a:rPr lang="he-IL" dirty="0"/>
              <a:t>? </a:t>
            </a:r>
            <a:r>
              <a:rPr lang="he-IL" sz="3200" dirty="0"/>
              <a:t>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אבל אם פתאום נחליט שמספר ת.ז. חייב להיות 9 ספרות, נצטרך לעדכן את המחלקה</a:t>
            </a:r>
          </a:p>
          <a:p>
            <a:r>
              <a:rPr lang="he-IL" dirty="0"/>
              <a:t>וה- </a:t>
            </a:r>
            <a:r>
              <a:rPr lang="en-US" dirty="0"/>
              <a:t>main</a:t>
            </a:r>
            <a:r>
              <a:rPr lang="he-IL" dirty="0"/>
              <a:t> כבר לא יתקמפל!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4153292" cy="44430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066800" y="3581400"/>
            <a:ext cx="3352800" cy="274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135922"/>
            <a:ext cx="4870885" cy="155526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תכונות תמיד יהיו </a:t>
            </a:r>
            <a:r>
              <a:rPr lang="en-US" dirty="0"/>
              <a:t>private</a:t>
            </a:r>
            <a:r>
              <a:rPr lang="he-IL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אפילו אם בעת כתיבת המחלקה אין הגבלות תקינות על תכונה, תמיד נשים אותה עם הרשאת </a:t>
            </a:r>
            <a:r>
              <a:rPr lang="en-US" dirty="0"/>
              <a:t>private</a:t>
            </a:r>
            <a:r>
              <a:rPr lang="he-IL" dirty="0"/>
              <a:t> ונספק מתודות </a:t>
            </a:r>
            <a:r>
              <a:rPr lang="en-US" dirty="0"/>
              <a:t>set</a:t>
            </a:r>
            <a:r>
              <a:rPr lang="he-IL" dirty="0"/>
              <a:t> ו- </a:t>
            </a:r>
            <a:r>
              <a:rPr lang="en-US" dirty="0"/>
              <a:t>get</a:t>
            </a:r>
            <a:endParaRPr lang="he-IL" dirty="0"/>
          </a:p>
          <a:p>
            <a:endParaRPr lang="he-IL" dirty="0"/>
          </a:p>
          <a:p>
            <a:r>
              <a:rPr lang="he-IL" dirty="0"/>
              <a:t>2 סיבות מרכזיות לאופן כתיבה זה:</a:t>
            </a:r>
          </a:p>
          <a:p>
            <a:pPr marL="776288" lvl="1" indent="-327025">
              <a:buFont typeface="+mj-lt"/>
              <a:buAutoNum type="arabicPeriod"/>
            </a:pPr>
            <a:r>
              <a:rPr lang="he-IL" dirty="0"/>
              <a:t>שאם בעתיד תתווסף בדיקת תקינות, מי שמשתמש במחלקה לא יצטרך לשנות את הקוד שלו, שכן כבר מראש הוא ישתמש במתודת ה- </a:t>
            </a:r>
            <a:r>
              <a:rPr lang="en-US" dirty="0"/>
              <a:t>set</a:t>
            </a:r>
            <a:r>
              <a:rPr lang="he-IL" dirty="0"/>
              <a:t>, וכל שינוי בתוך גוף המתודה יהיה שקוף מבחינתו</a:t>
            </a:r>
          </a:p>
          <a:p>
            <a:pPr marL="776288" lvl="1" indent="-327025">
              <a:buFont typeface="+mj-lt"/>
              <a:buAutoNum type="arabicPeriod"/>
            </a:pPr>
            <a:r>
              <a:rPr lang="he-IL" dirty="0"/>
              <a:t>אחידות, כך שהפניה לכל התכונות במחלקה תהייה באופן זהה, באמצעות שיטות </a:t>
            </a:r>
            <a:r>
              <a:rPr lang="en-US" dirty="0"/>
              <a:t>set</a:t>
            </a:r>
            <a:r>
              <a:rPr lang="he-IL" dirty="0"/>
              <a:t> או </a:t>
            </a:r>
            <a:r>
              <a:rPr lang="en-US" dirty="0"/>
              <a:t>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אתחול תכונות שהן </a:t>
            </a:r>
            <a:r>
              <a:rPr lang="en-US" dirty="0">
                <a:latin typeface="Arial" charset="0"/>
                <a:cs typeface="Arial" charset="0"/>
              </a:rPr>
              <a:t>private</a:t>
            </a:r>
          </a:p>
        </p:txBody>
      </p:sp>
      <p:sp>
        <p:nvSpPr>
          <p:cNvPr id="3686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בהמשך נראה כיצד ניתן לתת ערכים לתכונות האובייקט עם אתחולו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כרגע עם יצירת האובייקט כל ערכי שדותיו הם 0</a:t>
            </a:r>
          </a:p>
          <a:p>
            <a:pPr eaLnBrk="1" hangingPunct="1"/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נקפיד שתכונות האובייקט יהיו </a:t>
            </a:r>
            <a:r>
              <a:rPr lang="en-US" dirty="0">
                <a:latin typeface="Arial" charset="0"/>
                <a:cs typeface="Arial" charset="0"/>
              </a:rPr>
              <a:t>private</a:t>
            </a:r>
            <a:r>
              <a:rPr lang="he-IL" dirty="0">
                <a:latin typeface="Arial" charset="0"/>
                <a:cs typeface="Arial" charset="0"/>
              </a:rPr>
              <a:t>!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השמה בין אובייקטים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1676400" cy="152400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>
              <a:buNone/>
            </a:pPr>
            <a:r>
              <a:rPr lang="en-US" sz="20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algn="l">
              <a:buNone/>
            </a:pPr>
            <a:r>
              <a:rPr lang="en-US" sz="20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y = 5;</a:t>
            </a:r>
          </a:p>
          <a:p>
            <a:pPr algn="l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x = y;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352800" y="1524000"/>
            <a:ext cx="4724400" cy="4038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defTabSz="91440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Clock  c1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Clock()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3050" marR="0" lvl="0" indent="-273050" defTabSz="91440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c1.setHours(10);</a:t>
            </a:r>
          </a:p>
          <a:p>
            <a:pPr marL="273050" marR="0" lvl="0" indent="-273050" defTabSz="91440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c1.setMinutes(8);</a:t>
            </a:r>
          </a:p>
          <a:p>
            <a:pPr marL="273050" marR="0" lvl="0" indent="-273050" defTabSz="91440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3050" marR="0" lvl="0" indent="-273050" defTabSz="91440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Clock c2 =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Clock();</a:t>
            </a: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c2.setHours(13);</a:t>
            </a:r>
          </a:p>
          <a:p>
            <a:pPr marL="273050" lvl="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c2.setMinutes(45);</a:t>
            </a:r>
          </a:p>
          <a:p>
            <a:pPr marL="273050" marR="0" lvl="0" indent="-273050" defTabSz="91440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3050" marR="0" lvl="0" indent="-273050" defTabSz="91440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c1 = c2;</a:t>
            </a:r>
          </a:p>
        </p:txBody>
      </p:sp>
      <p:graphicFrame>
        <p:nvGraphicFramePr>
          <p:cNvPr id="6" name="Group 128"/>
          <p:cNvGraphicFramePr>
            <a:graphicFrameLocks noGrp="1"/>
          </p:cNvGraphicFramePr>
          <p:nvPr/>
        </p:nvGraphicFramePr>
        <p:xfrm>
          <a:off x="3429000" y="5791200"/>
          <a:ext cx="2209800" cy="762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15000" y="4038600"/>
            <a:ext cx="3276600" cy="198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8" name="Group 16"/>
          <p:cNvGraphicFramePr>
            <a:graphicFrameLocks noGrp="1"/>
          </p:cNvGraphicFramePr>
          <p:nvPr/>
        </p:nvGraphicFramePr>
        <p:xfrm>
          <a:off x="6324600" y="413004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91"/>
          <p:cNvSpPr txBox="1">
            <a:spLocks noChangeArrowheads="1"/>
          </p:cNvSpPr>
          <p:nvPr/>
        </p:nvSpPr>
        <p:spPr bwMode="auto">
          <a:xfrm>
            <a:off x="5867400" y="5957888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0" name="Group 111"/>
          <p:cNvGraphicFramePr>
            <a:graphicFrameLocks noGrp="1"/>
          </p:cNvGraphicFramePr>
          <p:nvPr/>
        </p:nvGraphicFramePr>
        <p:xfrm>
          <a:off x="3429000" y="5791200"/>
          <a:ext cx="2209800" cy="762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28"/>
          <p:cNvGraphicFramePr>
            <a:graphicFrameLocks noGrp="1"/>
          </p:cNvGraphicFramePr>
          <p:nvPr/>
        </p:nvGraphicFramePr>
        <p:xfrm>
          <a:off x="3429000" y="5791200"/>
          <a:ext cx="2209800" cy="762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145"/>
          <p:cNvGraphicFramePr>
            <a:graphicFrameLocks noGrp="1"/>
          </p:cNvGraphicFramePr>
          <p:nvPr/>
        </p:nvGraphicFramePr>
        <p:xfrm>
          <a:off x="6324600" y="5121275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162"/>
          <p:cNvGraphicFramePr>
            <a:graphicFrameLocks noGrp="1"/>
          </p:cNvGraphicFramePr>
          <p:nvPr/>
        </p:nvGraphicFramePr>
        <p:xfrm>
          <a:off x="6324600" y="413004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79"/>
          <p:cNvGraphicFramePr>
            <a:graphicFrameLocks noGrp="1"/>
          </p:cNvGraphicFramePr>
          <p:nvPr/>
        </p:nvGraphicFramePr>
        <p:xfrm>
          <a:off x="6324600" y="413004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96"/>
          <p:cNvGraphicFramePr>
            <a:graphicFrameLocks noGrp="1"/>
          </p:cNvGraphicFramePr>
          <p:nvPr/>
        </p:nvGraphicFramePr>
        <p:xfrm>
          <a:off x="6324600" y="51054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13"/>
          <p:cNvGraphicFramePr>
            <a:graphicFrameLocks noGrp="1"/>
          </p:cNvGraphicFramePr>
          <p:nvPr/>
        </p:nvGraphicFramePr>
        <p:xfrm>
          <a:off x="6324600" y="5105400"/>
          <a:ext cx="2133600" cy="822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4953000" y="4191000"/>
            <a:ext cx="1371600" cy="1752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53000" y="5105400"/>
            <a:ext cx="1371600" cy="1295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28"/>
          <p:cNvGraphicFramePr>
            <a:graphicFrameLocks noGrp="1"/>
          </p:cNvGraphicFramePr>
          <p:nvPr/>
        </p:nvGraphicFramePr>
        <p:xfrm>
          <a:off x="685800" y="3429000"/>
          <a:ext cx="2209800" cy="762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28"/>
          <p:cNvGraphicFramePr>
            <a:graphicFrameLocks noGrp="1"/>
          </p:cNvGraphicFramePr>
          <p:nvPr/>
        </p:nvGraphicFramePr>
        <p:xfrm>
          <a:off x="685800" y="3429000"/>
          <a:ext cx="2209800" cy="762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029200" y="5105400"/>
            <a:ext cx="12954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" y="57912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rial" pitchFamily="34" charset="0"/>
                <a:cs typeface="Arial" pitchFamily="34" charset="0"/>
              </a:rPr>
              <a:t>השמה בין אובייקטים משנה את הפניותיהם!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מערך של אובייקטים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5293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z="2500" dirty="0">
                <a:latin typeface="Arial" charset="0"/>
                <a:cs typeface="Arial" charset="0"/>
              </a:rPr>
              <a:t>ניתן גם להגדיר מערך, שכל איבר בו הוא אובייקט</a:t>
            </a:r>
          </a:p>
          <a:p>
            <a:pPr eaLnBrk="1" hangingPunct="1"/>
            <a:r>
              <a:rPr lang="he-IL" sz="2500" dirty="0">
                <a:latin typeface="Arial" charset="0"/>
                <a:cs typeface="Arial" charset="0"/>
              </a:rPr>
              <a:t>במקרה זה צריך להקצות בלולאה כל אחד מאיברי המערך </a:t>
            </a:r>
            <a:endParaRPr lang="en-US" sz="2500" dirty="0">
              <a:latin typeface="Arial" charset="0"/>
              <a:cs typeface="Arial" charset="0"/>
            </a:endParaRPr>
          </a:p>
          <a:p>
            <a:pPr eaLnBrk="1" hangingPunct="1"/>
            <a:endParaRPr lang="en-US" sz="2500" dirty="0">
              <a:latin typeface="Arial" charset="0"/>
              <a:cs typeface="Arial" charset="0"/>
            </a:endParaRPr>
          </a:p>
          <a:p>
            <a:pPr marL="63500" indent="-63500" algn="l" rtl="0" eaLnBrk="1" hangingPunct="1">
              <a:buNone/>
            </a:pPr>
            <a:r>
              <a:rPr lang="he-IL" sz="1700" noProof="1">
                <a:latin typeface="Consolas" pitchFamily="49" charset="0"/>
                <a:cs typeface="Arial" charset="0"/>
              </a:rPr>
              <a:t> </a:t>
            </a:r>
            <a:r>
              <a:rPr lang="en-US" sz="17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700" noProof="1">
                <a:latin typeface="Consolas" pitchFamily="49" charset="0"/>
                <a:cs typeface="Consolas" pitchFamily="49" charset="0"/>
              </a:rPr>
              <a:t> main(String[] args)   {</a:t>
            </a:r>
          </a:p>
          <a:p>
            <a:pPr marL="63500" indent="-63500" algn="l" rtl="0" eaLnBrk="1" hangingPunct="1">
              <a:buNone/>
            </a:pPr>
            <a:r>
              <a:rPr lang="en-US" sz="1700" noProof="1">
                <a:latin typeface="Consolas" pitchFamily="49" charset="0"/>
                <a:cs typeface="Consolas" pitchFamily="49" charset="0"/>
              </a:rPr>
              <a:t>    Clock[] clocks = </a:t>
            </a:r>
            <a:r>
              <a:rPr lang="en-US" sz="17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noProof="1">
                <a:latin typeface="Consolas" pitchFamily="49" charset="0"/>
                <a:cs typeface="Consolas" pitchFamily="49" charset="0"/>
              </a:rPr>
              <a:t> Clock[3];</a:t>
            </a:r>
          </a:p>
          <a:p>
            <a:pPr marL="63500" indent="-63500" algn="l" rtl="0" eaLnBrk="1" hangingPunct="1">
              <a:buNone/>
            </a:pPr>
            <a:r>
              <a:rPr lang="en-US" sz="1700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700" noProof="1">
                <a:latin typeface="Consolas" pitchFamily="49" charset="0"/>
                <a:cs typeface="Consolas" pitchFamily="49" charset="0"/>
              </a:rPr>
              <a:t> (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700" noProof="1">
                <a:latin typeface="Consolas" pitchFamily="49" charset="0"/>
                <a:cs typeface="Consolas" pitchFamily="49" charset="0"/>
              </a:rPr>
              <a:t>;            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700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63500" indent="-63500" algn="l" rtl="0" eaLnBrk="1" hangingPunct="1">
              <a:buNone/>
            </a:pPr>
            <a:r>
              <a:rPr lang="en-US" sz="1700" noProof="1">
                <a:latin typeface="Consolas" pitchFamily="49" charset="0"/>
                <a:cs typeface="Consolas" pitchFamily="49" charset="0"/>
              </a:rPr>
              <a:t>         clocks[i] = </a:t>
            </a:r>
            <a:r>
              <a:rPr lang="en-US" sz="17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noProof="1">
                <a:latin typeface="Consolas" pitchFamily="49" charset="0"/>
                <a:cs typeface="Consolas" pitchFamily="49" charset="0"/>
              </a:rPr>
              <a:t> Clock();</a:t>
            </a:r>
          </a:p>
          <a:p>
            <a:pPr marL="63500" indent="-63500" algn="l" rtl="0">
              <a:buFont typeface="Wingdings 2" pitchFamily="18" charset="2"/>
              <a:buNone/>
            </a:pPr>
            <a:r>
              <a:rPr lang="en-US" sz="1700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he-IL" sz="1700" noProof="1">
                <a:latin typeface="Consolas" pitchFamily="49" charset="0"/>
                <a:cs typeface="Arial" charset="0"/>
              </a:rPr>
              <a:t>                  {</a:t>
            </a:r>
          </a:p>
          <a:p>
            <a:pPr marL="63500" indent="-63500" algn="l" rtl="0">
              <a:buFont typeface="Wingdings 2" pitchFamily="18" charset="2"/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2933" name="Oval 5"/>
          <p:cNvSpPr>
            <a:spLocks noChangeArrowheads="1"/>
          </p:cNvSpPr>
          <p:nvPr/>
        </p:nvSpPr>
        <p:spPr bwMode="auto">
          <a:xfrm>
            <a:off x="5638800" y="3497580"/>
            <a:ext cx="3429000" cy="2369820"/>
          </a:xfrm>
          <a:prstGeom prst="ellipse">
            <a:avLst/>
          </a:prstGeom>
          <a:solidFill>
            <a:srgbClr val="8BE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6326188" y="593524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/>
              <a:t>זיכרון ה- </a:t>
            </a:r>
            <a:r>
              <a:rPr lang="en-US" dirty="0"/>
              <a:t>heap</a:t>
            </a:r>
          </a:p>
        </p:txBody>
      </p:sp>
      <p:graphicFrame>
        <p:nvGraphicFramePr>
          <p:cNvPr id="253021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93806"/>
              </p:ext>
            </p:extLst>
          </p:nvPr>
        </p:nvGraphicFramePr>
        <p:xfrm>
          <a:off x="5943600" y="3984997"/>
          <a:ext cx="685800" cy="10287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Clock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Clock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Clock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300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28598"/>
              </p:ext>
            </p:extLst>
          </p:nvPr>
        </p:nvGraphicFramePr>
        <p:xfrm>
          <a:off x="1028700" y="5859780"/>
          <a:ext cx="2552700" cy="762000"/>
        </p:xfrm>
        <a:graphic>
          <a:graphicData uri="http://schemas.openxmlformats.org/drawingml/2006/table">
            <a:tbl>
              <a:tblPr/>
              <a:tblGrid>
                <a:gridCol w="140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Clock[]: clocks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i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3041" name="Text Box 113"/>
          <p:cNvSpPr txBox="1">
            <a:spLocks noChangeArrowheads="1"/>
          </p:cNvSpPr>
          <p:nvPr/>
        </p:nvSpPr>
        <p:spPr bwMode="auto">
          <a:xfrm>
            <a:off x="1371600" y="3611562"/>
            <a:ext cx="1066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=0 </a:t>
            </a:r>
          </a:p>
        </p:txBody>
      </p:sp>
      <p:sp>
        <p:nvSpPr>
          <p:cNvPr id="253042" name="Text Box 114"/>
          <p:cNvSpPr txBox="1">
            <a:spLocks noChangeArrowheads="1"/>
          </p:cNvSpPr>
          <p:nvPr/>
        </p:nvSpPr>
        <p:spPr bwMode="auto">
          <a:xfrm>
            <a:off x="2590800" y="3581400"/>
            <a:ext cx="2438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clocks.length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3043" name="Text Box 115"/>
          <p:cNvSpPr txBox="1">
            <a:spLocks noChangeArrowheads="1"/>
          </p:cNvSpPr>
          <p:nvPr/>
        </p:nvSpPr>
        <p:spPr bwMode="auto">
          <a:xfrm>
            <a:off x="4953000" y="3581400"/>
            <a:ext cx="1066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++</a:t>
            </a:r>
          </a:p>
        </p:txBody>
      </p:sp>
      <p:graphicFrame>
        <p:nvGraphicFramePr>
          <p:cNvPr id="25307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33824"/>
              </p:ext>
            </p:extLst>
          </p:nvPr>
        </p:nvGraphicFramePr>
        <p:xfrm>
          <a:off x="6854606" y="3410344"/>
          <a:ext cx="1374994" cy="822960"/>
        </p:xfrm>
        <a:graphic>
          <a:graphicData uri="http://schemas.openxmlformats.org/drawingml/2006/table">
            <a:tbl>
              <a:tblPr/>
              <a:tblGrid>
                <a:gridCol w="91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313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22433"/>
              </p:ext>
            </p:extLst>
          </p:nvPr>
        </p:nvGraphicFramePr>
        <p:xfrm>
          <a:off x="1028700" y="5859780"/>
          <a:ext cx="2552700" cy="762000"/>
        </p:xfrm>
        <a:graphic>
          <a:graphicData uri="http://schemas.openxmlformats.org/drawingml/2006/table">
            <a:tbl>
              <a:tblPr/>
              <a:tblGrid>
                <a:gridCol w="140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Clock[]: clocks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i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3195" name="Group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39099"/>
              </p:ext>
            </p:extLst>
          </p:nvPr>
        </p:nvGraphicFramePr>
        <p:xfrm>
          <a:off x="7671070" y="4152900"/>
          <a:ext cx="1374994" cy="8229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3263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15896"/>
              </p:ext>
            </p:extLst>
          </p:nvPr>
        </p:nvGraphicFramePr>
        <p:xfrm>
          <a:off x="1028700" y="5859780"/>
          <a:ext cx="2552700" cy="762000"/>
        </p:xfrm>
        <a:graphic>
          <a:graphicData uri="http://schemas.openxmlformats.org/drawingml/2006/table">
            <a:tbl>
              <a:tblPr/>
              <a:tblGrid>
                <a:gridCol w="140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Clock[]: clocks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i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3293" name="Group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22394"/>
              </p:ext>
            </p:extLst>
          </p:nvPr>
        </p:nvGraphicFramePr>
        <p:xfrm>
          <a:off x="6711512" y="4954877"/>
          <a:ext cx="1374994" cy="838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3378" name="Group 4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23575"/>
              </p:ext>
            </p:extLst>
          </p:nvPr>
        </p:nvGraphicFramePr>
        <p:xfrm>
          <a:off x="1028700" y="5867400"/>
          <a:ext cx="2552700" cy="762000"/>
        </p:xfrm>
        <a:graphic>
          <a:graphicData uri="http://schemas.openxmlformats.org/drawingml/2006/table">
            <a:tbl>
              <a:tblPr/>
              <a:tblGrid>
                <a:gridCol w="140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Clock[]: clocks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i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6553200" y="3497580"/>
            <a:ext cx="304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78588" y="4869180"/>
            <a:ext cx="304006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973388" y="4030980"/>
            <a:ext cx="3046412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78588" y="4152900"/>
            <a:ext cx="1219200" cy="33528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5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25304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2530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25304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5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5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2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2530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53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53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25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253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25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253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253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253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6" dur="500"/>
                                        <p:tgtEl>
                                          <p:spTgt spid="253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253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2" dur="500"/>
                                        <p:tgtEl>
                                          <p:spTgt spid="253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nimBg="1"/>
      <p:bldP spid="252934" grpId="0"/>
      <p:bldP spid="253041" grpId="0"/>
      <p:bldP spid="253041" grpId="1"/>
      <p:bldP spid="253042" grpId="0" build="allAtOnce"/>
      <p:bldP spid="253042" grpId="1" build="allAtOnce"/>
      <p:bldP spid="253042" grpId="2" build="allAtOnce"/>
      <p:bldP spid="253043" grpId="0"/>
      <p:bldP spid="253043" grpId="1"/>
      <p:bldP spid="253043" grpId="2"/>
      <p:bldP spid="253043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he-IL" dirty="0">
                <a:latin typeface="Arial" charset="0"/>
                <a:cs typeface="Arial" charset="0"/>
              </a:rPr>
              <a:t>כמובן שאיברי המערך יכולים להפנות לאובייקטים קיימים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3500" indent="-63500" algn="l" rtl="0" eaLnBrk="1" hangingPunct="1">
              <a:buNone/>
            </a:pPr>
            <a:r>
              <a:rPr lang="en-US" sz="20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main(String[] args)   {</a:t>
            </a:r>
          </a:p>
          <a:p>
            <a:pPr marL="63500" indent="-63500" algn="l" rtl="0" eaLnBrk="1" hangingPunct="1"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    	Clock c1 = </a:t>
            </a:r>
            <a:r>
              <a:rPr lang="en-US" sz="20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 Clock();</a:t>
            </a:r>
          </a:p>
          <a:p>
            <a:pPr marL="63500" indent="-63500" algn="l" rtl="0" eaLnBrk="1" hangingPunct="1"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		Clock[] clocks = </a:t>
            </a:r>
            <a:r>
              <a:rPr lang="en-US" sz="20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 Clock[3];</a:t>
            </a:r>
          </a:p>
          <a:p>
            <a:pPr marL="63500" indent="-63500" algn="l" rtl="0" eaLnBrk="1" hangingPunct="1">
              <a:buNone/>
            </a:pP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pPr marL="63500" indent="-63500" algn="l" rtl="0" eaLnBrk="1" hangingPunct="1"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		c1.setHour(10);</a:t>
            </a:r>
          </a:p>
          <a:p>
            <a:pPr marL="63500" indent="-63500" algn="l" rtl="0" eaLnBrk="1" hangingPunct="1"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		c1.setMinutes(30);</a:t>
            </a:r>
          </a:p>
          <a:p>
            <a:pPr marL="63500" indent="-63500" algn="l" rtl="0" eaLnBrk="1" hangingPunct="1">
              <a:buNone/>
            </a:pP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pPr marL="63500" indent="-63500" algn="l" rtl="0" eaLnBrk="1" hangingPunct="1"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		clocks[0] = c1;</a:t>
            </a:r>
          </a:p>
          <a:p>
            <a:pPr marL="63500" indent="-63500" algn="l" rtl="0" eaLnBrk="1" hangingPunct="1"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		clocks[1] = </a:t>
            </a:r>
            <a:r>
              <a:rPr lang="en-US" sz="20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 Clock();</a:t>
            </a:r>
          </a:p>
          <a:p>
            <a:pPr marL="63500" indent="-63500" algn="l" rtl="0" eaLnBrk="1" hangingPunct="1">
              <a:buNone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		clocks[2] = clocks[1]; </a:t>
            </a:r>
            <a:endParaRPr lang="he-IL" sz="2000" noProof="1">
              <a:latin typeface="Consolas" pitchFamily="49" charset="0"/>
              <a:cs typeface="Arial" charset="0"/>
            </a:endParaRPr>
          </a:p>
          <a:p>
            <a:pPr marL="63500" indent="-63500" algn="l" rtl="0">
              <a:buFont typeface="Wingdings 2" pitchFamily="18" charset="2"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he-IL" sz="2000" dirty="0">
              <a:latin typeface="Arial" charset="0"/>
              <a:cs typeface="Arial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267200" y="2819400"/>
            <a:ext cx="4267200" cy="1981200"/>
          </a:xfrm>
          <a:prstGeom prst="ellipse">
            <a:avLst/>
          </a:prstGeom>
          <a:solidFill>
            <a:srgbClr val="8BE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1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56709"/>
              </p:ext>
            </p:extLst>
          </p:nvPr>
        </p:nvGraphicFramePr>
        <p:xfrm>
          <a:off x="5257800" y="3733800"/>
          <a:ext cx="685800" cy="10287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Clock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Clock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Clock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53779"/>
              </p:ext>
            </p:extLst>
          </p:nvPr>
        </p:nvGraphicFramePr>
        <p:xfrm>
          <a:off x="6858000" y="3886200"/>
          <a:ext cx="1371600" cy="822960"/>
        </p:xfrm>
        <a:graphic>
          <a:graphicData uri="http://schemas.openxmlformats.org/drawingml/2006/table">
            <a:tbl>
              <a:tblPr/>
              <a:tblGrid>
                <a:gridCol w="88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30925"/>
              </p:ext>
            </p:extLst>
          </p:nvPr>
        </p:nvGraphicFramePr>
        <p:xfrm>
          <a:off x="6172199" y="2819400"/>
          <a:ext cx="1528549" cy="838200"/>
        </p:xfrm>
        <a:graphic>
          <a:graphicData uri="http://schemas.openxmlformats.org/drawingml/2006/table">
            <a:tbl>
              <a:tblPr/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4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64266"/>
              </p:ext>
            </p:extLst>
          </p:nvPr>
        </p:nvGraphicFramePr>
        <p:xfrm>
          <a:off x="609600" y="5638800"/>
          <a:ext cx="2209800" cy="762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Clock: c1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Clock[]: clocks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5867400" y="3886200"/>
            <a:ext cx="9906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86000" y="3733800"/>
            <a:ext cx="2971800" cy="2438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67400" y="2895600"/>
            <a:ext cx="304800" cy="990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86000" y="2819400"/>
            <a:ext cx="3886200" cy="29718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867400" y="4038600"/>
            <a:ext cx="9906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Group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46144"/>
              </p:ext>
            </p:extLst>
          </p:nvPr>
        </p:nvGraphicFramePr>
        <p:xfrm>
          <a:off x="6176749" y="2819400"/>
          <a:ext cx="1524000" cy="838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>
            <a:normAutofit/>
          </a:bodyPr>
          <a:lstStyle/>
          <a:p>
            <a:r>
              <a:rPr lang="he-IL" dirty="0">
                <a:latin typeface="Arial" charset="0"/>
                <a:cs typeface="Arial" charset="0"/>
              </a:rPr>
              <a:t>שימוש במערך ללא הקצאת/הפניית כל איבר בנפרד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458200" cy="5181600"/>
          </a:xfrm>
        </p:spPr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כאשר מקצים מערך, לא ניתן להפעיל פעולות על איבריו אם הם אינם מפנים לאובייקט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2438400"/>
            <a:ext cx="845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3500" marR="0" lvl="0" indent="-63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public static void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main(String[] args)   {</a:t>
            </a:r>
          </a:p>
          <a:p>
            <a:pPr marL="63500" marR="0" lvl="0" indent="-63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Clock[] clocks =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Clock[3];</a:t>
            </a:r>
          </a:p>
          <a:p>
            <a:pPr marL="63500" marR="0" lvl="0" indent="-63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63500" marR="0" lvl="0" indent="-63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clocks[0] = </a:t>
            </a:r>
            <a:r>
              <a:rPr lang="en-US" sz="2400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Clock();</a:t>
            </a:r>
          </a:p>
          <a:p>
            <a:pPr marL="63500" marR="0" lvl="0" indent="-635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clocks[0].setHours(20); </a:t>
            </a:r>
          </a:p>
          <a:p>
            <a:pPr marL="63500" lvl="0" indent="-6350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  	clocks[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].setMinutes(40); </a:t>
            </a:r>
            <a:endParaRPr kumimoji="0" lang="he-IL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Arial" charset="0"/>
            </a:endParaRPr>
          </a:p>
          <a:p>
            <a:pPr marL="63500" marR="0" lvl="0" indent="-635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273050" marR="0" lvl="0" indent="-273050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76600" y="5334000"/>
            <a:ext cx="4267200" cy="1371600"/>
          </a:xfrm>
          <a:prstGeom prst="ellipse">
            <a:avLst/>
          </a:prstGeom>
          <a:solidFill>
            <a:srgbClr val="8BE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22466"/>
              </p:ext>
            </p:extLst>
          </p:nvPr>
        </p:nvGraphicFramePr>
        <p:xfrm>
          <a:off x="4267200" y="5562600"/>
          <a:ext cx="685800" cy="10287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Clock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Clock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Clock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18469"/>
              </p:ext>
            </p:extLst>
          </p:nvPr>
        </p:nvGraphicFramePr>
        <p:xfrm>
          <a:off x="5410200" y="5715000"/>
          <a:ext cx="1454624" cy="838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4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44681"/>
              </p:ext>
            </p:extLst>
          </p:nvPr>
        </p:nvGraphicFramePr>
        <p:xfrm>
          <a:off x="381000" y="5943600"/>
          <a:ext cx="2209800" cy="38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Clock[]: clocks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1981200" y="5562600"/>
            <a:ext cx="22860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6800" y="5715000"/>
            <a:ext cx="609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Group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98191"/>
              </p:ext>
            </p:extLst>
          </p:nvPr>
        </p:nvGraphicFramePr>
        <p:xfrm>
          <a:off x="5410200" y="5715000"/>
          <a:ext cx="1447800" cy="83820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hours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minutes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105400"/>
            <a:ext cx="8763000" cy="32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תכנות מכוון עצמים בשפת </a:t>
            </a:r>
            <a:r>
              <a:rPr lang="en-US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2253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שפת </a:t>
            </a:r>
            <a:r>
              <a:rPr lang="en-US" dirty="0">
                <a:latin typeface="Arial" charset="0"/>
                <a:cs typeface="Arial" charset="0"/>
              </a:rPr>
              <a:t>JAVA</a:t>
            </a:r>
            <a:r>
              <a:rPr lang="he-IL" dirty="0">
                <a:latin typeface="Arial" charset="0"/>
                <a:cs typeface="Arial" charset="0"/>
              </a:rPr>
              <a:t> היא שפה מכוונת עצמים, ולכן </a:t>
            </a:r>
            <a:r>
              <a:rPr lang="he-IL" u="sng" dirty="0">
                <a:latin typeface="Arial" charset="0"/>
                <a:cs typeface="Arial" charset="0"/>
              </a:rPr>
              <a:t>כל דבר הוא אובייקט</a:t>
            </a:r>
            <a:r>
              <a:rPr lang="he-IL" dirty="0">
                <a:latin typeface="Arial" charset="0"/>
                <a:cs typeface="Arial" charset="0"/>
              </a:rPr>
              <a:t>, ובפרט התוכניות שלנו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התוכנית שלנו היא אובייקט מטיפוס המחלקה </a:t>
            </a:r>
            <a:r>
              <a:rPr lang="en-US" dirty="0">
                <a:latin typeface="Arial" charset="0"/>
                <a:cs typeface="Arial" charset="0"/>
              </a:rPr>
              <a:t>Program</a:t>
            </a:r>
            <a:r>
              <a:rPr lang="he-IL" dirty="0">
                <a:latin typeface="Arial" charset="0"/>
                <a:cs typeface="Arial" charset="0"/>
              </a:rPr>
              <a:t> (ניתן לבחור כל שם אחר)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יש לו את השיטה המיוחדת </a:t>
            </a:r>
            <a:r>
              <a:rPr lang="en-US" dirty="0">
                <a:latin typeface="Arial" charset="0"/>
                <a:cs typeface="Arial" charset="0"/>
              </a:rPr>
              <a:t>main</a:t>
            </a:r>
            <a:r>
              <a:rPr lang="he-IL" dirty="0">
                <a:latin typeface="Arial" charset="0"/>
                <a:cs typeface="Arial" charset="0"/>
              </a:rPr>
              <a:t>: </a:t>
            </a:r>
          </a:p>
          <a:p>
            <a:pPr lvl="2" eaLnBrk="1" hangingPunct="1"/>
            <a:r>
              <a:rPr lang="he-IL" dirty="0">
                <a:latin typeface="Arial" charset="0"/>
                <a:cs typeface="Arial" charset="0"/>
              </a:rPr>
              <a:t>היא השיטה המופעלת עם הרצת התוכנית</a:t>
            </a:r>
          </a:p>
          <a:p>
            <a:pPr lvl="2" eaLnBrk="1" hangingPunct="1"/>
            <a:r>
              <a:rPr lang="he-IL" dirty="0">
                <a:latin typeface="Arial" charset="0"/>
                <a:cs typeface="Arial" charset="0"/>
              </a:rPr>
              <a:t>כותבים לפניה את המילה </a:t>
            </a:r>
            <a:r>
              <a:rPr lang="en-US" dirty="0">
                <a:latin typeface="Arial" charset="0"/>
                <a:cs typeface="Arial" charset="0"/>
              </a:rPr>
              <a:t>static</a:t>
            </a:r>
            <a:r>
              <a:rPr lang="he-IL" dirty="0">
                <a:latin typeface="Arial" charset="0"/>
                <a:cs typeface="Arial" charset="0"/>
              </a:rPr>
              <a:t>, הסבר בהמשך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למחלקה זו אין תכונות: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25894"/>
            <a:ext cx="4495800" cy="232890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העולם מורכב מאובייקטים 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99683" name="Rectangle 3"/>
          <p:cNvSpPr>
            <a:spLocks noGrp="1"/>
          </p:cNvSpPr>
          <p:nvPr>
            <p:ph sz="quarter" idx="1"/>
          </p:nvPr>
        </p:nvSpPr>
        <p:spPr>
          <a:xfrm>
            <a:off x="228600" y="3124200"/>
            <a:ext cx="8458200" cy="2743200"/>
          </a:xfrm>
        </p:spPr>
        <p:txBody>
          <a:bodyPr/>
          <a:lstStyle/>
          <a:p>
            <a:pPr eaLnBrk="1" hangingPunct="1"/>
            <a:r>
              <a:rPr lang="he-IL" sz="2100" dirty="0">
                <a:latin typeface="Arial" charset="0"/>
                <a:cs typeface="Arial" charset="0"/>
              </a:rPr>
              <a:t>אובייקטים:</a:t>
            </a:r>
          </a:p>
          <a:p>
            <a:pPr lvl="1" eaLnBrk="1" hangingPunct="1"/>
            <a:r>
              <a:rPr lang="he-IL" sz="2000" dirty="0">
                <a:latin typeface="Arial" charset="0"/>
                <a:cs typeface="Arial" charset="0"/>
              </a:rPr>
              <a:t>סרט </a:t>
            </a:r>
          </a:p>
          <a:p>
            <a:pPr lvl="1" eaLnBrk="1" hangingPunct="1"/>
            <a:r>
              <a:rPr lang="he-IL" sz="2000" dirty="0">
                <a:latin typeface="Arial" charset="0"/>
                <a:cs typeface="Arial" charset="0"/>
              </a:rPr>
              <a:t>במאי</a:t>
            </a:r>
          </a:p>
          <a:p>
            <a:pPr lvl="1" eaLnBrk="1" hangingPunct="1"/>
            <a:r>
              <a:rPr lang="he-IL" sz="2000" dirty="0">
                <a:latin typeface="Arial" charset="0"/>
                <a:cs typeface="Arial" charset="0"/>
              </a:rPr>
              <a:t>תסריט</a:t>
            </a:r>
          </a:p>
          <a:p>
            <a:pPr lvl="1" eaLnBrk="1" hangingPunct="1"/>
            <a:r>
              <a:rPr lang="he-IL" sz="2000" dirty="0">
                <a:latin typeface="Arial" charset="0"/>
                <a:cs typeface="Arial" charset="0"/>
              </a:rPr>
              <a:t>מפיק</a:t>
            </a:r>
          </a:p>
          <a:p>
            <a:pPr lvl="1" eaLnBrk="1" hangingPunct="1"/>
            <a:r>
              <a:rPr lang="he-IL" sz="2000" dirty="0">
                <a:latin typeface="Arial" charset="0"/>
                <a:cs typeface="Arial" charset="0"/>
              </a:rPr>
              <a:t>שחקן: ראשי, משנה, ניצב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39750" y="1295400"/>
            <a:ext cx="81375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rtl="1">
              <a:spcBef>
                <a:spcPct val="20000"/>
              </a:spcBef>
              <a:defRPr/>
            </a:pPr>
            <a:r>
              <a:rPr lang="he-IL" sz="2400" u="sng" dirty="0">
                <a:latin typeface="Arial" pitchFamily="34" charset="0"/>
                <a:cs typeface="Arial" pitchFamily="34" charset="0"/>
              </a:rPr>
              <a:t>סרט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הוליבודי מצולם או באולפנים או במיקום כלשהו בעולם. לכל סרט יש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במאי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תסריט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מפיק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ורשימת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שחקנים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שמשתתפים בסרט. חלק מהשחקנים הם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שחקנים ראשיים 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וחלק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שחקני משנה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, כמו כן יש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ניצבים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. לכל שחקן ראשי יש לפחות אוסקר אחד בעברו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String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בשפת </a:t>
            </a:r>
            <a:r>
              <a:rPr lang="en-US" dirty="0">
                <a:latin typeface="Arial" charset="0"/>
                <a:cs typeface="Arial" charset="0"/>
              </a:rPr>
              <a:t>JAVA </a:t>
            </a:r>
            <a:r>
              <a:rPr lang="he-IL" dirty="0">
                <a:latin typeface="Arial" charset="0"/>
                <a:cs typeface="Arial" charset="0"/>
              </a:rPr>
              <a:t>  יש את המחלקה </a:t>
            </a:r>
            <a:r>
              <a:rPr lang="en-US" dirty="0">
                <a:latin typeface="Arial" charset="0"/>
                <a:cs typeface="Arial" charset="0"/>
              </a:rPr>
              <a:t>String</a:t>
            </a:r>
            <a:r>
              <a:rPr lang="he-IL" dirty="0">
                <a:latin typeface="Arial" charset="0"/>
                <a:cs typeface="Arial" charset="0"/>
              </a:rPr>
              <a:t> שמחזיקה מחרוזת, ואינה מוגבלת במספר התווים, ומספקת לנו מגוון גדול של פעולות</a:t>
            </a:r>
          </a:p>
          <a:p>
            <a:pPr lvl="1"/>
            <a:r>
              <a:rPr lang="he-IL" dirty="0">
                <a:latin typeface="Arial" charset="0"/>
                <a:cs typeface="Arial" charset="0"/>
              </a:rPr>
              <a:t>המחלקה יודעת לנהל זאת בעצמה</a:t>
            </a:r>
          </a:p>
          <a:p>
            <a:pPr lvl="1"/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המחלקה </a:t>
            </a:r>
            <a:r>
              <a:rPr lang="en-US" dirty="0">
                <a:latin typeface="Arial" charset="0"/>
                <a:cs typeface="Arial" charset="0"/>
              </a:rPr>
              <a:t>String</a:t>
            </a:r>
            <a:r>
              <a:rPr lang="he-IL" dirty="0">
                <a:latin typeface="Arial" charset="0"/>
                <a:cs typeface="Arial" charset="0"/>
              </a:rPr>
              <a:t> היא מחלקה מיוחדת מאחר ולא ניתן לשנות את ערכם של האובייקטים (</a:t>
            </a:r>
            <a:r>
              <a:rPr lang="en-US" dirty="0">
                <a:latin typeface="Arial" charset="0"/>
                <a:cs typeface="Arial" charset="0"/>
              </a:rPr>
              <a:t>immutable</a:t>
            </a:r>
            <a:r>
              <a:rPr lang="he-IL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he-IL" dirty="0">
                <a:latin typeface="Arial" charset="0"/>
                <a:cs typeface="Arial" charset="0"/>
              </a:rPr>
              <a:t>כל שינוי האובייקט יוצר למעשה אובייקט חדש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228600"/>
            <a:ext cx="8815388" cy="4419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8916" name="Title 1"/>
          <p:cNvSpPr>
            <a:spLocks noGrp="1"/>
          </p:cNvSpPr>
          <p:nvPr>
            <p:ph type="title"/>
          </p:nvPr>
        </p:nvSpPr>
        <p:spPr>
          <a:xfrm>
            <a:off x="7391400" y="457200"/>
            <a:ext cx="1524000" cy="609600"/>
          </a:xfrm>
          <a:solidFill>
            <a:schemeClr val="bg1"/>
          </a:solidFill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דוגמא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1219200"/>
            <a:ext cx="18288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1447800"/>
            <a:ext cx="5257800" cy="1524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95400" y="1600200"/>
            <a:ext cx="7620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1828800"/>
            <a:ext cx="52578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95400" y="2209800"/>
            <a:ext cx="26670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95400" y="2438400"/>
            <a:ext cx="1219200" cy="1524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95400" y="2590800"/>
            <a:ext cx="36576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95400" y="2819400"/>
            <a:ext cx="19050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95400" y="3048000"/>
            <a:ext cx="52578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95400" y="3200400"/>
            <a:ext cx="60198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95400" y="3581400"/>
            <a:ext cx="1219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95400" y="3810000"/>
            <a:ext cx="6934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95400" y="4038600"/>
            <a:ext cx="7696200" cy="228600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46273" y="1371540"/>
            <a:ext cx="540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F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546273" y="1733490"/>
            <a:ext cx="540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477000" y="29527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F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239000" y="31051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153400" y="37147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610600" y="41719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05400" y="2209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id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של משתנה מטיפוס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String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משתנה כאשר משנים את ערכו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24200" y="76200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בדיקת שוויון עבור אובייקטים באמצעות == בודקת האם האובייקטים מפנים לאותו מקום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57531" y="762000"/>
            <a:ext cx="301486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בדיקת שוויון באמצעות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equals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בודקת שוויון התוכן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6" name="Group 128"/>
          <p:cNvGraphicFramePr>
            <a:graphicFrameLocks noGrp="1"/>
          </p:cNvGraphicFramePr>
          <p:nvPr/>
        </p:nvGraphicFramePr>
        <p:xfrm>
          <a:off x="228600" y="4800600"/>
          <a:ext cx="2209800" cy="1905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Scanner: 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x1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x2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String: str1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String: str2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876800" y="4800600"/>
            <a:ext cx="3276600" cy="198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46" name="Group 179"/>
          <p:cNvGraphicFramePr>
            <a:graphicFrameLocks noGrp="1"/>
          </p:cNvGraphicFramePr>
          <p:nvPr/>
        </p:nvGraphicFramePr>
        <p:xfrm>
          <a:off x="5486400" y="4892040"/>
          <a:ext cx="2133600" cy="4114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roup 128"/>
          <p:cNvGraphicFramePr>
            <a:graphicFrameLocks noGrp="1"/>
          </p:cNvGraphicFramePr>
          <p:nvPr/>
        </p:nvGraphicFramePr>
        <p:xfrm>
          <a:off x="228600" y="4800600"/>
          <a:ext cx="2209800" cy="1905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Scanner: 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x1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x2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String: str1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String: str2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" name="Group 128"/>
          <p:cNvGraphicFramePr>
            <a:graphicFrameLocks noGrp="1"/>
          </p:cNvGraphicFramePr>
          <p:nvPr/>
        </p:nvGraphicFramePr>
        <p:xfrm>
          <a:off x="228600" y="4800600"/>
          <a:ext cx="2209800" cy="1905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Scanner: 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x1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x2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String: str1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String: str2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4953000" y="5486400"/>
            <a:ext cx="31242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“hello world”  (id=22)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905000" y="5486400"/>
            <a:ext cx="304800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867400"/>
            <a:ext cx="16002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“”  (id=23)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905000" y="5867400"/>
            <a:ext cx="3124200" cy="609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953000" y="6248400"/>
            <a:ext cx="31242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“hello world”  (id=24)</a:t>
            </a:r>
          </a:p>
        </p:txBody>
      </p:sp>
      <p:cxnSp>
        <p:nvCxnSpPr>
          <p:cNvPr id="60" name="Straight Arrow Connector 59"/>
          <p:cNvCxnSpPr>
            <a:endCxn id="34" idx="1"/>
          </p:cNvCxnSpPr>
          <p:nvPr/>
        </p:nvCxnSpPr>
        <p:spPr>
          <a:xfrm flipV="1">
            <a:off x="1905000" y="6400800"/>
            <a:ext cx="3048000" cy="76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1"/>
          </p:cNvCxnSpPr>
          <p:nvPr/>
        </p:nvCxnSpPr>
        <p:spPr>
          <a:xfrm>
            <a:off x="1905000" y="6172200"/>
            <a:ext cx="30480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95400" y="42672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השמה בין 2 אובייקטים תפנה לאותו מקום, כלומר יהיה להם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id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זהה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905000" y="4953000"/>
            <a:ext cx="3581400" cy="76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7" grpId="0"/>
      <p:bldP spid="38" grpId="0"/>
      <p:bldP spid="40" grpId="0"/>
      <p:bldP spid="41" grpId="0"/>
      <p:bldP spid="42" grpId="0"/>
      <p:bldP spid="43" grpId="0"/>
      <p:bldP spid="44" grpId="0" animBg="1"/>
      <p:bldP spid="47" grpId="0" animBg="1"/>
      <p:bldP spid="48" grpId="0" animBg="1"/>
      <p:bldP spid="39" grpId="0" animBg="1"/>
      <p:bldP spid="32" grpId="0" animBg="1"/>
      <p:bldP spid="33" grpId="0" animBg="1"/>
      <p:bldP spid="34" grpId="0" animBg="1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128156"/>
            <a:ext cx="6000750" cy="66631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533400"/>
            <a:ext cx="3962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266700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3429000"/>
            <a:ext cx="3429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4495800"/>
            <a:ext cx="3429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5562600"/>
            <a:ext cx="5029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2514600"/>
            <a:ext cx="3962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118630"/>
            <a:ext cx="6000750" cy="66631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648200" y="274638"/>
            <a:ext cx="4038600" cy="12493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he-IL" dirty="0">
                <a:latin typeface="Arial" charset="0"/>
                <a:cs typeface="Arial" charset="0"/>
              </a:rPr>
              <a:t>השוואה בין שימוש בפעולות על מספרים לעומת פעולות על מחרוזות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00200"/>
            <a:ext cx="3983182" cy="85911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495800" y="2819400"/>
            <a:ext cx="411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לראות באופן ברור כי פעולות באמצעות </a:t>
            </a:r>
            <a:r>
              <a:rPr lang="he-IL" b="1">
                <a:latin typeface="Arial" pitchFamily="34" charset="0"/>
                <a:cs typeface="Arial" pitchFamily="34" charset="0"/>
              </a:rPr>
              <a:t>מחרוזות יעילות פחות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באופן משמעותי לעומת פעולות על מספרים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StringBuffer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העבודה עם אובייקטים ממחלקת </a:t>
            </a:r>
            <a:r>
              <a:rPr lang="en-US" dirty="0">
                <a:latin typeface="Arial" charset="0"/>
                <a:cs typeface="Arial" charset="0"/>
              </a:rPr>
              <a:t>String</a:t>
            </a:r>
            <a:r>
              <a:rPr lang="he-IL" dirty="0">
                <a:latin typeface="Arial" charset="0"/>
                <a:cs typeface="Arial" charset="0"/>
              </a:rPr>
              <a:t> שיש לשנותם יקרה מבחינת ביצועים, מאחר ועדכון באובייקט גורר יצירת אובייקט חדש</a:t>
            </a:r>
          </a:p>
          <a:p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המחלקה </a:t>
            </a:r>
            <a:r>
              <a:rPr lang="en-US" dirty="0" err="1">
                <a:latin typeface="Arial" charset="0"/>
                <a:cs typeface="Arial" charset="0"/>
              </a:rPr>
              <a:t>StringBuffer</a:t>
            </a:r>
            <a:r>
              <a:rPr lang="he-IL" dirty="0">
                <a:latin typeface="Arial" charset="0"/>
                <a:cs typeface="Arial" charset="0"/>
              </a:rPr>
              <a:t> משמשת גם היא לאיכסון מחרוזות, אך היא יעילה יותר מבחינת ביצועים כאשר רוצים לעבוד עם מחרוזת שמשנים את ערכה לעיתים תכופות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5029200"/>
            <a:ext cx="6705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u="sng" dirty="0">
                <a:latin typeface="Arial" pitchFamily="34" charset="0"/>
                <a:cs typeface="Arial" pitchFamily="34" charset="0"/>
              </a:rPr>
              <a:t>תזכורת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: שיטות המחלקה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String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ושימושן הוא ללימוד עצמי!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מומלץ גם להכיר את שיטות המחלקה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StringBuffer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לא תקין בקוד הבא?</a:t>
            </a:r>
          </a:p>
        </p:txBody>
      </p:sp>
      <p:pic>
        <p:nvPicPr>
          <p:cNvPr id="1026" name="Picture 2" descr="תמונה: ‏שתפו אותנו במוטו שלכם...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96275" cy="4667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ביחידה זו למדנו: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מהו תכנות מכוון עצמים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מהו אובייקט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מהי 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תכונות ומתודות של מחלקות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יצירת אובייקט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הרשאות גישה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השמת אובייקטים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מערך אובייקטים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המחלקה </a:t>
            </a:r>
            <a:r>
              <a:rPr lang="en-US" dirty="0">
                <a:latin typeface="Arial" charset="0"/>
                <a:cs typeface="Arial" charset="0"/>
              </a:rPr>
              <a:t>String</a:t>
            </a:r>
            <a:endParaRPr lang="he-IL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he-IL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he-IL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תרגיל 1: המחלקה </a:t>
            </a:r>
            <a:r>
              <a:rPr lang="en-US" dirty="0">
                <a:latin typeface="Arial" charset="0"/>
                <a:cs typeface="Arial" charset="0"/>
              </a:rPr>
              <a:t>Clock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he-IL" sz="2000" dirty="0"/>
              <a:t>כתוב את המחלקה "שעון" כפי שהוגדרה במצגת, אך בנוסף לשעות ולדקות, יש לשמור גם את השניות</a:t>
            </a:r>
            <a:endParaRPr lang="en-US" sz="2000" dirty="0"/>
          </a:p>
          <a:p>
            <a:pPr lvl="0"/>
            <a:r>
              <a:rPr lang="he-IL" sz="2000" dirty="0"/>
              <a:t>הוסף שיטות </a:t>
            </a:r>
            <a:r>
              <a:rPr lang="en-US" sz="2000" dirty="0"/>
              <a:t>set </a:t>
            </a:r>
            <a:r>
              <a:rPr lang="he-IL" sz="2000" dirty="0"/>
              <a:t> ו- </a:t>
            </a:r>
            <a:r>
              <a:rPr lang="en-US" sz="2000" dirty="0"/>
              <a:t>get </a:t>
            </a:r>
            <a:r>
              <a:rPr lang="he-IL" sz="2000" dirty="0"/>
              <a:t> לכל התכונות, והקפד על בדיקת תקינות הנתונים</a:t>
            </a:r>
            <a:endParaRPr lang="en-US" sz="2000" dirty="0"/>
          </a:p>
          <a:p>
            <a:r>
              <a:rPr lang="he-IL" sz="2000" dirty="0"/>
              <a:t>בצע את ההתאמות הדרושות בשיטות </a:t>
            </a:r>
            <a:r>
              <a:rPr lang="en-US" sz="2000" dirty="0"/>
              <a:t>show</a:t>
            </a:r>
            <a:r>
              <a:rPr lang="he-IL" sz="2000" dirty="0"/>
              <a:t> ו- </a:t>
            </a:r>
            <a:r>
              <a:rPr lang="en-US" sz="2000" dirty="0"/>
              <a:t>tick</a:t>
            </a:r>
            <a:r>
              <a:rPr lang="he-IL" sz="2000" dirty="0"/>
              <a:t> (עכשיו קידום יקדם את השניות ולא את הדקות)</a:t>
            </a:r>
            <a:endParaRPr lang="en-US" sz="2000" dirty="0"/>
          </a:p>
          <a:p>
            <a:r>
              <a:rPr lang="he-IL" sz="2000" dirty="0"/>
              <a:t>הוסף שיטה בשם </a:t>
            </a:r>
            <a:r>
              <a:rPr lang="en-US" sz="2000" dirty="0"/>
              <a:t>reset</a:t>
            </a:r>
            <a:r>
              <a:rPr lang="he-IL" sz="2000" dirty="0"/>
              <a:t> שמאפסת את נתוני השעון</a:t>
            </a:r>
            <a:endParaRPr lang="en-US" sz="2000" dirty="0"/>
          </a:p>
          <a:p>
            <a:r>
              <a:rPr lang="he-IL" sz="2000" dirty="0"/>
              <a:t>ב- </a:t>
            </a:r>
            <a:r>
              <a:rPr lang="en-US" sz="2000" dirty="0"/>
              <a:t>main</a:t>
            </a:r>
            <a:r>
              <a:rPr lang="he-IL" sz="2000" dirty="0"/>
              <a:t> בצע את הפעולות הבאות, תוך הקפדה על מתן הודעות משמעותיות למסך בכל שלב:</a:t>
            </a:r>
            <a:endParaRPr lang="en-US" sz="2000" dirty="0"/>
          </a:p>
          <a:p>
            <a:pPr lvl="1"/>
            <a:r>
              <a:rPr lang="he-IL" sz="2000" dirty="0"/>
              <a:t>צור אובייקט חדש בשם </a:t>
            </a:r>
            <a:r>
              <a:rPr lang="en-US" sz="2000" dirty="0"/>
              <a:t>c1</a:t>
            </a:r>
            <a:r>
              <a:rPr lang="he-IL" sz="2000" dirty="0"/>
              <a:t> ושים לו נתונים באמצעות שיטות ה- </a:t>
            </a:r>
            <a:r>
              <a:rPr lang="en-US" sz="2000" dirty="0"/>
              <a:t>set</a:t>
            </a:r>
          </a:p>
          <a:p>
            <a:pPr lvl="1"/>
            <a:r>
              <a:rPr lang="he-IL" sz="2000" dirty="0"/>
              <a:t>הצג את הזמן שלו</a:t>
            </a:r>
            <a:endParaRPr lang="en-US" sz="2000" dirty="0"/>
          </a:p>
          <a:p>
            <a:pPr lvl="1"/>
            <a:r>
              <a:rPr lang="he-IL" sz="2000" dirty="0"/>
              <a:t>קדם אותו ב- 2 שניות ע"י שימוש בשיטות בלבד</a:t>
            </a:r>
            <a:endParaRPr lang="en-US" sz="2000" dirty="0"/>
          </a:p>
          <a:p>
            <a:pPr lvl="1"/>
            <a:r>
              <a:rPr lang="he-IL" sz="2000" dirty="0"/>
              <a:t>הצג שוב את הזמן שלו</a:t>
            </a:r>
            <a:endParaRPr lang="en-US" sz="2000" dirty="0"/>
          </a:p>
          <a:p>
            <a:pPr lvl="1"/>
            <a:r>
              <a:rPr lang="he-IL" sz="2000" dirty="0"/>
              <a:t>אפס את הזמן שלו </a:t>
            </a:r>
            <a:endParaRPr lang="en-US" sz="2000" dirty="0"/>
          </a:p>
          <a:p>
            <a:pPr lvl="1"/>
            <a:r>
              <a:rPr lang="he-IL" sz="2000" dirty="0"/>
              <a:t>הצג שוב את הזמן שלו</a:t>
            </a:r>
            <a:endParaRPr 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תרגיל 2: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he-IL" dirty="0">
                <a:latin typeface="Arial" charset="0"/>
                <a:cs typeface="Arial" charset="0"/>
              </a:rPr>
              <a:t> המחלקה </a:t>
            </a:r>
            <a:r>
              <a:rPr lang="en-US" dirty="0">
                <a:latin typeface="Arial" charset="0"/>
                <a:cs typeface="Arial" charset="0"/>
              </a:rPr>
              <a:t>Car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181600"/>
          </a:xfrm>
        </p:spPr>
        <p:txBody>
          <a:bodyPr/>
          <a:lstStyle/>
          <a:p>
            <a:pPr lvl="0"/>
            <a:r>
              <a:rPr lang="he-IL" dirty="0"/>
              <a:t>הגדר מחלקה שתייצג "רכב":</a:t>
            </a:r>
            <a:endParaRPr lang="en-US" dirty="0"/>
          </a:p>
          <a:p>
            <a:pPr lvl="1"/>
            <a:r>
              <a:rPr lang="he-IL" sz="2000" dirty="0"/>
              <a:t>תכונותיה הן מספר הרכב והמהירותו הנוכחית</a:t>
            </a:r>
          </a:p>
          <a:p>
            <a:pPr lvl="1"/>
            <a:r>
              <a:rPr lang="he-IL" sz="2000" dirty="0"/>
              <a:t>כתבו שיטות </a:t>
            </a:r>
            <a:r>
              <a:rPr lang="en-US" sz="2000" dirty="0"/>
              <a:t>get</a:t>
            </a:r>
            <a:r>
              <a:rPr lang="he-IL" sz="2000" dirty="0"/>
              <a:t> לשתי תכונותיו</a:t>
            </a:r>
          </a:p>
          <a:p>
            <a:pPr lvl="1"/>
            <a:r>
              <a:rPr lang="he-IL" sz="2000" dirty="0"/>
              <a:t>כתבו שיטת </a:t>
            </a:r>
            <a:r>
              <a:rPr lang="en-US" sz="2000" dirty="0"/>
              <a:t>set</a:t>
            </a:r>
            <a:r>
              <a:rPr lang="he-IL" sz="2000" dirty="0"/>
              <a:t> לעדכון מספר הרכב (חשבו מדוע אין שיטת </a:t>
            </a:r>
            <a:r>
              <a:rPr lang="en-US" sz="2000" dirty="0"/>
              <a:t>set</a:t>
            </a:r>
            <a:r>
              <a:rPr lang="he-IL" sz="2000" dirty="0"/>
              <a:t> למהירות הרכב)</a:t>
            </a:r>
          </a:p>
          <a:p>
            <a:pPr lvl="1"/>
            <a:r>
              <a:rPr lang="he-IL" dirty="0"/>
              <a:t>פעולות: להאיץ (העלאת המהירות ב- 1 קמ"ש), להאיט (הורדת המהירות ב- 1 קמ"ש), לעצור ולהדפיס את נתוניו</a:t>
            </a:r>
          </a:p>
          <a:p>
            <a:pPr lvl="2"/>
            <a:endParaRPr lang="en-US" sz="1700" dirty="0"/>
          </a:p>
          <a:p>
            <a:r>
              <a:rPr lang="he-IL" dirty="0"/>
              <a:t>ב- </a:t>
            </a:r>
            <a:r>
              <a:rPr lang="en-US" dirty="0"/>
              <a:t>main</a:t>
            </a:r>
            <a:r>
              <a:rPr lang="he-IL" dirty="0"/>
              <a:t> בצעו את הפעולות הבאות, תוך הקפדה על מתן הודעות משמעותיות למסך בכל שלב:</a:t>
            </a:r>
            <a:endParaRPr lang="en-US" dirty="0"/>
          </a:p>
          <a:p>
            <a:pPr lvl="1"/>
            <a:r>
              <a:rPr lang="he-IL" sz="2000" dirty="0"/>
              <a:t>הגדירו משתנה מטיפוס המחלקה, קלטו את מספר הרכב והציגו את נתוניו</a:t>
            </a:r>
            <a:endParaRPr lang="en-US" sz="2000" dirty="0"/>
          </a:p>
          <a:p>
            <a:pPr lvl="1"/>
            <a:r>
              <a:rPr lang="he-IL" sz="2000" dirty="0"/>
              <a:t>שאלו את המשתמש בכמה ברצונו להאיץ את מהירות הרכב והאיצו את הרכב במהירות זו. הציגו את נתוני הרכב לאחר העדכון</a:t>
            </a:r>
          </a:p>
          <a:p>
            <a:pPr lvl="1"/>
            <a:r>
              <a:rPr lang="he-IL" sz="2000" dirty="0"/>
              <a:t>האטו את מהירות הרכב ב- 2 קמ"ש והציגו את נתוניו לאחר העדכון</a:t>
            </a:r>
            <a:endParaRPr lang="en-US" sz="2000" dirty="0"/>
          </a:p>
          <a:p>
            <a:pPr lvl="1"/>
            <a:r>
              <a:rPr lang="he-IL" sz="2000" dirty="0"/>
              <a:t>עצרו את הרכב באופן מיידי והציגו את נתוניו לאחר העדכון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תרגיל </a:t>
            </a:r>
            <a:r>
              <a:rPr lang="en-US" dirty="0">
                <a:latin typeface="Arial" charset="0"/>
                <a:cs typeface="Arial" charset="0"/>
              </a:rPr>
              <a:t>3</a:t>
            </a:r>
            <a:r>
              <a:rPr lang="he-IL" dirty="0">
                <a:latin typeface="Arial" charset="0"/>
                <a:cs typeface="Arial" charset="0"/>
              </a:rPr>
              <a:t>: מיון מערך אובייקטים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458200" cy="4876800"/>
          </a:xfrm>
        </p:spPr>
        <p:txBody>
          <a:bodyPr/>
          <a:lstStyle/>
          <a:p>
            <a:pPr lvl="0"/>
            <a:r>
              <a:rPr lang="he-IL" sz="2000" dirty="0"/>
              <a:t>כתבו את המחלקה </a:t>
            </a:r>
            <a:r>
              <a:rPr lang="en-US" sz="2000" dirty="0"/>
              <a:t>Person</a:t>
            </a:r>
            <a:r>
              <a:rPr lang="he-IL" sz="2000" dirty="0"/>
              <a:t> עם השדות הבאים: שם האדם, גובה ומשקל</a:t>
            </a:r>
          </a:p>
          <a:p>
            <a:pPr lvl="0"/>
            <a:r>
              <a:rPr lang="he-IL" sz="2000" dirty="0"/>
              <a:t>כתבו שיטות </a:t>
            </a:r>
            <a:r>
              <a:rPr lang="en-US" sz="2000" dirty="0"/>
              <a:t>set </a:t>
            </a:r>
            <a:r>
              <a:rPr lang="he-IL" sz="2000" dirty="0"/>
              <a:t> ו- </a:t>
            </a:r>
            <a:r>
              <a:rPr lang="en-US" sz="2000" dirty="0"/>
              <a:t>get</a:t>
            </a:r>
            <a:endParaRPr lang="he-IL" sz="2000" dirty="0"/>
          </a:p>
          <a:p>
            <a:pPr lvl="0"/>
            <a:r>
              <a:rPr lang="he-IL" sz="2000" dirty="0"/>
              <a:t>כתבו את השיטה </a:t>
            </a:r>
            <a:r>
              <a:rPr lang="en-US" sz="2000" dirty="0"/>
              <a:t>show </a:t>
            </a:r>
            <a:r>
              <a:rPr lang="he-IL" sz="2000" dirty="0"/>
              <a:t> אשר מציגה את נתוני האובייקט</a:t>
            </a:r>
          </a:p>
          <a:p>
            <a:pPr lvl="0"/>
            <a:r>
              <a:rPr lang="he-IL" sz="2000" dirty="0"/>
              <a:t>בקובץ </a:t>
            </a:r>
            <a:r>
              <a:rPr lang="en-US" sz="2000" dirty="0"/>
              <a:t>Program</a:t>
            </a:r>
            <a:r>
              <a:rPr lang="he-IL" sz="2000" dirty="0"/>
              <a:t> כתבו מתודה המקבלת מערך של </a:t>
            </a:r>
            <a:r>
              <a:rPr lang="en-US" sz="2000" dirty="0"/>
              <a:t>Person</a:t>
            </a:r>
            <a:r>
              <a:rPr lang="he-IL" sz="2000" dirty="0"/>
              <a:t>'ים וממיינת את איברי המערך מהאדם הרזה לשמן</a:t>
            </a:r>
          </a:p>
          <a:p>
            <a:r>
              <a:rPr lang="he-IL" sz="2000" dirty="0"/>
              <a:t>בקובץ </a:t>
            </a:r>
            <a:r>
              <a:rPr lang="en-US" sz="2000" dirty="0"/>
              <a:t>Program</a:t>
            </a:r>
            <a:r>
              <a:rPr lang="he-IL" sz="2000" dirty="0"/>
              <a:t> כתבו מתודה המקבלת מערך של </a:t>
            </a:r>
            <a:r>
              <a:rPr lang="en-US" sz="2000" dirty="0"/>
              <a:t>Person</a:t>
            </a:r>
            <a:r>
              <a:rPr lang="he-IL" sz="2000" dirty="0"/>
              <a:t>'ים וממיינת את איברי המערך מהאדם הגבוה לנמוך</a:t>
            </a:r>
          </a:p>
          <a:p>
            <a:r>
              <a:rPr lang="he-IL" sz="2000" dirty="0"/>
              <a:t>ב- </a:t>
            </a:r>
            <a:r>
              <a:rPr lang="en-US" sz="2000" dirty="0"/>
              <a:t>main</a:t>
            </a:r>
            <a:r>
              <a:rPr lang="he-IL" sz="2000" dirty="0"/>
              <a:t>:</a:t>
            </a:r>
          </a:p>
          <a:p>
            <a:pPr lvl="1"/>
            <a:r>
              <a:rPr lang="he-IL" sz="1700" dirty="0"/>
              <a:t>צרו מערך של </a:t>
            </a:r>
            <a:r>
              <a:rPr lang="en-US" sz="1700" dirty="0"/>
              <a:t>Person</a:t>
            </a:r>
            <a:r>
              <a:rPr lang="he-IL" sz="1700" dirty="0"/>
              <a:t>'ים ואתחלו אותם בנתונים</a:t>
            </a:r>
          </a:p>
          <a:p>
            <a:pPr lvl="1"/>
            <a:r>
              <a:rPr lang="he-IL" sz="1700" dirty="0"/>
              <a:t>הציגו את האנשים במערך</a:t>
            </a:r>
          </a:p>
          <a:p>
            <a:pPr lvl="1"/>
            <a:r>
              <a:rPr lang="he-IL" sz="1700" dirty="0"/>
              <a:t>מיינו את המערך לפי גובה האנשים</a:t>
            </a:r>
          </a:p>
          <a:p>
            <a:pPr lvl="1"/>
            <a:r>
              <a:rPr lang="he-IL" sz="1700" dirty="0"/>
              <a:t>הציגו את האנשים במערך</a:t>
            </a:r>
          </a:p>
          <a:p>
            <a:pPr lvl="1"/>
            <a:r>
              <a:rPr lang="he-IL" sz="1700" dirty="0"/>
              <a:t>מיינו את המערך האנשים מהרזה לשמן</a:t>
            </a:r>
          </a:p>
          <a:p>
            <a:pPr lvl="1"/>
            <a:r>
              <a:rPr lang="he-IL" sz="1700" dirty="0"/>
              <a:t>הציגו את האנשים במערך</a:t>
            </a:r>
          </a:p>
          <a:p>
            <a:pPr lvl="1"/>
            <a:endParaRPr lang="he-IL" sz="1700" dirty="0"/>
          </a:p>
          <a:p>
            <a:pPr lvl="0"/>
            <a:endParaRPr lang="he-IL" sz="2000" dirty="0"/>
          </a:p>
          <a:p>
            <a:pPr lvl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לאובייקטים יש מאפיינים</a:t>
            </a:r>
            <a:r>
              <a:rPr lang="he-IL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נתכנן תוכנה לניהול נתוני הסרט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אחד מהאובייקטים יהיה השחקנית ג'וליה רוברטס: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986" name="AutoShape 2" descr="Image result for julia robe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8" name="AutoShape 4" descr="Image result for julia robe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2895600"/>
            <a:ext cx="5486400" cy="2209800"/>
            <a:chOff x="1371600" y="2895600"/>
            <a:chExt cx="5486400" cy="2209800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371600" y="2895600"/>
              <a:ext cx="5486400" cy="2209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שם:               ג'וליה רוברטס</a:t>
              </a:r>
            </a:p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תאריך לידה:   28/10/1967</a:t>
              </a:r>
            </a:p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סרט מפורסם: "אישה יפה"		 </a:t>
              </a:r>
            </a:p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מספר פרסים: 50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41989" name="Picture 5" descr="C:\Users\Keren\Downloads\julia robert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2895600"/>
              <a:ext cx="2209800" cy="2209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אובייקטים יכולים לעשות דברים - שיטות</a:t>
            </a:r>
            <a:r>
              <a:rPr lang="he-IL" sz="360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endParaRPr lang="en-US" sz="360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116013" y="1600200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r>
              <a:rPr lang="he-IL" sz="3200" dirty="0">
                <a:latin typeface="Arial" pitchFamily="34" charset="0"/>
                <a:cs typeface="Arial" pitchFamily="34" charset="0"/>
              </a:rPr>
              <a:t>שיטות ש"ג'וליה רוברטס" יודעת לעשות: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1042988" y="4005263"/>
            <a:ext cx="2233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endParaRPr lang="he-IL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6125740" y="5405735"/>
            <a:ext cx="2637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defRPr/>
            </a:pP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להיות מועמדת לפרס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457200" y="5257800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  <a:defRPr/>
            </a:pP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לככב במדורי רכילות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2895600" y="6019800"/>
            <a:ext cx="3345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spcBef>
                <a:spcPct val="50000"/>
              </a:spcBef>
              <a:defRPr/>
            </a:pP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להצטלם על השטיח האדום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2" name="Picture 2" descr="C:\Users\Keren\Downloads\julia roberts - red carp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988" y="2743200"/>
            <a:ext cx="2212612" cy="3324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0963" name="Picture 3" descr="C:\Users\Keren\Downloads\julia roberts - nomina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518185"/>
            <a:ext cx="2502790" cy="2950149"/>
          </a:xfrm>
          <a:prstGeom prst="rect">
            <a:avLst/>
          </a:prstGeom>
          <a:noFill/>
        </p:spPr>
      </p:pic>
      <p:pic>
        <p:nvPicPr>
          <p:cNvPr id="40964" name="Picture 4" descr="C:\Users\Keren\Downloads\julia roberts - gossi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048000"/>
            <a:ext cx="3276600" cy="2248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5" grpId="0"/>
      <p:bldP spid="201738" grpId="0"/>
      <p:bldP spid="201739" grpId="0"/>
      <p:bldP spid="2017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he-IL" sz="4800" dirty="0">
                <a:latin typeface="Arial" charset="0"/>
                <a:cs typeface="Arial" charset="0"/>
              </a:rPr>
              <a:t>האובייקט ג'וליה רוברטס - סיכום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600" y="1676400"/>
            <a:ext cx="5486400" cy="4191000"/>
            <a:chOff x="228600" y="1676400"/>
            <a:chExt cx="5486400" cy="4191000"/>
          </a:xfrm>
        </p:grpSpPr>
        <p:sp>
          <p:nvSpPr>
            <p:cNvPr id="14" name="Rectangle 13"/>
            <p:cNvSpPr/>
            <p:nvPr/>
          </p:nvSpPr>
          <p:spPr>
            <a:xfrm>
              <a:off x="228600" y="3886200"/>
              <a:ext cx="5486400" cy="198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buFont typeface="Wingdings" pitchFamily="2" charset="2"/>
                <a:buChar char="ü"/>
              </a:pPr>
              <a:endParaRPr lang="he-IL" b="1" dirty="0">
                <a:latin typeface="Arial" pitchFamily="34" charset="0"/>
                <a:cs typeface="Arial" pitchFamily="34" charset="0"/>
              </a:endParaRPr>
            </a:p>
            <a:p>
              <a:pPr algn="r" rtl="1">
                <a:buFont typeface="Wingdings" pitchFamily="2" charset="2"/>
                <a:buChar char="ü"/>
              </a:pPr>
              <a:r>
                <a:rPr lang="he-IL" b="1" dirty="0">
                  <a:latin typeface="Arial" pitchFamily="34" charset="0"/>
                  <a:cs typeface="Arial" pitchFamily="34" charset="0"/>
                </a:rPr>
                <a:t>להיות מועמדת לאוסקר</a:t>
              </a:r>
            </a:p>
            <a:p>
              <a:pPr algn="r" rtl="1">
                <a:buFont typeface="Wingdings" pitchFamily="2" charset="2"/>
                <a:buChar char="ü"/>
              </a:pPr>
              <a:r>
                <a:rPr lang="he-IL" b="1" dirty="0">
                  <a:latin typeface="Arial" pitchFamily="34" charset="0"/>
                  <a:cs typeface="Arial" pitchFamily="34" charset="0"/>
                </a:rPr>
                <a:t>להצטלם על השטיח האדום</a:t>
              </a:r>
            </a:p>
            <a:p>
              <a:pPr algn="r" rtl="1">
                <a:buFont typeface="Wingdings" pitchFamily="2" charset="2"/>
                <a:buChar char="ü"/>
              </a:pPr>
              <a:r>
                <a:rPr lang="he-IL" b="1" dirty="0">
                  <a:latin typeface="Arial" pitchFamily="34" charset="0"/>
                  <a:cs typeface="Arial" pitchFamily="34" charset="0"/>
                </a:rPr>
                <a:t>לככב במדורי רכילות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28600" y="1676400"/>
              <a:ext cx="5486400" cy="2209800"/>
              <a:chOff x="1371600" y="2895600"/>
              <a:chExt cx="5486400" cy="2209800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71600" y="2895600"/>
                <a:ext cx="5486400" cy="2209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r>
                  <a:rPr lang="he-IL" b="1" dirty="0">
                    <a:solidFill>
                      <a:schemeClr val="bg1"/>
                    </a:solidFill>
                  </a:rPr>
                  <a:t>שם:               ג'וליה רוברטס</a:t>
                </a:r>
              </a:p>
              <a:p>
                <a:pPr algn="r" rtl="1"/>
                <a:r>
                  <a:rPr lang="he-IL" b="1" dirty="0">
                    <a:solidFill>
                      <a:schemeClr val="bg1"/>
                    </a:solidFill>
                  </a:rPr>
                  <a:t>תאריך לידה:   28/10/1967</a:t>
                </a:r>
              </a:p>
              <a:p>
                <a:pPr algn="r" rtl="1"/>
                <a:r>
                  <a:rPr lang="he-IL" b="1" dirty="0">
                    <a:solidFill>
                      <a:schemeClr val="bg1"/>
                    </a:solidFill>
                  </a:rPr>
                  <a:t>סרט מפורסם: "אישה יפה"		 </a:t>
                </a:r>
              </a:p>
              <a:p>
                <a:pPr algn="r" rtl="1"/>
                <a:r>
                  <a:rPr lang="he-IL" b="1" dirty="0">
                    <a:solidFill>
                      <a:schemeClr val="bg1"/>
                    </a:solidFill>
                  </a:rPr>
                  <a:t>מספר פרסים: 50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9" name="Picture 5" descr="C:\Users\Keren\Downloads\julia roberts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71600" y="2895600"/>
                <a:ext cx="2209800" cy="2209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4038600" y="3810000"/>
            <a:ext cx="4572000" cy="46166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פעולות ג'וליה רוברטס יכולה לבצע: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3810000" y="1595735"/>
            <a:ext cx="4800600" cy="46166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תכונות של האובייקט ג'וליה רוברטס: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8" grpId="0" animBg="1"/>
      <p:bldP spid="2027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he-IL" sz="4800">
                <a:latin typeface="Arial" charset="0"/>
                <a:cs typeface="Arial" charset="0"/>
              </a:rPr>
              <a:t>אובייקטים נוספים דומים</a:t>
            </a:r>
            <a:r>
              <a:rPr lang="he-IL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429000" y="5486400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כל אחד מהם יכול גם-כן לבצע</a:t>
            </a:r>
            <a:r>
              <a:rPr lang="he-IL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את השיטות: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304800" y="5486400"/>
            <a:ext cx="3124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rtl="1">
              <a:buFont typeface="Wingdings" pitchFamily="2" charset="2"/>
              <a:buChar char="ü"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להיות מועמדת לאוסקר</a:t>
            </a:r>
          </a:p>
          <a:p>
            <a:pPr algn="just" rtl="1">
              <a:buFont typeface="Wingdings" pitchFamily="2" charset="2"/>
              <a:buChar char="ü"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להצטלם על השטיח האדום</a:t>
            </a:r>
          </a:p>
          <a:p>
            <a:pPr algn="just" rtl="1">
              <a:buFont typeface="Wingdings" pitchFamily="2" charset="2"/>
              <a:buChar char="ü"/>
            </a:pPr>
            <a:r>
              <a:rPr lang="he-IL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לככב במדורי רכילות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04800" y="3124200"/>
            <a:ext cx="5334000" cy="2213610"/>
            <a:chOff x="3124200" y="4343400"/>
            <a:chExt cx="5334000" cy="2213610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124200" y="4347210"/>
              <a:ext cx="5334000" cy="2209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שם:                בראד פיט</a:t>
              </a:r>
            </a:p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תאריך לידה:   18/12/1963</a:t>
              </a:r>
            </a:p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סרט מפורסם: "מר וגברת סמית"		 </a:t>
              </a:r>
            </a:p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מספר פרסים: 63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8918" name="Picture 6" descr="C:\Users\Keren\Downloads\brad pit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4200" y="4343400"/>
              <a:ext cx="1828800" cy="2194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2667000" y="1295400"/>
            <a:ext cx="5867400" cy="2209800"/>
            <a:chOff x="2438400" y="2057400"/>
            <a:chExt cx="5867400" cy="220980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667000" y="2057400"/>
              <a:ext cx="5638800" cy="2209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שם:                רוברט רדפורד</a:t>
              </a:r>
            </a:p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תאריך לידה:   18/08/1936</a:t>
              </a:r>
            </a:p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סרט מפורסם: "הצעה מגונה"		 </a:t>
              </a:r>
            </a:p>
            <a:p>
              <a:pPr algn="r" rtl="1"/>
              <a:r>
                <a:rPr lang="he-IL" b="1" dirty="0">
                  <a:solidFill>
                    <a:schemeClr val="bg1"/>
                  </a:solidFill>
                </a:rPr>
                <a:t>מספר פרסים: 33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8914" name="Picture 2" descr="C:\Users\Keren\Downloads\robert redfor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38400" y="2057400"/>
              <a:ext cx="2604788" cy="2209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/>
      <p:bldP spid="163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יש כאן מבנה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יש מספר אובייקטים מאותו טיפוס (שחקן), בעלי </a:t>
            </a:r>
            <a:r>
              <a:rPr lang="he-IL" b="1" dirty="0">
                <a:latin typeface="Arial" charset="0"/>
                <a:cs typeface="Arial" charset="0"/>
              </a:rPr>
              <a:t>תכונות זהות, אבל עם ערכים שונים </a:t>
            </a:r>
          </a:p>
          <a:p>
            <a:pPr eaLnBrk="1" hangingPunct="1"/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endParaRPr lang="he-IL" sz="2500" dirty="0">
              <a:latin typeface="Arial" charset="0"/>
              <a:cs typeface="Arial" charset="0"/>
            </a:endParaRPr>
          </a:p>
          <a:p>
            <a:pPr eaLnBrk="1" hangingPunct="1"/>
            <a:endParaRPr lang="he-IL" sz="2500" dirty="0">
              <a:latin typeface="Arial" charset="0"/>
              <a:cs typeface="Arial" charset="0"/>
            </a:endParaRPr>
          </a:p>
          <a:p>
            <a:pPr eaLnBrk="1" hangingPunct="1"/>
            <a:endParaRPr lang="he-IL" sz="2500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אב טיפוס זה נקרא מחלקה (</a:t>
            </a:r>
            <a:r>
              <a:rPr lang="en-US" dirty="0">
                <a:latin typeface="Arial" charset="0"/>
                <a:cs typeface="Arial" charset="0"/>
              </a:rPr>
              <a:t>class</a:t>
            </a:r>
            <a:r>
              <a:rPr lang="he-IL" dirty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בדוגמא זו נקרא למחלקה בשם </a:t>
            </a:r>
            <a:r>
              <a:rPr lang="en-US" dirty="0">
                <a:latin typeface="Arial" charset="0"/>
                <a:cs typeface="Arial" charset="0"/>
              </a:rPr>
              <a:t>Actor</a:t>
            </a:r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 </a:t>
            </a:r>
            <a:r>
              <a:rPr lang="he-IL" u="sng" dirty="0">
                <a:latin typeface="Arial" charset="0"/>
                <a:cs typeface="Arial" charset="0"/>
              </a:rPr>
              <a:t>שימו לב</a:t>
            </a:r>
            <a:r>
              <a:rPr lang="he-IL" dirty="0">
                <a:latin typeface="Arial" charset="0"/>
                <a:cs typeface="Arial" charset="0"/>
              </a:rPr>
              <a:t>: 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he-IL" dirty="0">
                <a:latin typeface="Arial" charset="0"/>
                <a:cs typeface="Arial" charset="0"/>
              </a:rPr>
              <a:t>כל שחקן הוא שונה אבל הם כולם אובייקטים (מופעים) של המחלקה </a:t>
            </a:r>
            <a:r>
              <a:rPr lang="en-US" dirty="0">
                <a:latin typeface="Arial" charset="0"/>
                <a:cs typeface="Arial" charset="0"/>
              </a:rPr>
              <a:t>Actor</a:t>
            </a:r>
          </a:p>
          <a:p>
            <a:pPr eaLnBrk="1" hangingPunct="1"/>
            <a:endParaRPr lang="he-IL" dirty="0">
              <a:latin typeface="Arial" charset="0"/>
              <a:cs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219200" y="2362200"/>
            <a:ext cx="3657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r>
              <a:rPr lang="he-IL" b="1" dirty="0">
                <a:solidFill>
                  <a:schemeClr val="bg1"/>
                </a:solidFill>
              </a:rPr>
              <a:t>שם:                בראד פיט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</a:rPr>
              <a:t>תאריך לידה:   18/12/1963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</a:rPr>
              <a:t>סרט מפורסם: "מר וגברת סמית"		 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</a:rPr>
              <a:t>מספר פרסים: 63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105400" y="2362200"/>
            <a:ext cx="3276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r>
              <a:rPr lang="he-IL" b="1" dirty="0">
                <a:solidFill>
                  <a:schemeClr val="bg1"/>
                </a:solidFill>
              </a:rPr>
              <a:t>שם:                רוברט רדפורד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</a:rPr>
              <a:t>תאריך לידה:   18/08/1936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</a:rPr>
              <a:t>סרט מפורסם: "הצעה מגונה"		 </a:t>
            </a:r>
          </a:p>
          <a:p>
            <a:pPr algn="r" rtl="1"/>
            <a:r>
              <a:rPr lang="he-IL" b="1" dirty="0">
                <a:solidFill>
                  <a:schemeClr val="bg1"/>
                </a:solidFill>
              </a:rPr>
              <a:t>מספר פרסים: 33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61077</TotalTime>
  <Words>3301</Words>
  <Application>Microsoft Macintosh PowerPoint</Application>
  <PresentationFormat>On-screen Show (4:3)</PresentationFormat>
  <Paragraphs>767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Century Schoolbook</vt:lpstr>
      <vt:lpstr>Consolas</vt:lpstr>
      <vt:lpstr>Courier New</vt:lpstr>
      <vt:lpstr>Verdana</vt:lpstr>
      <vt:lpstr>Wingdings</vt:lpstr>
      <vt:lpstr>Wingdings 2</vt:lpstr>
      <vt:lpstr>Oriel</vt:lpstr>
      <vt:lpstr>אובייקטים ומחלקות</vt:lpstr>
      <vt:lpstr>ביחידה זו נלמד:</vt:lpstr>
      <vt:lpstr>תכנות מונחה עצמים</vt:lpstr>
      <vt:lpstr>העולם מורכב מאובייקטים </vt:lpstr>
      <vt:lpstr>לאובייקטים יש מאפיינים </vt:lpstr>
      <vt:lpstr>אובייקטים יכולים לעשות דברים - שיטות </vt:lpstr>
      <vt:lpstr>האובייקט ג'וליה רוברטס - סיכום</vt:lpstr>
      <vt:lpstr>אובייקטים נוספים דומים </vt:lpstr>
      <vt:lpstr>יש כאן מבנה</vt:lpstr>
      <vt:lpstr>מהי מחלקה?</vt:lpstr>
      <vt:lpstr>תכונות ושיטות בתכנות מכוון עצמים</vt:lpstr>
      <vt:lpstr>מחלקות (classes) לעומת אובייקטים</vt:lpstr>
      <vt:lpstr>מחלקות (classes) – שימו לב</vt:lpstr>
      <vt:lpstr>שאלה</vt:lpstr>
      <vt:lpstr>דוגמא ראשונה – המחלקה Clock</vt:lpstr>
      <vt:lpstr>דוגמא: המחלקה Clock</vt:lpstr>
      <vt:lpstr>השימוש במחלקה Clock</vt:lpstr>
      <vt:lpstr>כיצד נראה הזיכרון</vt:lpstr>
      <vt:lpstr>זרימת התוכנית</vt:lpstr>
      <vt:lpstr>יצירת כמה אובייקטים מהמחלקה</vt:lpstr>
      <vt:lpstr>הרשאות private ו- public</vt:lpstr>
      <vt:lpstr>המחלקה Clock - השינוי בקוד</vt:lpstr>
      <vt:lpstr>מימוש שיטות set ו- get</vt:lpstr>
      <vt:lpstr>שימוש בשיטות להשמה ולקבלת ערכים</vt:lpstr>
      <vt:lpstr>setter'ים ו- getter'ים – מימושים מתוקנים</vt:lpstr>
      <vt:lpstr>תוצר ההרצה לאחר התיקון</vt:lpstr>
      <vt:lpstr>וכיצד ה- main ידע האם לקלוט נתונים מחדש?</vt:lpstr>
      <vt:lpstr>השיטות set: עדכון</vt:lpstr>
      <vt:lpstr>שימוש בשיטות ה- set ב- main</vt:lpstr>
      <vt:lpstr>סיכום set'ים ו- get'ים</vt:lpstr>
      <vt:lpstr>האם תמיד התכונות יהיו ב- private?</vt:lpstr>
      <vt:lpstr>האם תמיד התכונות יהיו ב- private? (2)</vt:lpstr>
      <vt:lpstr>תכונות תמיד יהיו private!</vt:lpstr>
      <vt:lpstr>אתחול תכונות שהן private</vt:lpstr>
      <vt:lpstr>השמה בין אובייקטים</vt:lpstr>
      <vt:lpstr>מערך של אובייקטים</vt:lpstr>
      <vt:lpstr>כמובן שאיברי המערך יכולים להפנות לאובייקטים קיימים</vt:lpstr>
      <vt:lpstr>שימוש במערך ללא הקצאת/הפניית כל איבר בנפרד</vt:lpstr>
      <vt:lpstr>תכנות מכוון עצמים בשפת Java</vt:lpstr>
      <vt:lpstr>המחלקה String</vt:lpstr>
      <vt:lpstr>דוגמא</vt:lpstr>
      <vt:lpstr>השוואה בין שימוש בפעולות על מספרים לעומת פעולות על מחרוזות</vt:lpstr>
      <vt:lpstr>המחלקה StringBuffer</vt:lpstr>
      <vt:lpstr>מה לא תקין בקוד הבא?</vt:lpstr>
      <vt:lpstr>ביחידה זו למדנו:</vt:lpstr>
      <vt:lpstr>תרגיל 1: המחלקה Clock</vt:lpstr>
      <vt:lpstr>תרגיל 2:  המחלקה Car</vt:lpstr>
      <vt:lpstr>תרגיל 3: מיון מערך אובייקטים</vt:lpstr>
    </vt:vector>
  </TitlesOfParts>
  <Company>Keren Kalif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creator>Keren Kalif</dc:creator>
  <cp:lastModifiedBy>זאב ואמיטל מנדלי</cp:lastModifiedBy>
  <cp:revision>662</cp:revision>
  <dcterms:created xsi:type="dcterms:W3CDTF">2008-06-04T06:20:55Z</dcterms:created>
  <dcterms:modified xsi:type="dcterms:W3CDTF">2021-04-05T05:48:54Z</dcterms:modified>
  <cp:contentStatus/>
</cp:coreProperties>
</file>