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61" r:id="rId2"/>
  </p:sldIdLst>
  <p:sldSz cx="9144000" cy="5715000" type="screen16x10"/>
  <p:notesSz cx="6858000" cy="9144000"/>
  <p:embeddedFontLst>
    <p:embeddedFont>
      <p:font typeface="Titillium Web" charset="0"/>
      <p:regular r:id="rId4"/>
      <p:bold r:id="rId5"/>
      <p:italic r:id="rId6"/>
      <p:boldItalic r:id="rId7"/>
    </p:embeddedFont>
    <p:embeddedFont>
      <p:font typeface="Titillium Web SemiBold" charset="0"/>
      <p:regular r:id="rId8"/>
      <p:bold r:id="rId9"/>
      <p:italic r:id="rId10"/>
      <p:boldItalic r:id="rId11"/>
    </p:embeddedFont>
    <p:embeddedFont>
      <p:font typeface="Titillium Web Light"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451" autoAdjust="0"/>
  </p:normalViewPr>
  <p:slideViewPr>
    <p:cSldViewPr snapToGrid="0" snapToObjects="1">
      <p:cViewPr>
        <p:scale>
          <a:sx n="125" d="100"/>
          <a:sy n="125" d="100"/>
        </p:scale>
        <p:origin x="-1320" y="-216"/>
      </p:cViewPr>
      <p:guideLst>
        <p:guide orient="horz" pos="180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cfe91c6f_0_8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cfe91c6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415155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16"/>
          <p:cNvPicPr preferRelativeResize="0"/>
          <p:nvPr/>
        </p:nvPicPr>
        <p:blipFill>
          <a:blip r:embed="rId3">
            <a:alphaModFix/>
          </a:blip>
          <a:stretch>
            <a:fillRect/>
          </a:stretch>
        </p:blipFill>
        <p:spPr>
          <a:xfrm>
            <a:off x="308575" y="2480576"/>
            <a:ext cx="282925" cy="202250"/>
          </a:xfrm>
          <a:prstGeom prst="rect">
            <a:avLst/>
          </a:prstGeom>
          <a:noFill/>
          <a:ln>
            <a:noFill/>
          </a:ln>
        </p:spPr>
      </p:pic>
      <p:sp>
        <p:nvSpPr>
          <p:cNvPr id="113" name="Google Shape;113;p16"/>
          <p:cNvSpPr txBox="1"/>
          <p:nvPr/>
        </p:nvSpPr>
        <p:spPr>
          <a:xfrm>
            <a:off x="242250" y="3062084"/>
            <a:ext cx="1770600" cy="13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5A6772"/>
              </a:solidFill>
              <a:latin typeface="Titillium Web"/>
              <a:ea typeface="Titillium Web"/>
              <a:cs typeface="Titillium Web"/>
              <a:sym typeface="Titillium Web"/>
            </a:endParaRPr>
          </a:p>
        </p:txBody>
      </p:sp>
      <p:sp>
        <p:nvSpPr>
          <p:cNvPr id="117" name="Google Shape;117;p16"/>
          <p:cNvSpPr txBox="1"/>
          <p:nvPr/>
        </p:nvSpPr>
        <p:spPr>
          <a:xfrm>
            <a:off x="2568500" y="397331"/>
            <a:ext cx="19071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3200" b="1" dirty="0" smtClean="0">
                <a:solidFill>
                  <a:srgbClr val="0056CB"/>
                </a:solidFill>
                <a:latin typeface="Titillium Web"/>
                <a:ea typeface="Titillium Web"/>
                <a:cs typeface="Titillium Web"/>
                <a:sym typeface="Titillium Web"/>
              </a:rPr>
              <a:t>Salvatore</a:t>
            </a:r>
            <a:endParaRPr sz="3200" b="1" dirty="0">
              <a:solidFill>
                <a:srgbClr val="0056CB"/>
              </a:solidFill>
              <a:latin typeface="Titillium Web"/>
              <a:ea typeface="Titillium Web"/>
              <a:cs typeface="Titillium Web"/>
              <a:sym typeface="Titillium Web"/>
            </a:endParaRPr>
          </a:p>
        </p:txBody>
      </p:sp>
      <p:sp>
        <p:nvSpPr>
          <p:cNvPr id="118" name="Google Shape;118;p16"/>
          <p:cNvSpPr txBox="1"/>
          <p:nvPr/>
        </p:nvSpPr>
        <p:spPr>
          <a:xfrm>
            <a:off x="2601874" y="800286"/>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smtClean="0">
                <a:solidFill>
                  <a:srgbClr val="5A6772"/>
                </a:solidFill>
                <a:latin typeface="Titillium Web SemiBold"/>
                <a:ea typeface="Titillium Web SemiBold"/>
                <a:cs typeface="Titillium Web SemiBold"/>
                <a:sym typeface="Titillium Web SemiBold"/>
              </a:rPr>
              <a:t>Hilarious Math Professor</a:t>
            </a:r>
            <a:endParaRPr sz="1600" dirty="0">
              <a:solidFill>
                <a:srgbClr val="5A6772"/>
              </a:solidFill>
              <a:latin typeface="Titillium Web SemiBold"/>
              <a:ea typeface="Titillium Web SemiBold"/>
              <a:cs typeface="Titillium Web SemiBold"/>
              <a:sym typeface="Titillium Web SemiBold"/>
            </a:endParaRPr>
          </a:p>
        </p:txBody>
      </p:sp>
      <p:sp>
        <p:nvSpPr>
          <p:cNvPr id="119" name="Google Shape;119;p16"/>
          <p:cNvSpPr txBox="1"/>
          <p:nvPr/>
        </p:nvSpPr>
        <p:spPr>
          <a:xfrm>
            <a:off x="2601874"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ACTIVITIES</a:t>
            </a:r>
            <a:endParaRPr sz="1100" b="1" dirty="0">
              <a:solidFill>
                <a:srgbClr val="5A6772"/>
              </a:solidFill>
              <a:latin typeface="Titillium Web"/>
              <a:ea typeface="Titillium Web"/>
              <a:cs typeface="Titillium Web"/>
              <a:sym typeface="Titillium Web"/>
            </a:endParaRPr>
          </a:p>
        </p:txBody>
      </p:sp>
      <p:sp>
        <p:nvSpPr>
          <p:cNvPr id="120" name="Google Shape;120;p16"/>
          <p:cNvSpPr txBox="1"/>
          <p:nvPr/>
        </p:nvSpPr>
        <p:spPr>
          <a:xfrm>
            <a:off x="2601875" y="2425976"/>
            <a:ext cx="2996400" cy="1329386"/>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smtClean="0">
                <a:solidFill>
                  <a:schemeClr val="bg2"/>
                </a:solidFill>
                <a:latin typeface="Titillium Web" charset="0"/>
              </a:rPr>
              <a:t>Salvatore is a forty-five year old, married to Maria (only God knows how she can stand this strange man). He has dedicated his life to studying mathematical sciences and loves everything about it. He has been teaching mathematics and physics in high school for ten years.</a:t>
            </a:r>
            <a:endParaRPr sz="1000" b="1" dirty="0">
              <a:solidFill>
                <a:schemeClr val="bg2"/>
              </a:solidFill>
              <a:latin typeface="Titillium Web" charset="0"/>
              <a:ea typeface="Titillium Web"/>
              <a:cs typeface="Titillium Web"/>
              <a:sym typeface="Titillium Web"/>
            </a:endParaRPr>
          </a:p>
        </p:txBody>
      </p:sp>
      <p:sp>
        <p:nvSpPr>
          <p:cNvPr id="121" name="Google Shape;121;p16"/>
          <p:cNvSpPr txBox="1"/>
          <p:nvPr/>
        </p:nvSpPr>
        <p:spPr>
          <a:xfrm>
            <a:off x="5912625" y="3755362"/>
            <a:ext cx="2315100" cy="311400"/>
          </a:xfrm>
          <a:prstGeom prst="rect">
            <a:avLst/>
          </a:prstGeom>
          <a:noFill/>
          <a:ln>
            <a:noFill/>
          </a:ln>
        </p:spPr>
        <p:txBody>
          <a:bodyPr spcFirstLastPara="1" wrap="square" lIns="91425" tIns="91425" rIns="91425" bIns="91425" anchor="ctr" anchorCtr="0">
            <a:noAutofit/>
          </a:bodyPr>
          <a:lstStyle/>
          <a:p>
            <a:pPr lvl="0"/>
            <a:r>
              <a:rPr lang="it-IT" sz="1100" b="1" dirty="0">
                <a:solidFill>
                  <a:srgbClr val="0056CB"/>
                </a:solidFill>
                <a:latin typeface="Titillium Web"/>
                <a:ea typeface="Titillium Web"/>
                <a:cs typeface="Titillium Web"/>
                <a:sym typeface="Titillium Web"/>
              </a:rPr>
              <a:t>OBSTACLES AND FRUSTRATIONS</a:t>
            </a:r>
            <a:endParaRPr lang="it-IT" sz="1100" b="1" dirty="0">
              <a:solidFill>
                <a:srgbClr val="5A6772"/>
              </a:solidFill>
              <a:latin typeface="Titillium Web"/>
              <a:ea typeface="Titillium Web"/>
              <a:cs typeface="Titillium Web"/>
              <a:sym typeface="Titillium Web"/>
            </a:endParaRPr>
          </a:p>
        </p:txBody>
      </p:sp>
      <p:sp>
        <p:nvSpPr>
          <p:cNvPr id="122" name="Google Shape;122;p16"/>
          <p:cNvSpPr txBox="1"/>
          <p:nvPr/>
        </p:nvSpPr>
        <p:spPr>
          <a:xfrm>
            <a:off x="5912625" y="4011769"/>
            <a:ext cx="3044400" cy="1421462"/>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 </a:t>
            </a:r>
            <a:r>
              <a:rPr lang="en-US" sz="1000" dirty="0" smtClean="0">
                <a:solidFill>
                  <a:srgbClr val="5A6772"/>
                </a:solidFill>
                <a:latin typeface="Titillium Web"/>
                <a:ea typeface="Titillium Web"/>
                <a:cs typeface="Titillium Web"/>
                <a:sym typeface="Titillium Web"/>
              </a:rPr>
              <a:t>During his teaching years, Salvatore saw how difficult it’s to keep parents up to date on how their children’s careers are going.  This could compromise the children improvement. </a:t>
            </a:r>
            <a:endParaRPr lang="en-US" sz="1000" dirty="0">
              <a:solidFill>
                <a:srgbClr val="5A6772"/>
              </a:solidFill>
              <a:latin typeface="Titillium Web"/>
              <a:ea typeface="Titillium Web"/>
              <a:cs typeface="Titillium Web"/>
              <a:sym typeface="Titillium Web"/>
            </a:endParaRPr>
          </a:p>
          <a:p>
            <a:pPr lvl="0">
              <a:lnSpc>
                <a:spcPct val="115000"/>
              </a:lnSpc>
              <a:buClr>
                <a:schemeClr val="dk1"/>
              </a:buClr>
              <a:buSzPts val="1100"/>
            </a:pPr>
            <a:r>
              <a:rPr lang="en-US" sz="1000" dirty="0" smtClean="0">
                <a:solidFill>
                  <a:srgbClr val="5A6772"/>
                </a:solidFill>
                <a:latin typeface="Titillium Web"/>
                <a:ea typeface="Titillium Web"/>
                <a:cs typeface="Titillium Web"/>
                <a:sym typeface="Titillium Web"/>
              </a:rPr>
              <a:t>•Nowadays, mathematics is a difficult subject to teach and appreciate. Motivating kids to learn this discipline now seems </a:t>
            </a:r>
            <a:r>
              <a:rPr lang="en-US" sz="1000" smtClean="0">
                <a:solidFill>
                  <a:srgbClr val="5A6772"/>
                </a:solidFill>
                <a:latin typeface="Titillium Web"/>
                <a:ea typeface="Titillium Web"/>
                <a:cs typeface="Titillium Web"/>
                <a:sym typeface="Titillium Web"/>
              </a:rPr>
              <a:t>almost impossible.</a:t>
            </a:r>
            <a:endParaRPr lang="en-US" sz="1000" b="1" dirty="0">
              <a:solidFill>
                <a:srgbClr val="5A6772"/>
              </a:solidFill>
              <a:latin typeface="Titillium Web"/>
              <a:ea typeface="Titillium Web"/>
              <a:cs typeface="Titillium Web"/>
              <a:sym typeface="Titillium Web"/>
            </a:endParaRPr>
          </a:p>
        </p:txBody>
      </p:sp>
      <p:sp>
        <p:nvSpPr>
          <p:cNvPr id="123" name="Google Shape;123;p16"/>
          <p:cNvSpPr txBox="1"/>
          <p:nvPr/>
        </p:nvSpPr>
        <p:spPr>
          <a:xfrm>
            <a:off x="2617027" y="3755350"/>
            <a:ext cx="22680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GOALS AND DESIRES</a:t>
            </a:r>
            <a:endParaRPr sz="1100" b="1" dirty="0">
              <a:solidFill>
                <a:srgbClr val="5A6772"/>
              </a:solidFill>
              <a:latin typeface="Titillium Web"/>
              <a:ea typeface="Titillium Web"/>
              <a:cs typeface="Titillium Web"/>
              <a:sym typeface="Titillium Web"/>
            </a:endParaRPr>
          </a:p>
        </p:txBody>
      </p:sp>
      <p:sp>
        <p:nvSpPr>
          <p:cNvPr id="124" name="Google Shape;124;p16"/>
          <p:cNvSpPr txBox="1"/>
          <p:nvPr/>
        </p:nvSpPr>
        <p:spPr>
          <a:xfrm>
            <a:off x="2568500" y="4011768"/>
            <a:ext cx="2996400" cy="1209455"/>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smtClean="0">
                <a:solidFill>
                  <a:schemeClr val="bg2"/>
                </a:solidFill>
              </a:rPr>
              <a:t>The goal that matters most for Salvatore is to allow his students to learn something new every day and pass on them all his passion for his subject. He would like his pupils to develop a method to learn the teachings quickly.</a:t>
            </a:r>
            <a:endParaRPr sz="1000" b="1" dirty="0">
              <a:solidFill>
                <a:schemeClr val="bg2"/>
              </a:solidFill>
              <a:latin typeface="Titillium Web"/>
              <a:ea typeface="Titillium Web"/>
              <a:cs typeface="Titillium Web"/>
              <a:sym typeface="Titillium Web"/>
            </a:endParaRPr>
          </a:p>
        </p:txBody>
      </p:sp>
      <p:sp>
        <p:nvSpPr>
          <p:cNvPr id="125" name="Google Shape;125;p16"/>
          <p:cNvSpPr txBox="1"/>
          <p:nvPr/>
        </p:nvSpPr>
        <p:spPr>
          <a:xfrm>
            <a:off x="5912625"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NEEDS</a:t>
            </a:r>
            <a:endParaRPr sz="1100" b="1" dirty="0">
              <a:solidFill>
                <a:srgbClr val="5A6772"/>
              </a:solidFill>
              <a:latin typeface="Titillium Web"/>
              <a:ea typeface="Titillium Web"/>
              <a:cs typeface="Titillium Web"/>
              <a:sym typeface="Titillium Web"/>
            </a:endParaRPr>
          </a:p>
        </p:txBody>
      </p:sp>
      <p:sp>
        <p:nvSpPr>
          <p:cNvPr id="126" name="Google Shape;126;p16"/>
          <p:cNvSpPr txBox="1"/>
          <p:nvPr/>
        </p:nvSpPr>
        <p:spPr>
          <a:xfrm>
            <a:off x="5912625" y="2425981"/>
            <a:ext cx="2996400" cy="121333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1000" dirty="0">
                <a:solidFill>
                  <a:srgbClr val="5A6772"/>
                </a:solidFill>
                <a:latin typeface="Titillium Web"/>
                <a:ea typeface="Titillium Web"/>
                <a:cs typeface="Titillium Web"/>
                <a:sym typeface="Titillium Web"/>
              </a:rPr>
              <a:t>• </a:t>
            </a:r>
            <a:r>
              <a:rPr lang="en-US" sz="1000" dirty="0" smtClean="0">
                <a:solidFill>
                  <a:srgbClr val="5A6772"/>
                </a:solidFill>
                <a:latin typeface="Titillium Web"/>
                <a:ea typeface="Titillium Web"/>
                <a:cs typeface="Titillium Web"/>
                <a:sym typeface="Titillium Web"/>
              </a:rPr>
              <a:t>He would like information on the schedule of his week’s teachings.</a:t>
            </a:r>
            <a:endParaRPr lang="en-US" sz="1000" dirty="0">
              <a:solidFill>
                <a:srgbClr val="5A6772"/>
              </a:solidFill>
              <a:latin typeface="Titillium Web"/>
              <a:ea typeface="Titillium Web"/>
              <a:cs typeface="Titillium Web"/>
              <a:sym typeface="Titillium Web"/>
            </a:endParaRPr>
          </a:p>
          <a:p>
            <a:pPr lvl="0">
              <a:lnSpc>
                <a:spcPct val="115000"/>
              </a:lnSpc>
              <a:buClr>
                <a:schemeClr val="dk1"/>
              </a:buClr>
              <a:buSzPts val="1100"/>
            </a:pPr>
            <a:r>
              <a:rPr lang="en-US" sz="1000" dirty="0" smtClean="0">
                <a:solidFill>
                  <a:srgbClr val="5A6772"/>
                </a:solidFill>
                <a:latin typeface="Titillium Web"/>
                <a:ea typeface="Titillium Web"/>
                <a:cs typeface="Titillium Web"/>
                <a:sym typeface="Titillium Web"/>
              </a:rPr>
              <a:t>•He would like to improve the communication with parents in order to let them how the class work proceed.</a:t>
            </a:r>
          </a:p>
          <a:p>
            <a:pPr lvl="0">
              <a:lnSpc>
                <a:spcPct val="115000"/>
              </a:lnSpc>
              <a:buClr>
                <a:schemeClr val="dk1"/>
              </a:buClr>
              <a:buSzPts val="1100"/>
            </a:pPr>
            <a:endParaRPr lang="en-US" sz="1000" dirty="0">
              <a:solidFill>
                <a:srgbClr val="5A6772"/>
              </a:solidFill>
              <a:latin typeface="Titillium Web"/>
              <a:ea typeface="Titillium Web"/>
              <a:cs typeface="Titillium Web"/>
              <a:sym typeface="Titillium Web"/>
            </a:endParaRPr>
          </a:p>
        </p:txBody>
      </p:sp>
      <p:sp>
        <p:nvSpPr>
          <p:cNvPr id="131" name="Google Shape;131;p16"/>
          <p:cNvSpPr txBox="1"/>
          <p:nvPr/>
        </p:nvSpPr>
        <p:spPr>
          <a:xfrm>
            <a:off x="5912625" y="511981"/>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DIGITAL TOOLS</a:t>
            </a:r>
            <a:endParaRPr sz="1100" b="1" dirty="0">
              <a:solidFill>
                <a:srgbClr val="5A6772"/>
              </a:solidFill>
              <a:latin typeface="Titillium Web"/>
              <a:ea typeface="Titillium Web"/>
              <a:cs typeface="Titillium Web"/>
              <a:sym typeface="Titillium Web"/>
            </a:endParaRPr>
          </a:p>
        </p:txBody>
      </p:sp>
      <p:pic>
        <p:nvPicPr>
          <p:cNvPr id="132" name="Google Shape;132;p16"/>
          <p:cNvPicPr preferRelativeResize="0"/>
          <p:nvPr/>
        </p:nvPicPr>
        <p:blipFill>
          <a:blip r:embed="rId4">
            <a:alphaModFix/>
          </a:blip>
          <a:stretch>
            <a:fillRect/>
          </a:stretch>
        </p:blipFill>
        <p:spPr>
          <a:xfrm>
            <a:off x="6073100" y="1213808"/>
            <a:ext cx="427906" cy="373800"/>
          </a:xfrm>
          <a:prstGeom prst="rect">
            <a:avLst/>
          </a:prstGeom>
          <a:noFill/>
          <a:ln>
            <a:noFill/>
          </a:ln>
        </p:spPr>
      </p:pic>
      <p:pic>
        <p:nvPicPr>
          <p:cNvPr id="133" name="Google Shape;133;p16"/>
          <p:cNvPicPr preferRelativeResize="0"/>
          <p:nvPr/>
        </p:nvPicPr>
        <p:blipFill>
          <a:blip r:embed="rId5">
            <a:alphaModFix/>
          </a:blip>
          <a:stretch>
            <a:fillRect/>
          </a:stretch>
        </p:blipFill>
        <p:spPr>
          <a:xfrm>
            <a:off x="6893815" y="1276208"/>
            <a:ext cx="244866" cy="311400"/>
          </a:xfrm>
          <a:prstGeom prst="rect">
            <a:avLst/>
          </a:prstGeom>
          <a:noFill/>
          <a:ln>
            <a:noFill/>
          </a:ln>
        </p:spPr>
      </p:pic>
      <p:pic>
        <p:nvPicPr>
          <p:cNvPr id="134" name="Google Shape;134;p16"/>
          <p:cNvPicPr preferRelativeResize="0"/>
          <p:nvPr/>
        </p:nvPicPr>
        <p:blipFill>
          <a:blip r:embed="rId6">
            <a:alphaModFix/>
          </a:blip>
          <a:stretch>
            <a:fillRect/>
          </a:stretch>
        </p:blipFill>
        <p:spPr>
          <a:xfrm>
            <a:off x="7661288" y="1325114"/>
            <a:ext cx="150000" cy="262494"/>
          </a:xfrm>
          <a:prstGeom prst="rect">
            <a:avLst/>
          </a:prstGeom>
          <a:noFill/>
          <a:ln>
            <a:noFill/>
          </a:ln>
        </p:spPr>
      </p:pic>
      <p:sp>
        <p:nvSpPr>
          <p:cNvPr id="137" name="Google Shape;137;p16"/>
          <p:cNvSpPr txBox="1"/>
          <p:nvPr/>
        </p:nvSpPr>
        <p:spPr>
          <a:xfrm>
            <a:off x="8227314" y="1238650"/>
            <a:ext cx="393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800">
                <a:solidFill>
                  <a:schemeClr val="dk2"/>
                </a:solidFill>
                <a:latin typeface="Titillium Web Light"/>
                <a:ea typeface="Titillium Web Light"/>
                <a:cs typeface="Titillium Web Light"/>
                <a:sym typeface="Titillium Web Light"/>
              </a:rPr>
              <a:t>...</a:t>
            </a:r>
            <a:endParaRPr sz="1800">
              <a:solidFill>
                <a:schemeClr val="dk2"/>
              </a:solidFill>
              <a:latin typeface="Titillium Web Light"/>
              <a:ea typeface="Titillium Web Light"/>
              <a:cs typeface="Titillium Web Light"/>
              <a:sym typeface="Titillium Web Light"/>
            </a:endParaRPr>
          </a:p>
        </p:txBody>
      </p:sp>
      <p:sp>
        <p:nvSpPr>
          <p:cNvPr id="140" name="Google Shape;140;p16"/>
          <p:cNvSpPr/>
          <p:nvPr/>
        </p:nvSpPr>
        <p:spPr>
          <a:xfrm>
            <a:off x="8377775"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6"/>
          <p:cNvPicPr preferRelativeResize="0"/>
          <p:nvPr/>
        </p:nvPicPr>
        <p:blipFill>
          <a:blip r:embed="rId7">
            <a:alphaModFix/>
          </a:blip>
          <a:stretch>
            <a:fillRect/>
          </a:stretch>
        </p:blipFill>
        <p:spPr>
          <a:xfrm>
            <a:off x="314575" y="5012856"/>
            <a:ext cx="1568776" cy="420375"/>
          </a:xfrm>
          <a:prstGeom prst="rect">
            <a:avLst/>
          </a:prstGeom>
          <a:noFill/>
          <a:ln>
            <a:noFill/>
          </a:ln>
        </p:spPr>
      </p:pic>
      <p:sp>
        <p:nvSpPr>
          <p:cNvPr id="34" name="Google Shape;81;p15">
            <a:extLst>
              <a:ext uri="{FF2B5EF4-FFF2-40B4-BE49-F238E27FC236}">
                <a16:creationId xmlns="" xmlns:a16="http://schemas.microsoft.com/office/drawing/2014/main" id="{5FEE8DB0-325E-489E-897B-6B859727C06A}"/>
              </a:ext>
            </a:extLst>
          </p:cNvPr>
          <p:cNvSpPr txBox="1"/>
          <p:nvPr/>
        </p:nvSpPr>
        <p:spPr>
          <a:xfrm>
            <a:off x="63464" y="2747325"/>
            <a:ext cx="2198086" cy="1916115"/>
          </a:xfrm>
          <a:prstGeom prst="rect">
            <a:avLst/>
          </a:prstGeom>
          <a:noFill/>
          <a:ln>
            <a:noFill/>
          </a:ln>
        </p:spPr>
        <p:txBody>
          <a:bodyPr spcFirstLastPara="1" wrap="square" lIns="91425" tIns="91425" rIns="91425" bIns="91425" anchor="t" anchorCtr="0">
            <a:noAutofit/>
          </a:bodyPr>
          <a:lstStyle/>
          <a:p>
            <a:pPr>
              <a:lnSpc>
                <a:spcPct val="115000"/>
              </a:lnSpc>
              <a:buClr>
                <a:schemeClr val="dk1"/>
              </a:buClr>
              <a:buSzPts val="1100"/>
            </a:pPr>
            <a:r>
              <a:rPr lang="it" dirty="0" smtClean="0">
                <a:solidFill>
                  <a:srgbClr val="00C4C9"/>
                </a:solidFill>
                <a:latin typeface="Titillium Web SemiBold"/>
                <a:ea typeface="Titillium Web SemiBold"/>
                <a:cs typeface="Titillium Web SemiBold"/>
                <a:sym typeface="Titillium Web SemiBold"/>
              </a:rPr>
              <a:t>Pi, the ratio of the circumference of a circle to its diameter. An infinite numerical series without any repetition. All of the world’s infinite possibilities rest within one simple circle.</a:t>
            </a:r>
            <a:endParaRPr dirty="0">
              <a:solidFill>
                <a:srgbClr val="00C4C9"/>
              </a:solidFill>
              <a:latin typeface="Titillium Web SemiBold"/>
              <a:ea typeface="Titillium Web SemiBold"/>
              <a:cs typeface="Titillium Web SemiBold"/>
              <a:sym typeface="Titillium Web SemiBold"/>
            </a:endParaRPr>
          </a:p>
        </p:txBody>
      </p:sp>
      <p:sp>
        <p:nvSpPr>
          <p:cNvPr id="35" name="Google Shape;96;p15">
            <a:extLst>
              <a:ext uri="{FF2B5EF4-FFF2-40B4-BE49-F238E27FC236}">
                <a16:creationId xmlns="" xmlns:a16="http://schemas.microsoft.com/office/drawing/2014/main" id="{05E72682-40F8-41AB-BCC4-A92311B302AA}"/>
              </a:ext>
            </a:extLst>
          </p:cNvPr>
          <p:cNvSpPr/>
          <p:nvPr/>
        </p:nvSpPr>
        <p:spPr>
          <a:xfrm>
            <a:off x="7690088" y="1690537"/>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52;p17"/>
          <p:cNvGrpSpPr/>
          <p:nvPr/>
        </p:nvGrpSpPr>
        <p:grpSpPr>
          <a:xfrm>
            <a:off x="186975" y="312270"/>
            <a:ext cx="1803075" cy="1803075"/>
            <a:chOff x="3670462" y="1010768"/>
            <a:chExt cx="1803075" cy="1803075"/>
          </a:xfrm>
        </p:grpSpPr>
        <p:sp>
          <p:nvSpPr>
            <p:cNvPr id="29" name="Google Shape;153;p17"/>
            <p:cNvSpPr/>
            <p:nvPr/>
          </p:nvSpPr>
          <p:spPr>
            <a:xfrm>
              <a:off x="3834781" y="1010768"/>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154;p17" descr="03_operaqtore PA.png"/>
            <p:cNvPicPr preferRelativeResize="0"/>
            <p:nvPr/>
          </p:nvPicPr>
          <p:blipFill rotWithShape="1">
            <a:blip r:embed="rId8">
              <a:alphaModFix/>
            </a:blip>
            <a:srcRect/>
            <a:stretch/>
          </p:blipFill>
          <p:spPr>
            <a:xfrm>
              <a:off x="3670462" y="1010768"/>
              <a:ext cx="1803075" cy="1803075"/>
            </a:xfrm>
            <a:prstGeom prst="rect">
              <a:avLst/>
            </a:prstGeom>
            <a:noFill/>
            <a:ln>
              <a:noFill/>
            </a:ln>
          </p:spPr>
        </p:pic>
      </p:grpSp>
      <p:sp>
        <p:nvSpPr>
          <p:cNvPr id="31" name="Google Shape;96;p15">
            <a:extLst>
              <a:ext uri="{FF2B5EF4-FFF2-40B4-BE49-F238E27FC236}">
                <a16:creationId xmlns="" xmlns:a16="http://schemas.microsoft.com/office/drawing/2014/main" id="{05E72682-40F8-41AB-BCC4-A92311B302AA}"/>
              </a:ext>
            </a:extLst>
          </p:cNvPr>
          <p:cNvSpPr/>
          <p:nvPr/>
        </p:nvSpPr>
        <p:spPr>
          <a:xfrm>
            <a:off x="6977063" y="1690537"/>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p15">
            <a:extLst>
              <a:ext uri="{FF2B5EF4-FFF2-40B4-BE49-F238E27FC236}">
                <a16:creationId xmlns="" xmlns:a16="http://schemas.microsoft.com/office/drawing/2014/main" id="{05E72682-40F8-41AB-BCC4-A92311B302AA}"/>
              </a:ext>
            </a:extLst>
          </p:cNvPr>
          <p:cNvSpPr/>
          <p:nvPr/>
        </p:nvSpPr>
        <p:spPr>
          <a:xfrm>
            <a:off x="6236963" y="1693770"/>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7268133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234</Words>
  <Application>Microsoft Office PowerPoint</Application>
  <PresentationFormat>Presentazione su schermo (16:10)</PresentationFormat>
  <Paragraphs>15</Paragraphs>
  <Slides>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Arial</vt:lpstr>
      <vt:lpstr>Titillium Web</vt:lpstr>
      <vt:lpstr>Titillium Web SemiBold</vt:lpstr>
      <vt:lpstr>Titillium Web Light</vt:lpstr>
      <vt:lpstr>Simple Light</vt:lpstr>
      <vt:lpstr>Diapositiva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dc:creator>
  <cp:lastModifiedBy>Andrea</cp:lastModifiedBy>
  <cp:revision>22</cp:revision>
  <dcterms:modified xsi:type="dcterms:W3CDTF">2019-11-16T18:49:32Z</dcterms:modified>
</cp:coreProperties>
</file>