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5"/>
  </p:notesMasterIdLst>
  <p:sldIdLst>
    <p:sldId id="256" r:id="rId2"/>
    <p:sldId id="301" r:id="rId3"/>
    <p:sldId id="302" r:id="rId4"/>
    <p:sldId id="303" r:id="rId5"/>
    <p:sldId id="304" r:id="rId6"/>
    <p:sldId id="306" r:id="rId7"/>
    <p:sldId id="267" r:id="rId8"/>
    <p:sldId id="307" r:id="rId9"/>
    <p:sldId id="308" r:id="rId10"/>
    <p:sldId id="309" r:id="rId11"/>
    <p:sldId id="310" r:id="rId12"/>
    <p:sldId id="311" r:id="rId13"/>
    <p:sldId id="312" r:id="rId14"/>
    <p:sldId id="317" r:id="rId15"/>
    <p:sldId id="313" r:id="rId16"/>
    <p:sldId id="314" r:id="rId17"/>
    <p:sldId id="315" r:id="rId18"/>
    <p:sldId id="318" r:id="rId19"/>
    <p:sldId id="319" r:id="rId20"/>
    <p:sldId id="320" r:id="rId21"/>
    <p:sldId id="321" r:id="rId22"/>
    <p:sldId id="327" r:id="rId23"/>
    <p:sldId id="322" r:id="rId24"/>
    <p:sldId id="323" r:id="rId25"/>
    <p:sldId id="325"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5" r:id="rId42"/>
    <p:sldId id="343" r:id="rId43"/>
    <p:sldId id="34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65"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0E0BA-474D-4193-9767-33B615F6EF33}" type="datetimeFigureOut">
              <a:rPr lang="en-US" smtClean="0"/>
              <a:pPr/>
              <a:t>9/29/2014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30F82-252C-4C94-8185-6632DEC633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E004A9-7AD1-47ED-8BB9-B2A2478EE501}" type="datetime1">
              <a:rPr lang="en-US" smtClean="0"/>
              <a:pPr/>
              <a:t>9/29/2014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7CB5A2-E185-4AC9-ACC0-60AD0ADE6CEC}" type="datetime1">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F9210A-5FED-4B9E-99AE-481B86FF0070}" type="datetime1">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E3D254-CAFE-4CD9-B642-B7CBEF7E3B46}" type="datetime1">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8FC672-B849-44F5-8788-969C51D595DE}" type="datetime1">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F007B6-06B8-4369-87FD-A1AA5A7CC1BF}" type="datetime1">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13C126-F5C0-4FB0-8EC2-E04CCC0FC340}" type="datetime1">
              <a:rPr lang="en-US" smtClean="0"/>
              <a:pPr/>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3AEFDC-D26B-4D57-9FA0-6F7708F0298F}" type="datetime1">
              <a:rPr lang="en-US" smtClean="0"/>
              <a:pPr/>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7F5F3-683D-44E3-ADAF-82198B2A5689}" type="datetime1">
              <a:rPr lang="en-US" smtClean="0"/>
              <a:pPr/>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E49F09-6F27-42F0-B826-A0703B1B7C6A}" type="datetime1">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514B72-C2AA-4F7D-9488-C317EE7CDF98}" type="datetime1">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F24C21-87FB-4E52-A168-3DE333DF7DE6}" type="datetime1">
              <a:rPr lang="en-US" smtClean="0"/>
              <a:pPr/>
              <a:t>9/29/2014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3429000"/>
          </a:xfrm>
        </p:spPr>
        <p:txBody>
          <a:bodyPr>
            <a:noAutofit/>
          </a:bodyPr>
          <a:lstStyle/>
          <a:p>
            <a:pPr algn="ctr" rtl="1"/>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en-US" sz="3200" b="1" dirty="0" smtClean="0">
                <a:solidFill>
                  <a:schemeClr val="tx2">
                    <a:lumMod val="50000"/>
                  </a:schemeClr>
                </a:solidFill>
              </a:rPr>
              <a:t/>
            </a:r>
            <a:br>
              <a:rPr lang="en-US" sz="3200" b="1" dirty="0" smtClean="0">
                <a:solidFill>
                  <a:schemeClr val="tx2">
                    <a:lumMod val="50000"/>
                  </a:schemeClr>
                </a:solidFill>
              </a:rPr>
            </a:br>
            <a:r>
              <a:rPr lang="fa-IR" sz="3200" b="1" dirty="0" smtClean="0">
                <a:solidFill>
                  <a:schemeClr val="tx2">
                    <a:lumMod val="50000"/>
                  </a:schemeClr>
                </a:solidFill>
              </a:rPr>
              <a:t/>
            </a:r>
            <a:br>
              <a:rPr lang="fa-IR" sz="3200" b="1" dirty="0" smtClean="0">
                <a:solidFill>
                  <a:schemeClr val="tx2">
                    <a:lumMod val="50000"/>
                  </a:schemeClr>
                </a:solidFill>
              </a:rPr>
            </a:br>
            <a:r>
              <a:rPr lang="fa-IR" sz="3200" b="1" dirty="0" smtClean="0">
                <a:solidFill>
                  <a:schemeClr val="tx2">
                    <a:lumMod val="50000"/>
                  </a:schemeClr>
                </a:solidFill>
              </a:rPr>
              <a:t/>
            </a:r>
            <a:br>
              <a:rPr lang="fa-IR" sz="3200" b="1" dirty="0" smtClean="0">
                <a:solidFill>
                  <a:schemeClr val="tx2">
                    <a:lumMod val="50000"/>
                  </a:schemeClr>
                </a:solidFill>
              </a:rPr>
            </a:br>
            <a:r>
              <a:rPr lang="fa-IR" sz="3200" b="1" dirty="0" smtClean="0">
                <a:solidFill>
                  <a:schemeClr val="tx2">
                    <a:lumMod val="50000"/>
                  </a:schemeClr>
                </a:solidFill>
                <a:cs typeface="2  Nazanin" pitchFamily="2" charset="-78"/>
              </a:rPr>
              <a:t>به نام خدا </a:t>
            </a:r>
            <a:r>
              <a:rPr lang="fa-IR" sz="3200" b="1" dirty="0" smtClean="0">
                <a:solidFill>
                  <a:schemeClr val="tx2">
                    <a:lumMod val="50000"/>
                  </a:schemeClr>
                </a:solidFill>
              </a:rPr>
              <a:t/>
            </a:r>
            <a:br>
              <a:rPr lang="fa-IR" sz="3200" b="1" dirty="0" smtClean="0">
                <a:solidFill>
                  <a:schemeClr val="tx2">
                    <a:lumMod val="50000"/>
                  </a:schemeClr>
                </a:solidFill>
              </a:rPr>
            </a:br>
            <a:r>
              <a:rPr lang="en-US" sz="4000" b="1" dirty="0" smtClean="0">
                <a:solidFill>
                  <a:schemeClr val="tx2">
                    <a:lumMod val="50000"/>
                  </a:schemeClr>
                </a:solidFill>
              </a:rPr>
              <a:t/>
            </a:r>
            <a:br>
              <a:rPr lang="en-US" sz="4000" b="1" dirty="0" smtClean="0">
                <a:solidFill>
                  <a:schemeClr val="tx2">
                    <a:lumMod val="50000"/>
                  </a:schemeClr>
                </a:solidFill>
              </a:rPr>
            </a:br>
            <a:r>
              <a:rPr lang="ar-SA" sz="4000" b="1" dirty="0" smtClean="0">
                <a:solidFill>
                  <a:schemeClr val="tx2">
                    <a:lumMod val="50000"/>
                  </a:schemeClr>
                </a:solidFill>
              </a:rPr>
              <a:t>رنگ آمیزی  و بخش بندی تصاویر پزشکی و کاربرد های آنها</a:t>
            </a:r>
            <a:r>
              <a:rPr lang="fa-IR" sz="3600" b="1" dirty="0" smtClean="0">
                <a:solidFill>
                  <a:schemeClr val="tx2">
                    <a:lumMod val="50000"/>
                  </a:schemeClr>
                </a:solidFill>
              </a:rPr>
              <a:t/>
            </a:r>
            <a:br>
              <a:rPr lang="fa-IR" sz="3600" b="1" dirty="0" smtClean="0">
                <a:solidFill>
                  <a:schemeClr val="tx2">
                    <a:lumMod val="50000"/>
                  </a:schemeClr>
                </a:solidFill>
              </a:rPr>
            </a:br>
            <a:r>
              <a:rPr lang="en-US" sz="3600" dirty="0" smtClean="0">
                <a:solidFill>
                  <a:schemeClr val="tx2">
                    <a:lumMod val="50000"/>
                  </a:schemeClr>
                </a:solidFill>
              </a:rPr>
              <a:t>Colorization and segmentation of Medical images and their applications</a:t>
            </a:r>
            <a:r>
              <a:rPr lang="en-US" sz="3600" b="1" dirty="0" smtClean="0">
                <a:solidFill>
                  <a:schemeClr val="tx2">
                    <a:lumMod val="50000"/>
                  </a:schemeClr>
                </a:solidFill>
              </a:rPr>
              <a:t/>
            </a:r>
            <a:br>
              <a:rPr lang="en-US" sz="3600" b="1" dirty="0" smtClean="0">
                <a:solidFill>
                  <a:schemeClr val="tx2">
                    <a:lumMod val="50000"/>
                  </a:schemeClr>
                </a:solidFill>
              </a:rPr>
            </a:br>
            <a:r>
              <a:rPr lang="en-US" sz="3600" b="1" dirty="0" smtClean="0">
                <a:solidFill>
                  <a:schemeClr val="tx2">
                    <a:lumMod val="50000"/>
                  </a:schemeClr>
                </a:solidFill>
              </a:rPr>
              <a:t> </a:t>
            </a:r>
            <a:endParaRPr lang="en-US" sz="3600" b="1" dirty="0">
              <a:solidFill>
                <a:schemeClr val="tx2">
                  <a:lumMod val="50000"/>
                </a:schemeClr>
              </a:solidFill>
            </a:endParaRPr>
          </a:p>
        </p:txBody>
      </p:sp>
      <p:sp>
        <p:nvSpPr>
          <p:cNvPr id="9" name="Content Placeholder 8"/>
          <p:cNvSpPr>
            <a:spLocks noGrp="1"/>
          </p:cNvSpPr>
          <p:nvPr>
            <p:ph idx="1"/>
          </p:nvPr>
        </p:nvSpPr>
        <p:spPr>
          <a:xfrm>
            <a:off x="381000" y="4267200"/>
            <a:ext cx="8229600" cy="1752600"/>
          </a:xfrm>
        </p:spPr>
        <p:txBody>
          <a:bodyPr>
            <a:normAutofit/>
          </a:bodyPr>
          <a:lstStyle/>
          <a:p>
            <a:pPr algn="ctr" rtl="1">
              <a:buNone/>
            </a:pPr>
            <a:r>
              <a:rPr lang="fa-IR" sz="3200" b="1" dirty="0" smtClean="0">
                <a:solidFill>
                  <a:schemeClr val="tx2">
                    <a:lumMod val="50000"/>
                  </a:schemeClr>
                </a:solidFill>
                <a:cs typeface="2  Nazanin" pitchFamily="2" charset="-78"/>
              </a:rPr>
              <a:t>سحر صباغیان </a:t>
            </a:r>
          </a:p>
          <a:p>
            <a:pPr algn="ctr" rtl="1">
              <a:buNone/>
            </a:pPr>
            <a:r>
              <a:rPr lang="fa-IR" sz="3200" b="1" dirty="0" smtClean="0">
                <a:solidFill>
                  <a:schemeClr val="tx2">
                    <a:lumMod val="50000"/>
                  </a:schemeClr>
                </a:solidFill>
                <a:cs typeface="2  Nazanin" pitchFamily="2" charset="-78"/>
              </a:rPr>
              <a:t>استاد راهنما : آقای دکتر سریانی </a:t>
            </a:r>
            <a:endParaRPr lang="en-US" sz="3200" b="1" dirty="0">
              <a:solidFill>
                <a:schemeClr val="tx2">
                  <a:lumMod val="50000"/>
                </a:schemeClr>
              </a:solidFill>
              <a:cs typeface="2  Nazanin" pitchFamily="2" charset="-78"/>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
            <a:ext cx="8229600" cy="1143000"/>
          </a:xfrm>
        </p:spPr>
        <p:txBody>
          <a:bodyPr>
            <a:normAutofit fontScale="90000"/>
          </a:bodyPr>
          <a:lstStyle/>
          <a:p>
            <a:pPr algn="r" rtl="1"/>
            <a:r>
              <a:rPr lang="fa-IR" b="1" dirty="0" smtClean="0"/>
              <a:t>معرفی متودهایی در زمینه رنگ آمیزی و قطعه بندی </a:t>
            </a:r>
            <a:endParaRPr lang="en-US" b="1" dirty="0"/>
          </a:p>
        </p:txBody>
      </p:sp>
      <p:sp>
        <p:nvSpPr>
          <p:cNvPr id="7" name="Content Placeholder 6"/>
          <p:cNvSpPr>
            <a:spLocks noGrp="1"/>
          </p:cNvSpPr>
          <p:nvPr>
            <p:ph idx="1"/>
          </p:nvPr>
        </p:nvSpPr>
        <p:spPr>
          <a:xfrm>
            <a:off x="457200" y="1524000"/>
            <a:ext cx="8229600" cy="4922520"/>
          </a:xfrm>
        </p:spPr>
        <p:txBody>
          <a:bodyPr>
            <a:noAutofit/>
          </a:bodyPr>
          <a:lstStyle/>
          <a:p>
            <a:pPr algn="just" rtl="1"/>
            <a:r>
              <a:rPr lang="fa-IR" sz="3000" dirty="0" smtClean="0">
                <a:cs typeface="2  Nazanin" pitchFamily="2" charset="-78"/>
              </a:rPr>
              <a:t>رنگ آمیزی یک تصویر فرایندی است جهت  اختصاص رنگ ها به یک تصویر سطح خاکستری از طریق یک سری الگوریتم های کامپیوتری .</a:t>
            </a:r>
          </a:p>
          <a:p>
            <a:pPr algn="just" rtl="1">
              <a:buNone/>
            </a:pPr>
            <a:r>
              <a:rPr lang="fa-IR" sz="3000" dirty="0" smtClean="0">
                <a:cs typeface="2  Nazanin" pitchFamily="2" charset="-78"/>
              </a:rPr>
              <a:t>   کلیه الگوریتم هایی که در این  زمینه ارائه شده است  نیازمند دریافت  ورودی از کاربر میباشد و هیچ کدام بصورت اتوماتیک عمل نمیکنند  . </a:t>
            </a:r>
          </a:p>
          <a:p>
            <a:pPr algn="just" rtl="1"/>
            <a:r>
              <a:rPr lang="fa-IR" sz="3000" dirty="0" smtClean="0">
                <a:cs typeface="2  Nazanin" pitchFamily="2" charset="-78"/>
              </a:rPr>
              <a:t>فرایند رنگ آمیزی فرایندی مشکل و زمانبر است در واقع  اختصاص اطلاعاتی سه بعدی به یک پیکسل از تصویر یک بعدی است . که باعث افزایش تعداد رنگها از  256 به 16 میلیون رنگ در سیستم  رنگی  </a:t>
            </a:r>
            <a:r>
              <a:rPr lang="en-US" sz="3000" dirty="0" smtClean="0">
                <a:cs typeface="2  Nazanin" pitchFamily="2" charset="-78"/>
              </a:rPr>
              <a:t>RGB</a:t>
            </a:r>
            <a:r>
              <a:rPr lang="fa-IR" sz="3000" dirty="0" smtClean="0">
                <a:cs typeface="2  Nazanin" pitchFamily="2" charset="-78"/>
              </a:rPr>
              <a:t> میشود  . </a:t>
            </a:r>
            <a:endParaRPr lang="en-US" sz="3000" dirty="0">
              <a:cs typeface="2  Nazanin" pitchFamily="2" charset="-78"/>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algn="just" rtl="1"/>
            <a:r>
              <a:rPr lang="fa-IR" sz="3200" dirty="0" smtClean="0">
                <a:cs typeface="2  Nazanin" pitchFamily="2" charset="-78"/>
              </a:rPr>
              <a:t>در مبحث رنگ آمیزی دو مفهوم مورد بررسی قرار میگیرد  : </a:t>
            </a:r>
          </a:p>
          <a:p>
            <a:pPr algn="just" rtl="1"/>
            <a:endParaRPr lang="fa-IR" sz="3200" dirty="0" smtClean="0">
              <a:cs typeface="2  Nazanin" pitchFamily="2" charset="-78"/>
            </a:endParaRPr>
          </a:p>
          <a:p>
            <a:pPr algn="just" rtl="1">
              <a:buNone/>
            </a:pPr>
            <a:r>
              <a:rPr lang="fa-IR" sz="3200" dirty="0" smtClean="0">
                <a:cs typeface="2  Nazanin" pitchFamily="2" charset="-78"/>
              </a:rPr>
              <a:t>1- تابع انتقال      2-  جدول مراجعه </a:t>
            </a:r>
          </a:p>
          <a:p>
            <a:pPr algn="just" rtl="1">
              <a:buNone/>
            </a:pPr>
            <a:r>
              <a:rPr lang="fa-IR" sz="3200" b="1" dirty="0" smtClean="0">
                <a:cs typeface="2  Nazanin" pitchFamily="2" charset="-78"/>
              </a:rPr>
              <a:t>تابع انتقال  </a:t>
            </a:r>
            <a:r>
              <a:rPr lang="fa-IR" sz="3200" dirty="0" smtClean="0">
                <a:cs typeface="2  Nazanin" pitchFamily="2" charset="-78"/>
              </a:rPr>
              <a:t>: تابعی است که نحوه اختصاص رنگها به پیکسل ها را مشخص میکند  اکثر توابع انتقال از متود آزمون و خطا بدست می آیند و فرمولی یونیک ندارند . </a:t>
            </a:r>
          </a:p>
          <a:p>
            <a:pPr algn="just" rtl="1">
              <a:buNone/>
            </a:pPr>
            <a:endParaRPr lang="fa-IR" sz="3200" dirty="0" smtClean="0">
              <a:cs typeface="2  Nazanin" pitchFamily="2" charset="-78"/>
            </a:endParaRPr>
          </a:p>
          <a:p>
            <a:pPr algn="just" rtl="1">
              <a:buNone/>
            </a:pPr>
            <a:r>
              <a:rPr lang="fa-IR" sz="3200" b="1" dirty="0" smtClean="0">
                <a:cs typeface="2  Nazanin" pitchFamily="2" charset="-78"/>
              </a:rPr>
              <a:t>جدول مراجعه  : </a:t>
            </a:r>
            <a:r>
              <a:rPr lang="fa-IR" sz="3200" dirty="0" smtClean="0">
                <a:cs typeface="2  Nazanin" pitchFamily="2" charset="-78"/>
              </a:rPr>
              <a:t>نیز مستقیما از تابع انتقال استفاده میکند در واقع جدول خروجی است خروجی رنگی هر پیکسل سطح خاکستری را نشان میدهد  </a:t>
            </a:r>
          </a:p>
          <a:p>
            <a:pPr algn="just" rtl="1">
              <a:buNone/>
            </a:pPr>
            <a:r>
              <a:rPr lang="fa-IR" sz="3200" dirty="0" smtClean="0">
                <a:cs typeface="2  Nazanin" pitchFamily="2" charset="-78"/>
              </a:rPr>
              <a:t> </a:t>
            </a:r>
          </a:p>
          <a:p>
            <a:pPr algn="just" rtl="1">
              <a:buNone/>
            </a:pPr>
            <a:endParaRPr lang="en-US" sz="32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r" rtl="1"/>
            <a:r>
              <a:rPr lang="fa-IR" b="1" dirty="0" smtClean="0"/>
              <a:t>تکنیک های رنگ آمیزی : </a:t>
            </a:r>
            <a:endParaRPr lang="en-US" b="1" dirty="0"/>
          </a:p>
        </p:txBody>
      </p:sp>
      <p:sp>
        <p:nvSpPr>
          <p:cNvPr id="3" name="Content Placeholder 2"/>
          <p:cNvSpPr>
            <a:spLocks noGrp="1"/>
          </p:cNvSpPr>
          <p:nvPr>
            <p:ph idx="1"/>
          </p:nvPr>
        </p:nvSpPr>
        <p:spPr>
          <a:xfrm>
            <a:off x="457200" y="1828800"/>
            <a:ext cx="8229600" cy="4724400"/>
          </a:xfrm>
        </p:spPr>
        <p:txBody>
          <a:bodyPr>
            <a:normAutofit lnSpcReduction="10000"/>
          </a:bodyPr>
          <a:lstStyle/>
          <a:p>
            <a:r>
              <a:rPr lang="en-US" b="1" dirty="0" smtClean="0"/>
              <a:t>Method </a:t>
            </a:r>
            <a:r>
              <a:rPr lang="en-US" sz="3900" b="1" dirty="0" smtClean="0"/>
              <a:t>1 :</a:t>
            </a:r>
            <a:r>
              <a:rPr lang="en-US" b="1" dirty="0" smtClean="0"/>
              <a:t> Levin </a:t>
            </a:r>
            <a:endParaRPr lang="fa-IR" b="1" dirty="0" smtClean="0"/>
          </a:p>
          <a:p>
            <a:pPr algn="just" rtl="1"/>
            <a:r>
              <a:rPr lang="fa-IR" sz="3000" b="1" dirty="0" smtClean="0"/>
              <a:t> </a:t>
            </a:r>
            <a:r>
              <a:rPr lang="fa-IR" sz="3000" dirty="0" smtClean="0">
                <a:cs typeface="2  Nazanin" pitchFamily="2" charset="-78"/>
              </a:rPr>
              <a:t>در این متود کاربر قسمتهایی  از تصویر انتخاب میکند تعدادی از پیکسل ها که در این نواحی هستند را رنگ میکند سپس الگوریتم مربوطه از طریق مقایسه </a:t>
            </a:r>
            <a:r>
              <a:rPr lang="en-US" sz="3000" dirty="0" smtClean="0">
                <a:cs typeface="2  Nazanin" pitchFamily="2" charset="-78"/>
              </a:rPr>
              <a:t>Intensity </a:t>
            </a:r>
            <a:r>
              <a:rPr lang="fa-IR" sz="3000" dirty="0" smtClean="0">
                <a:cs typeface="2  Nazanin" pitchFamily="2" charset="-78"/>
              </a:rPr>
              <a:t> پیکسل های همسایه با پیکسل های رنگی این رنگها را انتشار میدهد . طبق براورد برای هر تصویر 15 ثانیه زمان کافی است .</a:t>
            </a:r>
          </a:p>
          <a:p>
            <a:pPr algn="just" rtl="1"/>
            <a:r>
              <a:rPr lang="fa-IR" sz="3000" dirty="0" smtClean="0">
                <a:cs typeface="2  Nazanin" pitchFamily="2" charset="-78"/>
              </a:rPr>
              <a:t>تصاویر پزشکی شامل مجموعه ای از صدها تصویر است که اجرای این متود جهت این تصاویر بسیار زمانبر است همچنین این متود روی تصاویری بدون نویز بهترین نتیجه را میدهد در حالی که تصاویر پزشکی تصاویری نویزی هستند . </a:t>
            </a:r>
            <a:endParaRPr lang="en-US" sz="30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tretch>
            <a:fillRect/>
          </a:stretch>
        </p:blipFill>
        <p:spPr bwMode="auto">
          <a:xfrm>
            <a:off x="0" y="1981200"/>
            <a:ext cx="3048000" cy="2524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4099" name="Picture 3"/>
          <p:cNvPicPr>
            <a:picLocks noChangeAspect="1" noChangeArrowheads="1"/>
          </p:cNvPicPr>
          <p:nvPr/>
        </p:nvPicPr>
        <p:blipFill>
          <a:blip r:embed="rId3"/>
          <a:srcRect/>
          <a:stretch>
            <a:fillRect/>
          </a:stretch>
        </p:blipFill>
        <p:spPr bwMode="auto">
          <a:xfrm>
            <a:off x="2971800" y="1981200"/>
            <a:ext cx="3048000" cy="25241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096000" y="1981200"/>
            <a:ext cx="3048000" cy="2524125"/>
          </a:xfrm>
          <a:prstGeom prst="rect">
            <a:avLst/>
          </a:prstGeom>
          <a:noFill/>
          <a:ln w="9525">
            <a:noFill/>
            <a:miter lim="800000"/>
            <a:headEnd/>
            <a:tailEnd/>
          </a:ln>
          <a:effectLst/>
        </p:spPr>
      </p:pic>
      <p:sp>
        <p:nvSpPr>
          <p:cNvPr id="9" name="Rectangle 8"/>
          <p:cNvSpPr/>
          <p:nvPr/>
        </p:nvSpPr>
        <p:spPr>
          <a:xfrm>
            <a:off x="0" y="5486400"/>
            <a:ext cx="2971800" cy="646331"/>
          </a:xfrm>
          <a:prstGeom prst="rect">
            <a:avLst/>
          </a:prstGeom>
        </p:spPr>
        <p:txBody>
          <a:bodyPr wrap="square">
            <a:spAutoFit/>
          </a:bodyPr>
          <a:lstStyle/>
          <a:p>
            <a:r>
              <a:rPr lang="en-US" dirty="0" smtClean="0"/>
              <a:t>grayscale image marked with some color </a:t>
            </a:r>
            <a:r>
              <a:rPr lang="fa-IR" dirty="0" smtClean="0"/>
              <a:t> </a:t>
            </a:r>
            <a:r>
              <a:rPr lang="en-US" dirty="0" smtClean="0"/>
              <a:t>by user</a:t>
            </a:r>
            <a:endParaRPr lang="en-US" dirty="0"/>
          </a:p>
        </p:txBody>
      </p:sp>
      <p:sp>
        <p:nvSpPr>
          <p:cNvPr id="10" name="Rectangle 9"/>
          <p:cNvSpPr/>
          <p:nvPr/>
        </p:nvSpPr>
        <p:spPr>
          <a:xfrm>
            <a:off x="6248400" y="5486400"/>
            <a:ext cx="2531783" cy="369332"/>
          </a:xfrm>
          <a:prstGeom prst="rect">
            <a:avLst/>
          </a:prstGeom>
        </p:spPr>
        <p:txBody>
          <a:bodyPr wrap="none">
            <a:spAutoFit/>
          </a:bodyPr>
          <a:lstStyle/>
          <a:p>
            <a:r>
              <a:rPr lang="en-US" dirty="0" smtClean="0"/>
              <a:t>the original color image</a:t>
            </a:r>
            <a:endParaRPr lang="en-US" dirty="0"/>
          </a:p>
        </p:txBody>
      </p:sp>
      <p:sp>
        <p:nvSpPr>
          <p:cNvPr id="11" name="Rectangle 10"/>
          <p:cNvSpPr/>
          <p:nvPr/>
        </p:nvSpPr>
        <p:spPr>
          <a:xfrm>
            <a:off x="3124200" y="5410200"/>
            <a:ext cx="2971800" cy="646331"/>
          </a:xfrm>
          <a:prstGeom prst="rect">
            <a:avLst/>
          </a:prstGeom>
        </p:spPr>
        <p:txBody>
          <a:bodyPr wrap="square">
            <a:spAutoFit/>
          </a:bodyPr>
          <a:lstStyle/>
          <a:p>
            <a:r>
              <a:rPr lang="en-US" dirty="0" smtClean="0"/>
              <a:t>algorithm produces a colorized image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t>Algorithm</a:t>
            </a:r>
            <a:endParaRPr lang="en-US" dirty="0"/>
          </a:p>
        </p:txBody>
      </p:sp>
      <p:pic>
        <p:nvPicPr>
          <p:cNvPr id="1026" name="Picture 2" descr="C:\Users\Sahar\Desktop\ppt\furmul1.png"/>
          <p:cNvPicPr>
            <a:picLocks noGrp="1" noChangeAspect="1" noChangeArrowheads="1"/>
          </p:cNvPicPr>
          <p:nvPr>
            <p:ph sz="quarter" idx="2"/>
          </p:nvPr>
        </p:nvPicPr>
        <p:blipFill>
          <a:blip r:embed="rId2"/>
          <a:stretch>
            <a:fillRect/>
          </a:stretch>
        </p:blipFill>
        <p:spPr bwMode="auto">
          <a:xfrm>
            <a:off x="1447800" y="1295400"/>
            <a:ext cx="6172200" cy="1447800"/>
          </a:xfrm>
          <a:prstGeom prst="rect">
            <a:avLst/>
          </a:prstGeom>
          <a:noFill/>
        </p:spPr>
      </p:pic>
      <p:sp>
        <p:nvSpPr>
          <p:cNvPr id="8" name="Content Placeholder 7"/>
          <p:cNvSpPr>
            <a:spLocks noGrp="1"/>
          </p:cNvSpPr>
          <p:nvPr>
            <p:ph sz="quarter" idx="4"/>
          </p:nvPr>
        </p:nvSpPr>
        <p:spPr>
          <a:xfrm>
            <a:off x="381000" y="2819400"/>
            <a:ext cx="8229600" cy="2514600"/>
          </a:xfrm>
        </p:spPr>
        <p:txBody>
          <a:bodyPr>
            <a:normAutofit/>
          </a:bodyPr>
          <a:lstStyle/>
          <a:p>
            <a:pPr algn="just" rtl="1"/>
            <a:r>
              <a:rPr lang="fa-IR" dirty="0" smtClean="0">
                <a:cs typeface="2  Nazanin" pitchFamily="2" charset="-78"/>
              </a:rPr>
              <a:t>با توجه به فرمول  </a:t>
            </a:r>
            <a:r>
              <a:rPr lang="en-US" dirty="0" smtClean="0">
                <a:cs typeface="2  Nazanin" pitchFamily="2" charset="-78"/>
              </a:rPr>
              <a:t>r</a:t>
            </a:r>
            <a:r>
              <a:rPr lang="fa-IR" dirty="0" smtClean="0">
                <a:cs typeface="2  Nazanin" pitchFamily="2" charset="-78"/>
              </a:rPr>
              <a:t> پیکسل موردنظر است  </a:t>
            </a:r>
            <a:r>
              <a:rPr lang="en-US" dirty="0" smtClean="0">
                <a:cs typeface="2  Nazanin" pitchFamily="2" charset="-78"/>
              </a:rPr>
              <a:t>u(r)</a:t>
            </a:r>
            <a:r>
              <a:rPr lang="fa-IR" dirty="0" smtClean="0">
                <a:cs typeface="2  Nazanin" pitchFamily="2" charset="-78"/>
              </a:rPr>
              <a:t> رنگ مربوط به این پیکسل را نشان میدهد  </a:t>
            </a:r>
          </a:p>
          <a:p>
            <a:pPr algn="just" rtl="1"/>
            <a:r>
              <a:rPr lang="fa-IR" dirty="0" smtClean="0">
                <a:cs typeface="2  Nazanin" pitchFamily="2" charset="-78"/>
              </a:rPr>
              <a:t>همچنین </a:t>
            </a:r>
            <a:r>
              <a:rPr lang="en-US" dirty="0" smtClean="0">
                <a:cs typeface="2  Nazanin" pitchFamily="2" charset="-78"/>
              </a:rPr>
              <a:t> s</a:t>
            </a:r>
            <a:r>
              <a:rPr lang="fa-IR" dirty="0" smtClean="0">
                <a:cs typeface="2  Nazanin" pitchFamily="2" charset="-78"/>
              </a:rPr>
              <a:t> پیکسلی در همسایگی </a:t>
            </a:r>
            <a:r>
              <a:rPr lang="en-US" dirty="0" smtClean="0">
                <a:cs typeface="2  Nazanin" pitchFamily="2" charset="-78"/>
              </a:rPr>
              <a:t>r</a:t>
            </a:r>
            <a:r>
              <a:rPr lang="fa-IR" dirty="0" smtClean="0">
                <a:cs typeface="2  Nazanin" pitchFamily="2" charset="-78"/>
              </a:rPr>
              <a:t> میباشد و </a:t>
            </a:r>
            <a:r>
              <a:rPr lang="en-US" dirty="0" smtClean="0">
                <a:cs typeface="2  Nazanin" pitchFamily="2" charset="-78"/>
              </a:rPr>
              <a:t>u(s) </a:t>
            </a:r>
            <a:r>
              <a:rPr lang="fa-IR" dirty="0" smtClean="0">
                <a:cs typeface="2  Nazanin" pitchFamily="2" charset="-78"/>
              </a:rPr>
              <a:t> نیز رنگ آن  . </a:t>
            </a:r>
          </a:p>
          <a:p>
            <a:pPr algn="just" rtl="1"/>
            <a:r>
              <a:rPr lang="fa-IR" dirty="0" smtClean="0">
                <a:cs typeface="2  Nazanin" pitchFamily="2" charset="-78"/>
              </a:rPr>
              <a:t>این فرمول اختلاف رنگ دو پیکسل مورد نظر را پیدا میکند در صورت شبیه بودن </a:t>
            </a:r>
            <a:r>
              <a:rPr lang="en-US" dirty="0" smtClean="0">
                <a:cs typeface="2  Nazanin" pitchFamily="2" charset="-78"/>
              </a:rPr>
              <a:t> intensity </a:t>
            </a:r>
            <a:r>
              <a:rPr lang="fa-IR" dirty="0" smtClean="0">
                <a:cs typeface="2  Nazanin" pitchFamily="2" charset="-78"/>
              </a:rPr>
              <a:t> های هر دو پیکسل تابع </a:t>
            </a:r>
            <a:r>
              <a:rPr lang="en-US" dirty="0" err="1" smtClean="0">
                <a:cs typeface="2  Nazanin" pitchFamily="2" charset="-78"/>
              </a:rPr>
              <a:t>Wrs</a:t>
            </a:r>
            <a:r>
              <a:rPr lang="fa-IR" dirty="0" smtClean="0">
                <a:cs typeface="2  Nazanin" pitchFamily="2" charset="-78"/>
              </a:rPr>
              <a:t> که تابع وزن میباشد بزرگ میشود و در غیر اینصورت کوچک میشود . ( </a:t>
            </a:r>
            <a:r>
              <a:rPr lang="en-US" dirty="0" smtClean="0">
                <a:cs typeface="2  Nazanin" pitchFamily="2" charset="-78"/>
              </a:rPr>
              <a:t>u</a:t>
            </a:r>
            <a:r>
              <a:rPr lang="fa-IR" dirty="0" smtClean="0">
                <a:cs typeface="2  Nazanin" pitchFamily="2" charset="-78"/>
              </a:rPr>
              <a:t> اختلاف رنگ  و  </a:t>
            </a:r>
            <a:r>
              <a:rPr lang="en-US" dirty="0" smtClean="0">
                <a:cs typeface="2  Nazanin" pitchFamily="2" charset="-78"/>
              </a:rPr>
              <a:t>y</a:t>
            </a:r>
            <a:r>
              <a:rPr lang="fa-IR" dirty="0" smtClean="0">
                <a:cs typeface="2  Nazanin" pitchFamily="2" charset="-78"/>
              </a:rPr>
              <a:t> اختلاف </a:t>
            </a:r>
            <a:r>
              <a:rPr lang="en-US" dirty="0" smtClean="0">
                <a:cs typeface="2  Nazanin" pitchFamily="2" charset="-78"/>
              </a:rPr>
              <a:t>intensity</a:t>
            </a:r>
            <a:r>
              <a:rPr lang="fa-IR" dirty="0" smtClean="0">
                <a:cs typeface="2  Nazanin" pitchFamily="2" charset="-78"/>
              </a:rPr>
              <a:t> را نشان میدهد )</a:t>
            </a:r>
          </a:p>
          <a:p>
            <a:pPr algn="just" rtl="1"/>
            <a:r>
              <a:rPr lang="fa-IR" dirty="0" smtClean="0">
                <a:cs typeface="2  Nazanin" pitchFamily="2" charset="-78"/>
              </a:rPr>
              <a:t>تابع وزن طبق فرمول زیر بدست می اید . </a:t>
            </a:r>
          </a:p>
          <a:p>
            <a:pPr algn="just" rtl="1">
              <a:buNone/>
            </a:pPr>
            <a:endParaRPr lang="fa-IR" dirty="0" smtClean="0">
              <a:cs typeface="2  Nazanin" pitchFamily="2" charset="-78"/>
            </a:endParaRPr>
          </a:p>
          <a:p>
            <a:pPr algn="just" rtl="1">
              <a:buNone/>
            </a:pPr>
            <a:endParaRPr lang="fa-IR" dirty="0" smtClean="0">
              <a:cs typeface="2  Nazanin" pitchFamily="2" charset="-78"/>
            </a:endParaRPr>
          </a:p>
          <a:p>
            <a:pPr algn="just" rtl="1"/>
            <a:endParaRPr lang="fa-IR" dirty="0" smtClean="0">
              <a:cs typeface="2  Nazanin" pitchFamily="2" charset="-78"/>
            </a:endParaRPr>
          </a:p>
          <a:p>
            <a:pPr algn="just" rtl="1">
              <a:buNone/>
            </a:pPr>
            <a:endParaRPr lang="en-US"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11" name="Picture 3" descr="C:\Users\Sahar\Desktop\ppt\furm2.png"/>
          <p:cNvPicPr>
            <a:picLocks noChangeAspect="1" noChangeArrowheads="1"/>
          </p:cNvPicPr>
          <p:nvPr/>
        </p:nvPicPr>
        <p:blipFill>
          <a:blip r:embed="rId3"/>
          <a:srcRect/>
          <a:stretch>
            <a:fillRect/>
          </a:stretch>
        </p:blipFill>
        <p:spPr bwMode="auto">
          <a:xfrm>
            <a:off x="2362200" y="5486400"/>
            <a:ext cx="5257800" cy="990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066800"/>
            <a:ext cx="8229600" cy="5257800"/>
          </a:xfrm>
        </p:spPr>
        <p:txBody>
          <a:bodyPr>
            <a:normAutofit/>
          </a:bodyPr>
          <a:lstStyle/>
          <a:p>
            <a:r>
              <a:rPr lang="en-US" b="1" dirty="0" smtClean="0"/>
              <a:t>Method 2 : Welsh</a:t>
            </a:r>
            <a:endParaRPr lang="fa-IR" dirty="0" smtClean="0"/>
          </a:p>
          <a:p>
            <a:endParaRPr lang="en-US" dirty="0" smtClean="0"/>
          </a:p>
          <a:p>
            <a:pPr algn="just" rtl="1"/>
            <a:r>
              <a:rPr lang="fa-IR" dirty="0" smtClean="0"/>
              <a:t> </a:t>
            </a:r>
            <a:r>
              <a:rPr lang="fa-IR" sz="2800" dirty="0" smtClean="0">
                <a:cs typeface="2  Nazanin" pitchFamily="2" charset="-78"/>
              </a:rPr>
              <a:t>در این متود رنگها از یک تصویر رنگی (منبع) به یک تصویر سطح خاکستری منتقل میشود و نیازی به دریافت ورودی از کاربر نخواهیم داشت . </a:t>
            </a:r>
          </a:p>
          <a:p>
            <a:pPr algn="just" rtl="1"/>
            <a:r>
              <a:rPr lang="fa-IR" sz="2800" dirty="0" smtClean="0">
                <a:cs typeface="2  Nazanin" pitchFamily="2" charset="-78"/>
              </a:rPr>
              <a:t>محدودیت این روش این است که همیشه نیاز به یک تصویر رنگی به عنوان تصویر سورس خواهیم داشت و این که تصویر رنگی می بایست تا حدودی نزدیک به تصویر مورد نظر باشد بنابراین با توجه به تنوع تصاویر پزشکی این متود چندان نخواهد توانست نتیجه ای ایده ال را به ما ارائه دهد زیرا پیدا کردن دو تصویر پزشکی نزدیک بهم ویا شبیه به هم امری غیر ممکن است . </a:t>
            </a:r>
            <a:endParaRPr lang="en-US" sz="28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43000"/>
            <a:ext cx="8229600" cy="5181600"/>
          </a:xfrm>
        </p:spPr>
        <p:txBody>
          <a:bodyPr/>
          <a:lstStyle/>
          <a:p>
            <a:r>
              <a:rPr lang="en-US" b="1" dirty="0" smtClean="0"/>
              <a:t>Method </a:t>
            </a:r>
            <a:r>
              <a:rPr lang="en-US" sz="3600" b="1" dirty="0" smtClean="0"/>
              <a:t>2</a:t>
            </a:r>
            <a:r>
              <a:rPr lang="en-US" b="1" dirty="0" smtClean="0"/>
              <a:t> : Welsh</a:t>
            </a:r>
            <a:endParaRPr lang="fa-IR"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123" name="Picture 3" descr="C:\Users\Sahar\Desktop\1.png"/>
          <p:cNvPicPr>
            <a:picLocks noChangeAspect="1" noChangeArrowheads="1"/>
          </p:cNvPicPr>
          <p:nvPr/>
        </p:nvPicPr>
        <p:blipFill>
          <a:blip r:embed="rId2"/>
          <a:srcRect/>
          <a:stretch>
            <a:fillRect/>
          </a:stretch>
        </p:blipFill>
        <p:spPr bwMode="auto">
          <a:xfrm>
            <a:off x="304800" y="2057400"/>
            <a:ext cx="8305800" cy="307657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lstStyle/>
          <a:p>
            <a:pPr algn="just" rtl="1"/>
            <a:r>
              <a:rPr lang="fa-IR" dirty="0" smtClean="0"/>
              <a:t> </a:t>
            </a:r>
            <a:r>
              <a:rPr lang="fa-IR" sz="2800" dirty="0" smtClean="0">
                <a:cs typeface="2  Nazanin" pitchFamily="2" charset="-78"/>
              </a:rPr>
              <a:t>در این متود تصویر سطح خاکستری بصورت یک تصویر یک بعدی در نظر گرفته میشود که تنها معیار مقایسه آن با تصویر اصلی </a:t>
            </a:r>
            <a:r>
              <a:rPr lang="en-US" sz="2800" dirty="0" smtClean="0">
                <a:cs typeface="2  Nazanin" pitchFamily="2" charset="-78"/>
              </a:rPr>
              <a:t>intensity </a:t>
            </a:r>
            <a:r>
              <a:rPr lang="fa-IR" sz="2800" dirty="0" smtClean="0">
                <a:cs typeface="2  Nazanin" pitchFamily="2" charset="-78"/>
              </a:rPr>
              <a:t> ان میباشد لذا شدت روشنایی تمامی پیکسل ها از تصویر </a:t>
            </a:r>
            <a:r>
              <a:rPr lang="en-US" sz="2800" dirty="0" smtClean="0">
                <a:cs typeface="2  Nazanin" pitchFamily="2" charset="-78"/>
              </a:rPr>
              <a:t>gray scale</a:t>
            </a:r>
            <a:r>
              <a:rPr lang="fa-IR" sz="2800" dirty="0" smtClean="0">
                <a:cs typeface="2  Nazanin" pitchFamily="2" charset="-78"/>
              </a:rPr>
              <a:t> با شدت روشنایی تصویر رنگی مقایسه میشود در صورت یکسان بودن دو پیکسل رنگ مربوطه به پیکسل </a:t>
            </a:r>
            <a:r>
              <a:rPr lang="en-US" sz="2800" dirty="0" smtClean="0">
                <a:cs typeface="2  Nazanin" pitchFamily="2" charset="-78"/>
              </a:rPr>
              <a:t>gray scale</a:t>
            </a:r>
            <a:r>
              <a:rPr lang="fa-IR" sz="2800" dirty="0" smtClean="0">
                <a:cs typeface="2  Nazanin" pitchFamily="2" charset="-78"/>
              </a:rPr>
              <a:t> منتقل میشود . </a:t>
            </a:r>
          </a:p>
          <a:p>
            <a:pPr algn="just" rtl="1"/>
            <a:endParaRPr lang="fa-IR" sz="2800" dirty="0" smtClean="0">
              <a:cs typeface="2  Nazanin" pitchFamily="2" charset="-78"/>
            </a:endParaRPr>
          </a:p>
          <a:p>
            <a:pPr algn="just" rtl="1"/>
            <a:r>
              <a:rPr lang="fa-IR" sz="2800" dirty="0" smtClean="0">
                <a:cs typeface="2  Nazanin" pitchFamily="2" charset="-78"/>
              </a:rPr>
              <a:t>روش دیگر در این متود این است  که تعدادی نمونه یا (</a:t>
            </a:r>
            <a:r>
              <a:rPr lang="en-US" sz="2800" dirty="0" smtClean="0">
                <a:cs typeface="2  Nazanin" pitchFamily="2" charset="-78"/>
              </a:rPr>
              <a:t>swatches</a:t>
            </a:r>
            <a:r>
              <a:rPr lang="fa-IR" sz="2800" dirty="0" smtClean="0">
                <a:cs typeface="2  Nazanin" pitchFamily="2" charset="-78"/>
              </a:rPr>
              <a:t>)  از تصویر رنگی گرفته شده و روی تصویر </a:t>
            </a:r>
            <a:r>
              <a:rPr lang="en-US" sz="2800" dirty="0" smtClean="0">
                <a:cs typeface="2  Nazanin" pitchFamily="2" charset="-78"/>
              </a:rPr>
              <a:t> gray scale </a:t>
            </a:r>
            <a:r>
              <a:rPr lang="fa-IR" sz="2800" dirty="0" smtClean="0">
                <a:cs typeface="2  Nazanin" pitchFamily="2" charset="-78"/>
              </a:rPr>
              <a:t> اعمال  شود  . </a:t>
            </a:r>
          </a:p>
          <a:p>
            <a:pPr algn="just" rtl="1"/>
            <a:r>
              <a:rPr lang="fa-IR" sz="2800" dirty="0" smtClean="0">
                <a:cs typeface="2  Nazanin" pitchFamily="2" charset="-78"/>
              </a:rPr>
              <a:t>این نمونه ها  بصورت تصادفی در هر ناحیه ای از تصویر </a:t>
            </a:r>
            <a:r>
              <a:rPr lang="en-US" sz="2800" dirty="0" smtClean="0">
                <a:cs typeface="2  Nazanin" pitchFamily="2" charset="-78"/>
              </a:rPr>
              <a:t> </a:t>
            </a:r>
            <a:r>
              <a:rPr lang="fa-IR" sz="2800" dirty="0" smtClean="0">
                <a:cs typeface="2  Nazanin" pitchFamily="2" charset="-78"/>
              </a:rPr>
              <a:t> انتخاب میشود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3074" name="Picture 2" descr="C:\Users\Sahar\Desktop\ppt\3.png"/>
          <p:cNvPicPr>
            <a:picLocks noChangeAspect="1" noChangeArrowheads="1"/>
          </p:cNvPicPr>
          <p:nvPr/>
        </p:nvPicPr>
        <p:blipFill>
          <a:blip r:embed="rId2"/>
          <a:srcRect/>
          <a:stretch>
            <a:fillRect/>
          </a:stretch>
        </p:blipFill>
        <p:spPr bwMode="auto">
          <a:xfrm>
            <a:off x="393700" y="1905000"/>
            <a:ext cx="8355013" cy="3124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just">
              <a:buNone/>
            </a:pPr>
            <a:r>
              <a:rPr lang="en-US" b="1" dirty="0" smtClean="0">
                <a:cs typeface="2  Nazanin" pitchFamily="2" charset="-78"/>
              </a:rPr>
              <a:t>Method</a:t>
            </a:r>
            <a:r>
              <a:rPr lang="en-US" sz="3200" b="1" dirty="0" smtClean="0">
                <a:latin typeface="+mj-lt"/>
                <a:cs typeface="2  Nazanin" pitchFamily="2" charset="-78"/>
              </a:rPr>
              <a:t>3:</a:t>
            </a:r>
            <a:endParaRPr lang="en-US" b="1" dirty="0" smtClean="0">
              <a:latin typeface="+mj-lt"/>
              <a:cs typeface="2  Nazanin" pitchFamily="2" charset="-78"/>
            </a:endParaRPr>
          </a:p>
          <a:p>
            <a:pPr algn="just" rtl="1"/>
            <a:r>
              <a:rPr lang="en-US" dirty="0" err="1" smtClean="0">
                <a:cs typeface="2  Nazanin" pitchFamily="2" charset="-78"/>
              </a:rPr>
              <a:t>Pseudocolor</a:t>
            </a:r>
            <a:r>
              <a:rPr lang="fa-IR" dirty="0" smtClean="0">
                <a:cs typeface="2  Nazanin" pitchFamily="2" charset="-78"/>
              </a:rPr>
              <a:t> : رنگهای ساختگی </a:t>
            </a:r>
          </a:p>
          <a:p>
            <a:pPr algn="just" rtl="1">
              <a:buNone/>
            </a:pPr>
            <a:r>
              <a:rPr lang="fa-IR" dirty="0" smtClean="0">
                <a:cs typeface="2  Nazanin" pitchFamily="2" charset="-78"/>
              </a:rPr>
              <a:t>متودی است که رنگهای دلخواهی را  به  یک تصویر </a:t>
            </a:r>
            <a:r>
              <a:rPr lang="en-US" dirty="0" smtClean="0">
                <a:cs typeface="2  Nazanin" pitchFamily="2" charset="-78"/>
              </a:rPr>
              <a:t> gray scale</a:t>
            </a:r>
            <a:r>
              <a:rPr lang="fa-IR" dirty="0" smtClean="0">
                <a:cs typeface="2  Nazanin" pitchFamily="2" charset="-78"/>
              </a:rPr>
              <a:t> اختصاص میدهد  به عنوان مثال برای نمایش گرمای یک محیط با استفاده از  یک تصویر  : دمای بالا با رنگ قرمز – دمای پایین رنگ آبی و برای دمای متوسط یک رنگ دلخواه </a:t>
            </a:r>
          </a:p>
          <a:p>
            <a:pPr algn="just" rtl="1"/>
            <a:endParaRPr lang="fa-IR" dirty="0" smtClean="0">
              <a:cs typeface="2  Nazanin" pitchFamily="2" charset="-78"/>
            </a:endParaRPr>
          </a:p>
          <a:p>
            <a:pPr algn="just" rtl="1"/>
            <a:r>
              <a:rPr lang="fa-IR" dirty="0" smtClean="0">
                <a:cs typeface="2  Nazanin" pitchFamily="2" charset="-78"/>
              </a:rPr>
              <a:t>استفاده از این متود  باعث میشود  تا جزئیات بیشتری در تصویر نشان داده شود  مثل تصاویر </a:t>
            </a:r>
            <a:r>
              <a:rPr lang="en-US" dirty="0" smtClean="0">
                <a:cs typeface="2  Nazanin" pitchFamily="2" charset="-78"/>
              </a:rPr>
              <a:t> MRI </a:t>
            </a:r>
            <a:r>
              <a:rPr lang="fa-IR" dirty="0" smtClean="0">
                <a:cs typeface="2  Nazanin" pitchFamily="2" charset="-78"/>
              </a:rPr>
              <a:t> </a:t>
            </a:r>
          </a:p>
          <a:p>
            <a:pPr algn="just" rtl="1"/>
            <a:endParaRPr lang="fa-IR" dirty="0" smtClean="0">
              <a:cs typeface="2  Nazanin" pitchFamily="2" charset="-78"/>
            </a:endParaRPr>
          </a:p>
          <a:p>
            <a:pPr algn="just" rtl="1"/>
            <a:endParaRPr lang="en-US"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pPr algn="r" rtl="1"/>
            <a:r>
              <a:rPr lang="fa-IR" b="1" dirty="0" smtClean="0">
                <a:cs typeface="2  Nazanin" pitchFamily="2" charset="-78"/>
              </a:rPr>
              <a:t>پیشینه تصاویر پزشکی </a:t>
            </a:r>
            <a:endParaRPr lang="en-US" b="1" dirty="0">
              <a:cs typeface="2  Nazanin" pitchFamily="2" charset="-78"/>
            </a:endParaRPr>
          </a:p>
        </p:txBody>
      </p:sp>
      <p:sp>
        <p:nvSpPr>
          <p:cNvPr id="3" name="Content Placeholder 2"/>
          <p:cNvSpPr>
            <a:spLocks noGrp="1"/>
          </p:cNvSpPr>
          <p:nvPr>
            <p:ph idx="1"/>
          </p:nvPr>
        </p:nvSpPr>
        <p:spPr>
          <a:xfrm>
            <a:off x="533400" y="1905000"/>
            <a:ext cx="8229600" cy="4389120"/>
          </a:xfrm>
        </p:spPr>
        <p:txBody>
          <a:bodyPr>
            <a:normAutofit/>
          </a:bodyPr>
          <a:lstStyle/>
          <a:p>
            <a:pPr algn="just" rtl="1"/>
            <a:r>
              <a:rPr lang="fa-IR" sz="2800" dirty="0" smtClean="0">
                <a:cs typeface="2  Nazanin" pitchFamily="2" charset="-78"/>
              </a:rPr>
              <a:t>   تصویربرداری از جمله تخصص هایی است  که از پرتو ایکس و دیگر اقسام امواج و پرتوها برای تشخیص و درمان بیماری و حالات غیر طبیعی کمک می گیرد. در تمام اینها، هدف تشخیص بیماری یا حالات غیر طبیعی بدن به کمک روشهای پیشرفته تصویری است.</a:t>
            </a:r>
          </a:p>
          <a:p>
            <a:pPr algn="just" rtl="1"/>
            <a:r>
              <a:rPr lang="fa-IR" sz="2800" dirty="0" smtClean="0">
                <a:cs typeface="2  Nazanin" pitchFamily="2" charset="-78"/>
              </a:rPr>
              <a:t>اولین تکنیک تصویربرداری مدرن با کشف اشعه ایکس توسط آقای ویلیام رونتگن در سال ۱۸۹۵ ارائه گردید</a:t>
            </a:r>
          </a:p>
          <a:p>
            <a:pPr algn="just" rtl="1"/>
            <a:r>
              <a:rPr lang="fa-IR" sz="2800" dirty="0" smtClean="0">
                <a:cs typeface="2  Nazanin" pitchFamily="2" charset="-78"/>
              </a:rPr>
              <a:t>با پیشرفت روز افزون تصاویر پزشکی تکنیک های جدیدی نیز برای ارائه هر چه بهتر تصاویر ارائه گردید  ازجمله : </a:t>
            </a:r>
            <a:r>
              <a:rPr lang="en-US" sz="2800" dirty="0" smtClean="0">
                <a:cs typeface="2  Nazanin" pitchFamily="2" charset="-78"/>
              </a:rPr>
              <a:t>CT , MRI , </a:t>
            </a:r>
            <a:r>
              <a:rPr lang="fa-IR" sz="2800" dirty="0" smtClean="0">
                <a:cs typeface="2  Nazanin" pitchFamily="2" charset="-78"/>
              </a:rPr>
              <a:t> آنژیوگرافی و....</a:t>
            </a:r>
          </a:p>
          <a:p>
            <a:pPr algn="just" rtl="1"/>
            <a:endParaRPr lang="en-US" sz="28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Picture 4" descr="http://upload.wikimedia.org/wikipedia/commons/thumb/a/a9/MR_Knee.jpg/170px-MR_Knee.jpg"/>
          <p:cNvPicPr/>
          <p:nvPr/>
        </p:nvPicPr>
        <p:blipFill>
          <a:blip r:embed="rId2"/>
          <a:srcRect/>
          <a:stretch>
            <a:fillRect/>
          </a:stretch>
        </p:blipFill>
        <p:spPr bwMode="auto">
          <a:xfrm>
            <a:off x="457200" y="1143000"/>
            <a:ext cx="3886200" cy="4038600"/>
          </a:xfrm>
          <a:prstGeom prst="rect">
            <a:avLst/>
          </a:prstGeom>
          <a:noFill/>
          <a:ln w="9525">
            <a:noFill/>
            <a:miter lim="800000"/>
            <a:headEnd/>
            <a:tailEnd/>
          </a:ln>
        </p:spPr>
      </p:pic>
      <p:pic>
        <p:nvPicPr>
          <p:cNvPr id="6" name="Picture 5" descr="http://upload.wikimedia.org/wikipedia/commons/thumb/d/dc/Knee_MRI_113035_rgbcb.png/184px-Knee_MRI_113035_rgbcb.png"/>
          <p:cNvPicPr/>
          <p:nvPr/>
        </p:nvPicPr>
        <p:blipFill>
          <a:blip r:embed="rId3"/>
          <a:srcRect/>
          <a:stretch>
            <a:fillRect/>
          </a:stretch>
        </p:blipFill>
        <p:spPr bwMode="auto">
          <a:xfrm>
            <a:off x="4800600" y="1219200"/>
            <a:ext cx="38100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pPr algn="just"/>
            <a:r>
              <a:rPr lang="en-US" sz="2800" b="1" dirty="0" smtClean="0">
                <a:cs typeface="2  Nazanin" pitchFamily="2" charset="-78"/>
              </a:rPr>
              <a:t>Method</a:t>
            </a:r>
            <a:r>
              <a:rPr lang="en-US" sz="4000" b="1" dirty="0" smtClean="0">
                <a:latin typeface="+mj-lt"/>
                <a:cs typeface="2  Nazanin" pitchFamily="2" charset="-78"/>
              </a:rPr>
              <a:t>4</a:t>
            </a:r>
            <a:r>
              <a:rPr lang="en-US" sz="3600" b="1" dirty="0" smtClean="0">
                <a:cs typeface="2  Nazanin" pitchFamily="2" charset="-78"/>
              </a:rPr>
              <a:t>: </a:t>
            </a:r>
            <a:r>
              <a:rPr lang="en-US" sz="3600" dirty="0" err="1" smtClean="0">
                <a:cs typeface="2  Nazanin" pitchFamily="2" charset="-78"/>
              </a:rPr>
              <a:t>Scobar</a:t>
            </a:r>
            <a:endParaRPr lang="fa-IR" sz="3600" dirty="0" smtClean="0">
              <a:cs typeface="2  Nazanin" pitchFamily="2" charset="-78"/>
            </a:endParaRPr>
          </a:p>
          <a:p>
            <a:pPr algn="just">
              <a:buNone/>
            </a:pPr>
            <a:endParaRPr lang="en-US" sz="1600" dirty="0" smtClean="0">
              <a:cs typeface="2  Nazanin" pitchFamily="2" charset="-78"/>
            </a:endParaRPr>
          </a:p>
          <a:p>
            <a:pPr algn="just" rtl="1"/>
            <a:r>
              <a:rPr lang="fa-IR" sz="2800" dirty="0" smtClean="0">
                <a:cs typeface="2  Nazanin" pitchFamily="2" charset="-78"/>
              </a:rPr>
              <a:t> متودیست جهت رنگ بندی  تصاویر پزشکی  و به این صورت عمل میکند که  ابتدا محدوده ای از تصویر(تومور) به عنوان </a:t>
            </a:r>
            <a:r>
              <a:rPr lang="en-US" sz="2800" dirty="0" smtClean="0">
                <a:cs typeface="2  Nazanin" pitchFamily="2" charset="-78"/>
              </a:rPr>
              <a:t> ROI</a:t>
            </a:r>
            <a:r>
              <a:rPr lang="fa-IR" sz="2800" dirty="0" smtClean="0">
                <a:cs typeface="2  Nazanin" pitchFamily="2" charset="-78"/>
              </a:rPr>
              <a:t> توسط کاربر انتخاب میشود سپس با استفاده از الگوریتم رنگ بندی آن محدوده که نشان دهنده تومور است رنگ میشود و و بافت های  سالم به رنگ مشکی درآمده و بافت های توموری بصورت </a:t>
            </a:r>
            <a:r>
              <a:rPr lang="en-US" sz="2800" dirty="0" smtClean="0">
                <a:cs typeface="2  Nazanin" pitchFamily="2" charset="-78"/>
              </a:rPr>
              <a:t>  </a:t>
            </a:r>
            <a:r>
              <a:rPr lang="fa-IR" sz="2800" dirty="0" smtClean="0">
                <a:cs typeface="2  Nazanin" pitchFamily="2" charset="-78"/>
              </a:rPr>
              <a:t> </a:t>
            </a:r>
            <a:r>
              <a:rPr lang="en-US" sz="2800" dirty="0" smtClean="0">
                <a:cs typeface="2  Nazanin" pitchFamily="2" charset="-78"/>
              </a:rPr>
              <a:t>RGB </a:t>
            </a:r>
            <a:r>
              <a:rPr lang="fa-IR" sz="2800" dirty="0" smtClean="0">
                <a:cs typeface="2  Nazanin" pitchFamily="2" charset="-78"/>
              </a:rPr>
              <a:t> وسپس پیکسل ها ی همسایه آن محدوده که دارای </a:t>
            </a:r>
            <a:r>
              <a:rPr lang="en-US" sz="2800" dirty="0" smtClean="0">
                <a:cs typeface="2  Nazanin" pitchFamily="2" charset="-78"/>
              </a:rPr>
              <a:t>Intensity </a:t>
            </a:r>
            <a:r>
              <a:rPr lang="fa-IR" sz="2800" dirty="0" smtClean="0">
                <a:cs typeface="2  Nazanin" pitchFamily="2" charset="-78"/>
              </a:rPr>
              <a:t> مشابه هستند شناسایی و رنگ میشوند . و با این روش رنگ آمیزی دیگر نیازی به بخش بندی کل تصویر نیست همان محدوده </a:t>
            </a:r>
            <a:r>
              <a:rPr lang="en-US" sz="2800" dirty="0" smtClean="0">
                <a:cs typeface="2  Nazanin" pitchFamily="2" charset="-78"/>
              </a:rPr>
              <a:t> ROI </a:t>
            </a:r>
            <a:r>
              <a:rPr lang="fa-IR" sz="2800" dirty="0" smtClean="0">
                <a:cs typeface="2  Nazanin" pitchFamily="2" charset="-78"/>
              </a:rPr>
              <a:t> جهت عملیات </a:t>
            </a:r>
            <a:r>
              <a:rPr lang="en-US" sz="2800" dirty="0" smtClean="0">
                <a:cs typeface="2  Nazanin" pitchFamily="2" charset="-78"/>
              </a:rPr>
              <a:t>segmentation  </a:t>
            </a:r>
            <a:r>
              <a:rPr lang="fa-IR" sz="2800" dirty="0" smtClean="0">
                <a:cs typeface="2  Nazanin" pitchFamily="2" charset="-78"/>
              </a:rPr>
              <a:t> (در مبحث بعدی توضیح داده خواهد  شد   )  کفایت خواهد کرد . و باعث سرعت بخشیدن به عملیات بخش بندی خواهد شد  /</a:t>
            </a:r>
            <a:endParaRPr lang="en-US" sz="28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ROI </a:t>
            </a:r>
            <a:endParaRPr lang="en-US" dirty="0"/>
          </a:p>
        </p:txBody>
      </p:sp>
      <p:pic>
        <p:nvPicPr>
          <p:cNvPr id="5" name="Picture 2"/>
          <p:cNvPicPr>
            <a:picLocks noGrp="1" noChangeAspect="1" noChangeArrowheads="1"/>
          </p:cNvPicPr>
          <p:nvPr>
            <p:ph idx="1"/>
          </p:nvPr>
        </p:nvPicPr>
        <p:blipFill>
          <a:blip r:embed="rId2"/>
          <a:stretch>
            <a:fillRect/>
          </a:stretch>
        </p:blipFill>
        <p:spPr bwMode="auto">
          <a:xfrm>
            <a:off x="457200" y="2156187"/>
            <a:ext cx="8229600" cy="394738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pPr algn="r" rtl="1"/>
            <a:r>
              <a:rPr lang="fa-IR" b="1" dirty="0" smtClean="0"/>
              <a:t>الگوریتم رنگ بندی </a:t>
            </a:r>
            <a:endParaRPr lang="en-US" b="1" dirty="0"/>
          </a:p>
        </p:txBody>
      </p:sp>
      <p:sp>
        <p:nvSpPr>
          <p:cNvPr id="3" name="Content Placeholder 2"/>
          <p:cNvSpPr>
            <a:spLocks noGrp="1"/>
          </p:cNvSpPr>
          <p:nvPr>
            <p:ph idx="1"/>
          </p:nvPr>
        </p:nvSpPr>
        <p:spPr>
          <a:xfrm>
            <a:off x="457200" y="1447800"/>
            <a:ext cx="8229600" cy="1112520"/>
          </a:xfrm>
        </p:spPr>
        <p:txBody>
          <a:bodyPr>
            <a:normAutofit fontScale="92500" lnSpcReduction="10000"/>
          </a:bodyPr>
          <a:lstStyle/>
          <a:p>
            <a:pPr algn="just" rtl="1">
              <a:buNone/>
            </a:pPr>
            <a:r>
              <a:rPr lang="fa-IR" dirty="0" smtClean="0">
                <a:cs typeface="2  Nazanin" pitchFamily="2" charset="-78"/>
              </a:rPr>
              <a:t>تمام تصاویر پزشکی در بیمارستان بصورت فرمت </a:t>
            </a:r>
            <a:r>
              <a:rPr lang="en-US" dirty="0" smtClean="0">
                <a:cs typeface="2  Nazanin" pitchFamily="2" charset="-78"/>
              </a:rPr>
              <a:t>DICOM</a:t>
            </a:r>
            <a:r>
              <a:rPr lang="fa-IR" dirty="0" smtClean="0">
                <a:cs typeface="2  Nazanin" pitchFamily="2" charset="-78"/>
              </a:rPr>
              <a:t> هستند و هر پیکسل از تصویر نشاندهنده یک واحد هانسفیلد است  . به هر پیکسل از تصویر یه </a:t>
            </a:r>
            <a:r>
              <a:rPr lang="en-US" dirty="0" smtClean="0">
                <a:cs typeface="2  Nazanin" pitchFamily="2" charset="-78"/>
              </a:rPr>
              <a:t>CT Number</a:t>
            </a:r>
            <a:r>
              <a:rPr lang="fa-IR" dirty="0" smtClean="0">
                <a:cs typeface="2  Nazanin" pitchFamily="2" charset="-78"/>
              </a:rPr>
              <a:t> گفته میشود . این اعداد در رنج 1000- تا 1000+</a:t>
            </a:r>
            <a:r>
              <a:rPr lang="en-US" dirty="0" smtClean="0">
                <a:cs typeface="2  Nazanin" pitchFamily="2" charset="-78"/>
              </a:rPr>
              <a:t> </a:t>
            </a:r>
            <a:r>
              <a:rPr lang="fa-IR" dirty="0" smtClean="0">
                <a:cs typeface="2  Nazanin" pitchFamily="2" charset="-78"/>
              </a:rPr>
              <a:t> هستند </a:t>
            </a:r>
            <a:endParaRPr lang="en-US" dirty="0" smtClean="0">
              <a:cs typeface="2  Nazanin" pitchFamily="2" charset="-78"/>
            </a:endParaRPr>
          </a:p>
          <a:p>
            <a:pPr algn="just" rtl="1"/>
            <a:endParaRPr lang="en-US" dirty="0" smtClean="0">
              <a:cs typeface="2  Nazanin" pitchFamily="2" charset="-78"/>
            </a:endParaRPr>
          </a:p>
          <a:p>
            <a:pPr algn="just" rtl="1"/>
            <a:endParaRPr lang="en-US" dirty="0" smtClean="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Content Placeholder 3" descr="1.png"/>
          <p:cNvPicPr>
            <a:picLocks noChangeAspect="1"/>
          </p:cNvPicPr>
          <p:nvPr/>
        </p:nvPicPr>
        <p:blipFill>
          <a:blip r:embed="rId2"/>
          <a:stretch>
            <a:fillRect/>
          </a:stretch>
        </p:blipFill>
        <p:spPr>
          <a:xfrm>
            <a:off x="838200" y="2590800"/>
            <a:ext cx="7010400" cy="4267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Generating a color map </a:t>
            </a:r>
            <a:endParaRPr lang="en-US" dirty="0"/>
          </a:p>
        </p:txBody>
      </p:sp>
      <p:sp>
        <p:nvSpPr>
          <p:cNvPr id="3" name="Content Placeholder 2"/>
          <p:cNvSpPr>
            <a:spLocks noGrp="1"/>
          </p:cNvSpPr>
          <p:nvPr>
            <p:ph idx="1"/>
          </p:nvPr>
        </p:nvSpPr>
        <p:spPr/>
        <p:txBody>
          <a:bodyPr>
            <a:normAutofit/>
          </a:bodyPr>
          <a:lstStyle/>
          <a:p>
            <a:pPr algn="just" rtl="1"/>
            <a:r>
              <a:rPr lang="fa-IR" sz="2800" dirty="0" smtClean="0"/>
              <a:t>تصویری </a:t>
            </a:r>
            <a:r>
              <a:rPr lang="en-US" sz="2800" dirty="0" smtClean="0"/>
              <a:t> gray scale </a:t>
            </a:r>
            <a:r>
              <a:rPr lang="fa-IR" sz="2800" dirty="0" smtClean="0"/>
              <a:t> خواهیم داشت که محدوده </a:t>
            </a:r>
            <a:r>
              <a:rPr lang="en-US" sz="2800" dirty="0" smtClean="0"/>
              <a:t>ROI </a:t>
            </a:r>
            <a:r>
              <a:rPr lang="fa-IR" sz="2800" dirty="0" smtClean="0"/>
              <a:t> در آن مشخص شده است و مناطقی که جز </a:t>
            </a:r>
            <a:r>
              <a:rPr lang="en-US" sz="2800" dirty="0" smtClean="0"/>
              <a:t> ROI </a:t>
            </a:r>
            <a:r>
              <a:rPr lang="fa-IR" sz="2800" dirty="0" smtClean="0"/>
              <a:t> نیستند به رنگ مشکی نمایش داده میشوند . </a:t>
            </a:r>
          </a:p>
          <a:p>
            <a:pPr algn="just" rtl="1"/>
            <a:r>
              <a:rPr lang="fa-IR" sz="2800" dirty="0" smtClean="0"/>
              <a:t>به تمام  پیکسلهای این تصویر که صفر نیستند می بایست رنگ </a:t>
            </a:r>
            <a:r>
              <a:rPr lang="en-US" sz="2800" dirty="0" smtClean="0"/>
              <a:t> RGB</a:t>
            </a:r>
            <a:r>
              <a:rPr lang="fa-IR" sz="2800" dirty="0" smtClean="0"/>
              <a:t> اختصاص داده شود . </a:t>
            </a:r>
          </a:p>
          <a:p>
            <a:pPr algn="just" rtl="1"/>
            <a:r>
              <a:rPr lang="fa-IR" sz="2800" dirty="0" smtClean="0"/>
              <a:t>متغیری به نام </a:t>
            </a:r>
            <a:r>
              <a:rPr lang="en-US" sz="2800" dirty="0" smtClean="0"/>
              <a:t>v </a:t>
            </a:r>
            <a:r>
              <a:rPr lang="fa-IR" sz="2800" dirty="0" smtClean="0"/>
              <a:t> تعریف میشود که نسبت هر</a:t>
            </a:r>
            <a:r>
              <a:rPr lang="en-US" sz="2800" dirty="0" smtClean="0"/>
              <a:t> </a:t>
            </a:r>
            <a:r>
              <a:rPr lang="fa-IR" sz="2800" dirty="0" smtClean="0"/>
              <a:t> پیکسل </a:t>
            </a:r>
            <a:r>
              <a:rPr lang="en-US" sz="2800" dirty="0" smtClean="0"/>
              <a:t>HU</a:t>
            </a:r>
            <a:r>
              <a:rPr lang="fa-IR" sz="2800" dirty="0" smtClean="0"/>
              <a:t>  را نسبت به محدوده مقادیر در </a:t>
            </a:r>
            <a:r>
              <a:rPr lang="en-US" sz="2800" dirty="0" smtClean="0"/>
              <a:t> ROI </a:t>
            </a:r>
            <a:r>
              <a:rPr lang="fa-IR" sz="2800" dirty="0" smtClean="0"/>
              <a:t> (</a:t>
            </a:r>
            <a:r>
              <a:rPr lang="en-US" sz="2800" dirty="0" smtClean="0"/>
              <a:t>max-min</a:t>
            </a:r>
            <a:r>
              <a:rPr lang="fa-IR" sz="2800" dirty="0" smtClean="0"/>
              <a:t> </a:t>
            </a:r>
            <a:r>
              <a:rPr lang="en-US" sz="2800" dirty="0" smtClean="0"/>
              <a:t>d=</a:t>
            </a:r>
            <a:r>
              <a:rPr lang="fa-IR" sz="2800" dirty="0" smtClean="0"/>
              <a:t>) </a:t>
            </a:r>
            <a:r>
              <a:rPr lang="fa-IR" sz="2800" dirty="0" smtClean="0"/>
              <a:t>محاسبه میکنیم . </a:t>
            </a:r>
          </a:p>
          <a:p>
            <a:pPr algn="just" rtl="1"/>
            <a:endParaRPr lang="en-US" sz="2800" dirty="0" smtClean="0"/>
          </a:p>
          <a:p>
            <a:pPr algn="just" rtl="1"/>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b="1" dirty="0" smtClean="0"/>
              <a:t>تخصیص رنگ به پیکسلها </a:t>
            </a:r>
            <a:endParaRPr lang="en-US" b="1" dirty="0"/>
          </a:p>
        </p:txBody>
      </p:sp>
      <p:sp>
        <p:nvSpPr>
          <p:cNvPr id="3" name="Content Placeholder 2"/>
          <p:cNvSpPr>
            <a:spLocks noGrp="1"/>
          </p:cNvSpPr>
          <p:nvPr>
            <p:ph sz="half" idx="1"/>
          </p:nvPr>
        </p:nvSpPr>
        <p:spPr/>
        <p:txBody>
          <a:bodyPr>
            <a:normAutofit/>
          </a:bodyPr>
          <a:lstStyle/>
          <a:p>
            <a:pPr algn="just">
              <a:buNone/>
            </a:pPr>
            <a:endParaRPr lang="fa-IR" sz="2800" dirty="0" smtClean="0">
              <a:latin typeface="+mj-lt"/>
            </a:endParaRPr>
          </a:p>
          <a:p>
            <a:pPr algn="just"/>
            <a:r>
              <a:rPr lang="en-US" sz="2800" dirty="0" smtClean="0">
                <a:latin typeface="+mj-lt"/>
              </a:rPr>
              <a:t>IF v&lt;0.5  then                             </a:t>
            </a:r>
          </a:p>
          <a:p>
            <a:pPr>
              <a:buNone/>
            </a:pPr>
            <a:endParaRPr lang="en-US" sz="2400" dirty="0" smtClean="0">
              <a:latin typeface="+mj-lt"/>
            </a:endParaRPr>
          </a:p>
          <a:p>
            <a:pPr>
              <a:buNone/>
            </a:pPr>
            <a:r>
              <a:rPr lang="en-US" sz="2800" dirty="0" err="1" smtClean="0">
                <a:latin typeface="+mj-lt"/>
              </a:rPr>
              <a:t>V</a:t>
            </a:r>
            <a:r>
              <a:rPr lang="en-US" sz="1600" dirty="0" err="1" smtClean="0">
                <a:latin typeface="+mj-lt"/>
              </a:rPr>
              <a:t>blue</a:t>
            </a:r>
            <a:r>
              <a:rPr lang="en-US" sz="2800" dirty="0" smtClean="0">
                <a:latin typeface="+mj-lt"/>
              </a:rPr>
              <a:t> = 0</a:t>
            </a:r>
          </a:p>
          <a:p>
            <a:pPr>
              <a:buNone/>
            </a:pPr>
            <a:r>
              <a:rPr lang="en-US" sz="2800" dirty="0" err="1" smtClean="0">
                <a:latin typeface="+mj-lt"/>
              </a:rPr>
              <a:t>V</a:t>
            </a:r>
            <a:r>
              <a:rPr lang="en-US" sz="1800" dirty="0" err="1" smtClean="0">
                <a:latin typeface="+mj-lt"/>
              </a:rPr>
              <a:t>red</a:t>
            </a:r>
            <a:r>
              <a:rPr lang="en-US" sz="1800" dirty="0" smtClean="0">
                <a:latin typeface="+mj-lt"/>
              </a:rPr>
              <a:t>  </a:t>
            </a:r>
            <a:r>
              <a:rPr lang="en-US" sz="2400" dirty="0" smtClean="0">
                <a:latin typeface="+mj-lt"/>
              </a:rPr>
              <a:t>   </a:t>
            </a:r>
            <a:r>
              <a:rPr lang="en-US" sz="2800" dirty="0" smtClean="0">
                <a:latin typeface="+mj-lt"/>
              </a:rPr>
              <a:t>= 255(1-2v)</a:t>
            </a:r>
          </a:p>
          <a:p>
            <a:pPr>
              <a:buNone/>
            </a:pPr>
            <a:r>
              <a:rPr lang="en-US" sz="2800" dirty="0" err="1" smtClean="0">
                <a:latin typeface="+mj-lt"/>
              </a:rPr>
              <a:t>V</a:t>
            </a:r>
            <a:r>
              <a:rPr lang="en-US" sz="1800" dirty="0" err="1" smtClean="0">
                <a:latin typeface="+mj-lt"/>
              </a:rPr>
              <a:t>green</a:t>
            </a:r>
            <a:r>
              <a:rPr lang="en-US" sz="2800" dirty="0" smtClean="0">
                <a:latin typeface="+mj-lt"/>
              </a:rPr>
              <a:t>  = 255(2v)</a:t>
            </a:r>
          </a:p>
          <a:p>
            <a:pPr>
              <a:buNone/>
            </a:pPr>
            <a:endParaRPr lang="en-US" sz="3200" dirty="0" smtClean="0">
              <a:latin typeface="+mj-lt"/>
            </a:endParaRPr>
          </a:p>
          <a:p>
            <a:pPr>
              <a:buNone/>
            </a:pPr>
            <a:r>
              <a:rPr lang="en-US" sz="3200" dirty="0" smtClean="0">
                <a:latin typeface="+mj-lt"/>
              </a:rPr>
              <a:t> </a:t>
            </a:r>
            <a:endParaRPr lang="en-US" sz="3200" b="1" dirty="0" smtClean="0">
              <a:latin typeface="+mj-lt"/>
            </a:endParaRPr>
          </a:p>
          <a:p>
            <a:pPr algn="r" rtl="1"/>
            <a:endParaRPr lang="en-US" sz="2800" dirty="0">
              <a:latin typeface="+mj-lt"/>
            </a:endParaRPr>
          </a:p>
        </p:txBody>
      </p:sp>
      <p:sp>
        <p:nvSpPr>
          <p:cNvPr id="6" name="Content Placeholder 5"/>
          <p:cNvSpPr>
            <a:spLocks noGrp="1"/>
          </p:cNvSpPr>
          <p:nvPr>
            <p:ph sz="half" idx="2"/>
          </p:nvPr>
        </p:nvSpPr>
        <p:spPr/>
        <p:txBody>
          <a:bodyPr>
            <a:normAutofit/>
          </a:bodyPr>
          <a:lstStyle/>
          <a:p>
            <a:pPr algn="just"/>
            <a:endParaRPr lang="en-US" sz="2800" dirty="0" smtClean="0">
              <a:latin typeface="+mj-lt"/>
            </a:endParaRPr>
          </a:p>
          <a:p>
            <a:pPr algn="just"/>
            <a:r>
              <a:rPr lang="en-US" sz="2800" dirty="0" smtClean="0">
                <a:latin typeface="+mj-lt"/>
              </a:rPr>
              <a:t>IF v&gt;=0.5  then </a:t>
            </a:r>
          </a:p>
          <a:p>
            <a:pPr>
              <a:buNone/>
            </a:pPr>
            <a:endParaRPr lang="en-US" sz="2000" dirty="0" smtClean="0">
              <a:latin typeface="+mj-lt"/>
            </a:endParaRPr>
          </a:p>
          <a:p>
            <a:pPr>
              <a:buNone/>
            </a:pPr>
            <a:r>
              <a:rPr lang="en-US" sz="2800" dirty="0" err="1" smtClean="0">
                <a:latin typeface="+mj-lt"/>
              </a:rPr>
              <a:t>V</a:t>
            </a:r>
            <a:r>
              <a:rPr lang="en-US" sz="2400" dirty="0" err="1" smtClean="0">
                <a:latin typeface="+mj-lt"/>
              </a:rPr>
              <a:t>red</a:t>
            </a:r>
            <a:r>
              <a:rPr lang="en-US" sz="2800" dirty="0" smtClean="0">
                <a:latin typeface="+mj-lt"/>
              </a:rPr>
              <a:t>      = 0 </a:t>
            </a:r>
          </a:p>
          <a:p>
            <a:pPr>
              <a:buNone/>
            </a:pPr>
            <a:r>
              <a:rPr lang="en-US" sz="2800" dirty="0" err="1" smtClean="0">
                <a:latin typeface="+mj-lt"/>
              </a:rPr>
              <a:t>V</a:t>
            </a:r>
            <a:r>
              <a:rPr lang="en-US" sz="2400" dirty="0" err="1" smtClean="0">
                <a:latin typeface="+mj-lt"/>
              </a:rPr>
              <a:t>green</a:t>
            </a:r>
            <a:r>
              <a:rPr lang="en-US" sz="2400" dirty="0" smtClean="0">
                <a:latin typeface="+mj-lt"/>
              </a:rPr>
              <a:t>  </a:t>
            </a:r>
            <a:r>
              <a:rPr lang="en-US" sz="2800" dirty="0" smtClean="0">
                <a:latin typeface="+mj-lt"/>
              </a:rPr>
              <a:t> = 255[(1-2(v-0.5)]</a:t>
            </a:r>
          </a:p>
          <a:p>
            <a:pPr>
              <a:buNone/>
            </a:pPr>
            <a:r>
              <a:rPr lang="en-US" sz="2800" dirty="0" err="1" smtClean="0">
                <a:latin typeface="+mj-lt"/>
              </a:rPr>
              <a:t>V</a:t>
            </a:r>
            <a:r>
              <a:rPr lang="en-US" sz="2000" dirty="0" err="1" smtClean="0">
                <a:latin typeface="+mj-lt"/>
              </a:rPr>
              <a:t>blue</a:t>
            </a:r>
            <a:r>
              <a:rPr lang="en-US" sz="2000" dirty="0" smtClean="0">
                <a:latin typeface="+mj-lt"/>
              </a:rPr>
              <a:t> </a:t>
            </a:r>
            <a:r>
              <a:rPr lang="en-US" sz="2800" dirty="0" smtClean="0">
                <a:latin typeface="+mj-lt"/>
              </a:rPr>
              <a:t>    =  255[(2(v-0.5)]</a:t>
            </a:r>
          </a:p>
          <a:p>
            <a:pPr>
              <a:buNone/>
            </a:pPr>
            <a:endParaRPr lang="en-US" dirty="0" smtClean="0">
              <a:latin typeface="+mj-lt"/>
            </a:endParaRPr>
          </a:p>
          <a:p>
            <a:pPr>
              <a:buNone/>
            </a:pPr>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fa-IR" b="1" dirty="0" smtClean="0"/>
              <a:t> تکنیک های بخش بندی تصاویر رنگی</a:t>
            </a:r>
            <a:endParaRPr lang="en-US" b="1" dirty="0"/>
          </a:p>
        </p:txBody>
      </p:sp>
      <p:sp>
        <p:nvSpPr>
          <p:cNvPr id="7" name="Content Placeholder 6"/>
          <p:cNvSpPr>
            <a:spLocks noGrp="1"/>
          </p:cNvSpPr>
          <p:nvPr>
            <p:ph idx="1"/>
          </p:nvPr>
        </p:nvSpPr>
        <p:spPr/>
        <p:txBody>
          <a:bodyPr>
            <a:normAutofit/>
          </a:bodyPr>
          <a:lstStyle/>
          <a:p>
            <a:pPr algn="just" rtl="1"/>
            <a:endParaRPr lang="fa-IR" sz="2800" dirty="0" smtClean="0">
              <a:cs typeface="2  Nazanin" pitchFamily="2" charset="-78"/>
            </a:endParaRPr>
          </a:p>
          <a:p>
            <a:pPr algn="just" rtl="1"/>
            <a:r>
              <a:rPr lang="fa-IR" sz="2800" dirty="0" smtClean="0">
                <a:cs typeface="2  Nazanin" pitchFamily="2" charset="-78"/>
              </a:rPr>
              <a:t>بسیاری از متودهایی که برای بخش بندی تصاویر سطح خاکستری استفاده میشد را میتوان در رابطه  با  تصاویر  رنگی نیز بکار برد  از جمله این تکنیک ها : </a:t>
            </a:r>
          </a:p>
          <a:p>
            <a:pPr algn="just" rtl="1">
              <a:buNone/>
            </a:pPr>
            <a:r>
              <a:rPr lang="fa-IR" sz="2800" dirty="0" smtClean="0">
                <a:cs typeface="2  Nazanin" pitchFamily="2" charset="-78"/>
              </a:rPr>
              <a:t>1-  </a:t>
            </a:r>
            <a:r>
              <a:rPr lang="en-US" sz="2800" dirty="0" err="1" smtClean="0">
                <a:cs typeface="2  Nazanin" pitchFamily="2" charset="-78"/>
              </a:rPr>
              <a:t>Thresholding</a:t>
            </a:r>
            <a:r>
              <a:rPr lang="fa-IR" sz="2800" dirty="0" smtClean="0">
                <a:cs typeface="2  Nazanin" pitchFamily="2" charset="-78"/>
              </a:rPr>
              <a:t> یا روش حد آستانه </a:t>
            </a:r>
          </a:p>
          <a:p>
            <a:pPr algn="just" rtl="1">
              <a:buNone/>
            </a:pPr>
            <a:r>
              <a:rPr lang="fa-IR" sz="2800" dirty="0" smtClean="0">
                <a:cs typeface="2  Nazanin" pitchFamily="2" charset="-78"/>
              </a:rPr>
              <a:t>2- </a:t>
            </a:r>
            <a:r>
              <a:rPr lang="en-US" sz="2800" dirty="0" smtClean="0">
                <a:cs typeface="2  Nazanin" pitchFamily="2" charset="-78"/>
              </a:rPr>
              <a:t>Clustering </a:t>
            </a:r>
            <a:r>
              <a:rPr lang="fa-IR" sz="2800" dirty="0" smtClean="0">
                <a:cs typeface="2  Nazanin" pitchFamily="2" charset="-78"/>
              </a:rPr>
              <a:t> یا روش خوشه بندی </a:t>
            </a:r>
          </a:p>
          <a:p>
            <a:pPr algn="just" rtl="1">
              <a:buNone/>
            </a:pPr>
            <a:r>
              <a:rPr lang="fa-IR" sz="2800" dirty="0" smtClean="0">
                <a:cs typeface="2  Nazanin" pitchFamily="2" charset="-78"/>
              </a:rPr>
              <a:t>3- </a:t>
            </a:r>
            <a:r>
              <a:rPr lang="en-US" sz="2800" dirty="0" smtClean="0">
                <a:cs typeface="2  Nazanin" pitchFamily="2" charset="-78"/>
              </a:rPr>
              <a:t>Region growing  </a:t>
            </a:r>
            <a:endParaRPr lang="en-US" sz="2800" dirty="0">
              <a:cs typeface="2  Nazanin" pitchFamily="2" charset="-78"/>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533400"/>
            <a:ext cx="8229600" cy="1143000"/>
          </a:xfrm>
        </p:spPr>
        <p:txBody>
          <a:bodyPr/>
          <a:lstStyle/>
          <a:p>
            <a:pPr algn="r" rtl="1"/>
            <a:r>
              <a:rPr lang="fa-IR" b="1" dirty="0" smtClean="0"/>
              <a:t>متود حد آستانه : </a:t>
            </a:r>
            <a:endParaRPr lang="en-US" b="1" dirty="0"/>
          </a:p>
        </p:txBody>
      </p:sp>
      <p:sp>
        <p:nvSpPr>
          <p:cNvPr id="7" name="Content Placeholder 6"/>
          <p:cNvSpPr>
            <a:spLocks noGrp="1"/>
          </p:cNvSpPr>
          <p:nvPr>
            <p:ph idx="1"/>
          </p:nvPr>
        </p:nvSpPr>
        <p:spPr/>
        <p:txBody>
          <a:bodyPr>
            <a:normAutofit/>
          </a:bodyPr>
          <a:lstStyle/>
          <a:p>
            <a:pPr algn="just" rtl="1"/>
            <a:r>
              <a:rPr lang="fa-IR" sz="2800" dirty="0" smtClean="0">
                <a:cs typeface="2  Nazanin" pitchFamily="2" charset="-78"/>
              </a:rPr>
              <a:t>در این روش یک مقدار </a:t>
            </a:r>
            <a:r>
              <a:rPr lang="en-US" sz="2800" dirty="0" smtClean="0">
                <a:cs typeface="2  Nazanin" pitchFamily="2" charset="-78"/>
              </a:rPr>
              <a:t>intensity</a:t>
            </a:r>
            <a:r>
              <a:rPr lang="fa-IR" sz="2800" dirty="0" smtClean="0">
                <a:cs typeface="2  Nazanin" pitchFamily="2" charset="-78"/>
              </a:rPr>
              <a:t> به عنوان  حد آستانه در نظر گرفته میشود که کلاس ها را از هم جدا میکند  . </a:t>
            </a:r>
          </a:p>
          <a:p>
            <a:pPr algn="just" rtl="1"/>
            <a:r>
              <a:rPr lang="fa-IR" sz="2800" dirty="0" smtClean="0">
                <a:cs typeface="2  Nazanin" pitchFamily="2" charset="-78"/>
              </a:rPr>
              <a:t>به عنوان مثال آن دسته از پیکسل هایی که جزء بافت توموری قرار میگیرد در یک کلاس  و  سایر  پیکسل ها در کلاسی دیگر. در واقع آن دسته از </a:t>
            </a:r>
            <a:r>
              <a:rPr lang="en-US" sz="2800" dirty="0" smtClean="0">
                <a:cs typeface="2  Nazanin" pitchFamily="2" charset="-78"/>
              </a:rPr>
              <a:t>intensity </a:t>
            </a:r>
            <a:r>
              <a:rPr lang="fa-IR" sz="2800" dirty="0" smtClean="0">
                <a:cs typeface="2  Nazanin" pitchFamily="2" charset="-78"/>
              </a:rPr>
              <a:t> هایی که کوچکتر از حد آستانه هستند  در یک کلاس و آن دسته که بزرگتر هستند در کلاسی دیگر . </a:t>
            </a:r>
            <a:endParaRPr lang="en-US" sz="2800" dirty="0">
              <a:cs typeface="2  Nazanin" pitchFamily="2" charset="-78"/>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pic1seg.png"/>
          <p:cNvPicPr>
            <a:picLocks noGrp="1" noChangeAspect="1"/>
          </p:cNvPicPr>
          <p:nvPr>
            <p:ph idx="1"/>
          </p:nvPr>
        </p:nvPicPr>
        <p:blipFill>
          <a:blip r:embed="rId2"/>
          <a:stretch>
            <a:fillRect/>
          </a:stretch>
        </p:blipFill>
        <p:spPr>
          <a:xfrm>
            <a:off x="228600" y="1066800"/>
            <a:ext cx="8530211" cy="4806400"/>
          </a:xfrm>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b="1" dirty="0" smtClean="0"/>
              <a:t>Region  growing</a:t>
            </a:r>
            <a:endParaRPr lang="en-US" b="1" dirty="0"/>
          </a:p>
        </p:txBody>
      </p:sp>
      <p:sp>
        <p:nvSpPr>
          <p:cNvPr id="7" name="Content Placeholder 6"/>
          <p:cNvSpPr>
            <a:spLocks noGrp="1"/>
          </p:cNvSpPr>
          <p:nvPr>
            <p:ph idx="1"/>
          </p:nvPr>
        </p:nvSpPr>
        <p:spPr/>
        <p:txBody>
          <a:bodyPr>
            <a:normAutofit/>
          </a:bodyPr>
          <a:lstStyle/>
          <a:p>
            <a:pPr algn="just" rtl="1"/>
            <a:r>
              <a:rPr lang="fa-IR" sz="3200" dirty="0" smtClean="0">
                <a:cs typeface="2  Nazanin" pitchFamily="2" charset="-78"/>
              </a:rPr>
              <a:t>این الگوریتم نیاز به دریافت ورودی از سوی کاربر است به این صورت که کاربر میبایست یک </a:t>
            </a:r>
            <a:r>
              <a:rPr lang="en-US" sz="3200" dirty="0" smtClean="0">
                <a:cs typeface="2  Nazanin" pitchFamily="2" charset="-78"/>
              </a:rPr>
              <a:t> seed point </a:t>
            </a:r>
            <a:r>
              <a:rPr lang="fa-IR" sz="3200" dirty="0" smtClean="0">
                <a:cs typeface="2  Nazanin" pitchFamily="2" charset="-78"/>
              </a:rPr>
              <a:t> بصورت دستی بر روی تصویر ایجاد کند سپس الگوریتم با دریافت این نقطه شروع به یافتن پیکسل هایی میکند که  از لحاظ </a:t>
            </a:r>
            <a:r>
              <a:rPr lang="en-US" sz="3200" dirty="0" smtClean="0">
                <a:cs typeface="2  Nazanin" pitchFamily="2" charset="-78"/>
              </a:rPr>
              <a:t>intensity </a:t>
            </a:r>
            <a:r>
              <a:rPr lang="fa-IR" sz="3200" dirty="0" smtClean="0">
                <a:cs typeface="2  Nazanin" pitchFamily="2" charset="-78"/>
              </a:rPr>
              <a:t> شبیه به این نقطه خواهند بود  و بدین ترتیب این نقاط گسترش می یابند . تنها محدودیت این روش دریافت ورودی از کاربر است . </a:t>
            </a:r>
            <a:endParaRPr lang="en-US" sz="3200" dirty="0">
              <a:cs typeface="2  Nazanin" pitchFamily="2" charset="-78"/>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a:bodyPr>
          <a:lstStyle/>
          <a:p>
            <a:pPr algn="just" rtl="1">
              <a:buNone/>
            </a:pPr>
            <a:r>
              <a:rPr lang="fa-IR" sz="2800" dirty="0" smtClean="0">
                <a:cs typeface="2  Nazanin" pitchFamily="2" charset="-78"/>
              </a:rPr>
              <a:t>این تکنولوژی جدید جهت </a:t>
            </a:r>
            <a:r>
              <a:rPr lang="fa-IR" sz="2800" dirty="0" smtClean="0">
                <a:cs typeface="2  Nazanin" pitchFamily="2" charset="-78"/>
              </a:rPr>
              <a:t>بر</a:t>
            </a:r>
            <a:r>
              <a:rPr lang="fa-IR" sz="2800" dirty="0" smtClean="0">
                <a:cs typeface="2  Nazanin" pitchFamily="2" charset="-78"/>
              </a:rPr>
              <a:t>آ</a:t>
            </a:r>
            <a:r>
              <a:rPr lang="fa-IR" sz="2800" dirty="0" smtClean="0">
                <a:cs typeface="2  Nazanin" pitchFamily="2" charset="-78"/>
              </a:rPr>
              <a:t>ورده </a:t>
            </a:r>
            <a:r>
              <a:rPr lang="fa-IR" sz="2800" dirty="0" smtClean="0">
                <a:cs typeface="2  Nazanin" pitchFamily="2" charset="-78"/>
              </a:rPr>
              <a:t>نمودن هر چه بهتر نیازهای پزشکان در تشخیص بیماری از جمله تومورها  نیاز به علم و تکنیک های جدید در این زمینه بود  که میتوان  به علم پردازش تصویر اشاره نمود  </a:t>
            </a:r>
          </a:p>
          <a:p>
            <a:pPr algn="just" rtl="1">
              <a:buNone/>
            </a:pPr>
            <a:r>
              <a:rPr lang="fa-IR" sz="2800" dirty="0" smtClean="0">
                <a:cs typeface="2  Nazanin" pitchFamily="2" charset="-78"/>
              </a:rPr>
              <a:t>از جمله زیر شاخه های این علم میتوان به  موارد زیر اشاره نمود : </a:t>
            </a:r>
          </a:p>
          <a:p>
            <a:pPr marL="514350" indent="-514350" algn="just" rtl="1">
              <a:buFont typeface="+mj-lt"/>
              <a:buAutoNum type="arabicPeriod"/>
            </a:pPr>
            <a:r>
              <a:rPr lang="en-US" sz="2800" dirty="0" smtClean="0">
                <a:cs typeface="2  Nazanin" pitchFamily="2" charset="-78"/>
              </a:rPr>
              <a:t>Segmentation </a:t>
            </a:r>
            <a:r>
              <a:rPr lang="fa-IR" sz="2800" dirty="0" smtClean="0">
                <a:cs typeface="2  Nazanin" pitchFamily="2" charset="-78"/>
              </a:rPr>
              <a:t> : قطعه بندی </a:t>
            </a:r>
          </a:p>
          <a:p>
            <a:pPr marL="514350" indent="-514350" algn="just" rtl="1">
              <a:buNone/>
            </a:pPr>
            <a:r>
              <a:rPr lang="fa-IR" sz="2800" dirty="0" smtClean="0">
                <a:cs typeface="2  Nazanin" pitchFamily="2" charset="-78"/>
              </a:rPr>
              <a:t>بخش بندی  تصاویر جهت شناسایی موقعیت تومورها و دانستن اندازه و نوع تومور برای پزشکان امری حیاتی به شمار میرود.</a:t>
            </a:r>
          </a:p>
          <a:p>
            <a:pPr marL="514350" indent="-514350" algn="just" rtl="1">
              <a:buNone/>
            </a:pPr>
            <a:r>
              <a:rPr lang="fa-IR" sz="2800" dirty="0" smtClean="0">
                <a:cs typeface="2  Nazanin" pitchFamily="2" charset="-78"/>
              </a:rPr>
              <a:t>2-</a:t>
            </a:r>
            <a:r>
              <a:rPr lang="en-US" sz="2800" dirty="0" smtClean="0">
                <a:cs typeface="2  Nazanin" pitchFamily="2" charset="-78"/>
              </a:rPr>
              <a:t> Colorizing </a:t>
            </a:r>
            <a:r>
              <a:rPr lang="fa-IR" sz="2800" dirty="0" smtClean="0">
                <a:cs typeface="2  Nazanin" pitchFamily="2" charset="-78"/>
              </a:rPr>
              <a:t> :  رنگ آمیزی </a:t>
            </a:r>
          </a:p>
          <a:p>
            <a:pPr marL="514350" indent="-514350" algn="just" rtl="1">
              <a:buNone/>
            </a:pPr>
            <a:r>
              <a:rPr lang="fa-IR" sz="2800" dirty="0" smtClean="0">
                <a:cs typeface="2  Nazanin" pitchFamily="2" charset="-78"/>
              </a:rPr>
              <a:t>جداسازی بافتهای توموری از بافت های سالم  </a:t>
            </a:r>
          </a:p>
          <a:p>
            <a:pPr marL="514350" indent="-514350" algn="just" rtl="1">
              <a:buNone/>
            </a:pPr>
            <a:r>
              <a:rPr lang="fa-IR" sz="2800" dirty="0" smtClean="0">
                <a:cs typeface="2  Nazanin" pitchFamily="2" charset="-78"/>
              </a:rPr>
              <a:t>3- روشهای </a:t>
            </a:r>
            <a:r>
              <a:rPr lang="en-US" sz="2800" dirty="0" smtClean="0">
                <a:cs typeface="2  Nazanin" pitchFamily="2" charset="-78"/>
              </a:rPr>
              <a:t> post  processing </a:t>
            </a:r>
            <a:r>
              <a:rPr lang="fa-IR" sz="2800" dirty="0" smtClean="0">
                <a:cs typeface="2  Nazanin" pitchFamily="2" charset="-78"/>
              </a:rPr>
              <a:t> </a:t>
            </a:r>
          </a:p>
          <a:p>
            <a:pPr marL="514350" indent="-514350" algn="just" rtl="1">
              <a:buNone/>
            </a:pPr>
            <a:r>
              <a:rPr lang="fa-IR" sz="2800" dirty="0" smtClean="0">
                <a:cs typeface="2  Nazanin" pitchFamily="2" charset="-78"/>
              </a:rPr>
              <a:t> جهت بالابردن کنتراست تصویر و شفاف سازی نواحی جدا شده </a:t>
            </a:r>
            <a:endParaRPr lang="en-US" sz="28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r" rtl="1"/>
            <a:r>
              <a:rPr lang="fa-IR" b="1" dirty="0" smtClean="0">
                <a:cs typeface="+mn-cs"/>
              </a:rPr>
              <a:t>روش خوشه بندی </a:t>
            </a:r>
            <a:r>
              <a:rPr lang="en-US" b="1" dirty="0" smtClean="0">
                <a:cs typeface="+mn-cs"/>
              </a:rPr>
              <a:t>Clustering</a:t>
            </a:r>
            <a:r>
              <a:rPr lang="fa-IR" b="1" dirty="0" smtClean="0">
                <a:cs typeface="+mn-cs"/>
              </a:rPr>
              <a:t> </a:t>
            </a:r>
            <a:endParaRPr lang="en-US" b="1" dirty="0">
              <a:cs typeface="+mn-cs"/>
            </a:endParaRPr>
          </a:p>
        </p:txBody>
      </p:sp>
      <p:sp>
        <p:nvSpPr>
          <p:cNvPr id="3" name="Content Placeholder 2"/>
          <p:cNvSpPr>
            <a:spLocks noGrp="1"/>
          </p:cNvSpPr>
          <p:nvPr>
            <p:ph idx="1"/>
          </p:nvPr>
        </p:nvSpPr>
        <p:spPr>
          <a:xfrm>
            <a:off x="381000" y="1524000"/>
            <a:ext cx="8229600" cy="2560320"/>
          </a:xfrm>
        </p:spPr>
        <p:txBody>
          <a:bodyPr>
            <a:normAutofit/>
          </a:bodyPr>
          <a:lstStyle/>
          <a:p>
            <a:pPr algn="just" rtl="1"/>
            <a:r>
              <a:rPr lang="fa-IR" sz="2400" dirty="0" smtClean="0">
                <a:cs typeface="2  Nazanin" pitchFamily="2" charset="-78"/>
              </a:rPr>
              <a:t>از جمله الگوریتم های معروف در این زمینه </a:t>
            </a:r>
            <a:r>
              <a:rPr lang="en-US" sz="2400" dirty="0" smtClean="0">
                <a:cs typeface="2  Nazanin" pitchFamily="2" charset="-78"/>
              </a:rPr>
              <a:t>k-means</a:t>
            </a:r>
            <a:r>
              <a:rPr lang="fa-IR" sz="2400" dirty="0" smtClean="0">
                <a:cs typeface="2  Nazanin" pitchFamily="2" charset="-78"/>
              </a:rPr>
              <a:t> است</a:t>
            </a:r>
          </a:p>
          <a:p>
            <a:pPr algn="just" rtl="1"/>
            <a:r>
              <a:rPr lang="fa-IR" sz="2400" dirty="0" smtClean="0">
                <a:cs typeface="2  Nazanin" pitchFamily="2" charset="-78"/>
              </a:rPr>
              <a:t> این الگوریتم برای هر کلاس میانگین</a:t>
            </a:r>
            <a:r>
              <a:rPr lang="en-US" sz="2400" dirty="0" smtClean="0">
                <a:cs typeface="2  Nazanin" pitchFamily="2" charset="-78"/>
              </a:rPr>
              <a:t> intensity </a:t>
            </a:r>
            <a:r>
              <a:rPr lang="fa-IR" sz="2400" dirty="0" smtClean="0">
                <a:cs typeface="2  Nazanin" pitchFamily="2" charset="-78"/>
              </a:rPr>
              <a:t> را محاسبه میکند و سپس تک تک پیکسل ها را با این میانگینها مقایسه میکند در صورت نزدیکی به هر میانگین آن پیکسل در کلاس مربوطه قرار میگیرد . </a:t>
            </a:r>
          </a:p>
          <a:p>
            <a:pPr algn="just" rtl="1"/>
            <a:r>
              <a:rPr lang="fa-IR" sz="2400" dirty="0" smtClean="0">
                <a:cs typeface="2  Nazanin" pitchFamily="2" charset="-78"/>
              </a:rPr>
              <a:t>به عنوان مثال در یک تصویر </a:t>
            </a:r>
            <a:r>
              <a:rPr lang="en-US" sz="2400" dirty="0" smtClean="0">
                <a:cs typeface="2  Nazanin" pitchFamily="2" charset="-78"/>
              </a:rPr>
              <a:t>MRI</a:t>
            </a:r>
            <a:r>
              <a:rPr lang="fa-IR" sz="2400" dirty="0" smtClean="0">
                <a:cs typeface="2  Nazanin" pitchFamily="2" charset="-78"/>
              </a:rPr>
              <a:t> مغزی با روش خوشه بندی سه کلاس ایجاد میشود . ناحیه </a:t>
            </a:r>
            <a:r>
              <a:rPr lang="en-US" sz="2400" dirty="0" smtClean="0">
                <a:cs typeface="2  Nazanin" pitchFamily="2" charset="-78"/>
              </a:rPr>
              <a:t>CSF </a:t>
            </a:r>
            <a:r>
              <a:rPr lang="fa-IR" sz="2400" dirty="0" smtClean="0">
                <a:cs typeface="2  Nazanin" pitchFamily="2" charset="-78"/>
              </a:rPr>
              <a:t> - ناحیه </a:t>
            </a:r>
            <a:r>
              <a:rPr lang="en-US" sz="2400" dirty="0" smtClean="0">
                <a:cs typeface="2  Nazanin" pitchFamily="2" charset="-78"/>
              </a:rPr>
              <a:t>Gray matter ,  </a:t>
            </a:r>
            <a:r>
              <a:rPr lang="fa-IR" sz="2400" dirty="0" smtClean="0">
                <a:cs typeface="2  Nazanin" pitchFamily="2" charset="-78"/>
              </a:rPr>
              <a:t> - ناحیه </a:t>
            </a:r>
            <a:r>
              <a:rPr lang="en-US" sz="2400" dirty="0" smtClean="0">
                <a:cs typeface="2  Nazanin" pitchFamily="2" charset="-78"/>
              </a:rPr>
              <a:t> white matter </a:t>
            </a:r>
          </a:p>
          <a:p>
            <a:pPr algn="just" rtl="1"/>
            <a:endParaRPr lang="en-US" sz="24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1027" name="Picture 3"/>
          <p:cNvPicPr>
            <a:picLocks noChangeAspect="1" noChangeArrowheads="1"/>
          </p:cNvPicPr>
          <p:nvPr/>
        </p:nvPicPr>
        <p:blipFill>
          <a:blip r:embed="rId2"/>
          <a:srcRect/>
          <a:stretch>
            <a:fillRect/>
          </a:stretch>
        </p:blipFill>
        <p:spPr bwMode="auto">
          <a:xfrm>
            <a:off x="1447800" y="4191000"/>
            <a:ext cx="2057400" cy="2438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00600" y="4191000"/>
            <a:ext cx="2068398"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rtl="1"/>
            <a:r>
              <a:rPr lang="fa-IR" sz="3600" b="1" dirty="0" smtClean="0">
                <a:cs typeface="2  Nazanin" pitchFamily="2" charset="-78"/>
              </a:rPr>
              <a:t>اعمال سه متود بخش بندی بر روی تصاویر پزشکی رنگی</a:t>
            </a:r>
            <a:endParaRPr lang="en-US" sz="3600" b="1" dirty="0">
              <a:cs typeface="2  Nazanin" pitchFamily="2" charset="-78"/>
            </a:endParaRPr>
          </a:p>
        </p:txBody>
      </p:sp>
      <p:sp>
        <p:nvSpPr>
          <p:cNvPr id="3" name="Content Placeholder 2"/>
          <p:cNvSpPr>
            <a:spLocks noGrp="1"/>
          </p:cNvSpPr>
          <p:nvPr>
            <p:ph idx="1"/>
          </p:nvPr>
        </p:nvSpPr>
        <p:spPr>
          <a:xfrm>
            <a:off x="381000" y="1524000"/>
            <a:ext cx="8229600" cy="1828800"/>
          </a:xfrm>
        </p:spPr>
        <p:txBody>
          <a:bodyPr/>
          <a:lstStyle/>
          <a:p>
            <a:pPr algn="just" rtl="1">
              <a:buNone/>
            </a:pPr>
            <a:r>
              <a:rPr lang="fa-IR" b="1" dirty="0" smtClean="0">
                <a:cs typeface="2  Nazanin" pitchFamily="2" charset="-78"/>
              </a:rPr>
              <a:t>متود حد آستانه : </a:t>
            </a:r>
          </a:p>
          <a:p>
            <a:pPr algn="just" rtl="1">
              <a:buNone/>
            </a:pPr>
            <a:r>
              <a:rPr lang="fa-IR" dirty="0" smtClean="0">
                <a:cs typeface="2  Nazanin" pitchFamily="2" charset="-78"/>
              </a:rPr>
              <a:t>یک نمونه از این  متود را می توان در مورد  مقاله  قبلی  اجرا نمود  .بخش بندی تصویر  با انتخاب یک  </a:t>
            </a:r>
            <a:r>
              <a:rPr lang="en-US" dirty="0" smtClean="0">
                <a:cs typeface="2  Nazanin" pitchFamily="2" charset="-78"/>
              </a:rPr>
              <a:t> seed point </a:t>
            </a:r>
            <a:r>
              <a:rPr lang="fa-IR" dirty="0" smtClean="0">
                <a:cs typeface="2  Nazanin" pitchFamily="2" charset="-78"/>
              </a:rPr>
              <a:t> توسط کاربر در ناحیه  </a:t>
            </a:r>
            <a:r>
              <a:rPr lang="en-US" dirty="0" smtClean="0">
                <a:cs typeface="2  Nazanin" pitchFamily="2" charset="-78"/>
              </a:rPr>
              <a:t>  ROI</a:t>
            </a:r>
            <a:r>
              <a:rPr lang="fa-IR" dirty="0" smtClean="0">
                <a:cs typeface="2  Nazanin" pitchFamily="2" charset="-78"/>
              </a:rPr>
              <a:t> تصویر رنگی شروع میشود . </a:t>
            </a:r>
          </a:p>
          <a:p>
            <a:pPr algn="just" rtl="1">
              <a:buNone/>
            </a:pPr>
            <a:endParaRPr lang="en-US"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2051" name="Picture 3"/>
          <p:cNvPicPr>
            <a:picLocks noChangeAspect="1" noChangeArrowheads="1"/>
          </p:cNvPicPr>
          <p:nvPr/>
        </p:nvPicPr>
        <p:blipFill>
          <a:blip r:embed="rId2"/>
          <a:srcRect/>
          <a:stretch>
            <a:fillRect/>
          </a:stretch>
        </p:blipFill>
        <p:spPr bwMode="auto">
          <a:xfrm>
            <a:off x="1066800" y="2895600"/>
            <a:ext cx="3505200" cy="3505200"/>
          </a:xfrm>
          <a:prstGeom prst="rect">
            <a:avLst/>
          </a:prstGeom>
          <a:noFill/>
          <a:ln w="9525">
            <a:noFill/>
            <a:miter lim="800000"/>
            <a:headEnd/>
            <a:tailEnd/>
          </a:ln>
          <a:effectLst/>
        </p:spPr>
      </p:pic>
      <p:sp>
        <p:nvSpPr>
          <p:cNvPr id="7" name="Rectangle 6"/>
          <p:cNvSpPr/>
          <p:nvPr/>
        </p:nvSpPr>
        <p:spPr>
          <a:xfrm>
            <a:off x="5029200" y="3962400"/>
            <a:ext cx="1752531" cy="369332"/>
          </a:xfrm>
          <a:prstGeom prst="rect">
            <a:avLst/>
          </a:prstGeom>
        </p:spPr>
        <p:txBody>
          <a:bodyPr wrap="none">
            <a:spAutoFit/>
          </a:bodyPr>
          <a:lstStyle/>
          <a:p>
            <a:r>
              <a:rPr lang="en-US" dirty="0" smtClean="0"/>
              <a:t>Seed placement</a:t>
            </a:r>
            <a:endParaRPr lang="en-US" dirty="0"/>
          </a:p>
        </p:txBody>
      </p:sp>
      <p:cxnSp>
        <p:nvCxnSpPr>
          <p:cNvPr id="9" name="Straight Arrow Connector 8"/>
          <p:cNvCxnSpPr>
            <a:endCxn id="7" idx="1"/>
          </p:cNvCxnSpPr>
          <p:nvPr/>
        </p:nvCxnSpPr>
        <p:spPr>
          <a:xfrm>
            <a:off x="2438400" y="4114800"/>
            <a:ext cx="2590800" cy="3226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lgn="just" rtl="1"/>
            <a:r>
              <a:rPr lang="fa-IR" sz="3200" b="1" dirty="0" smtClean="0">
                <a:cs typeface="2  Nazanin" pitchFamily="2" charset="-78"/>
              </a:rPr>
              <a:t>فرمول حد آستانه : </a:t>
            </a:r>
          </a:p>
          <a:p>
            <a:pPr algn="just"/>
            <a:r>
              <a:rPr lang="en-US" sz="2800" dirty="0" err="1" smtClean="0">
                <a:cs typeface="2  Nazanin" pitchFamily="2" charset="-78"/>
              </a:rPr>
              <a:t>Tp</a:t>
            </a:r>
            <a:r>
              <a:rPr lang="en-US" sz="2800" dirty="0" smtClean="0">
                <a:cs typeface="2  Nazanin" pitchFamily="2" charset="-78"/>
              </a:rPr>
              <a:t> = C * D</a:t>
            </a:r>
          </a:p>
          <a:p>
            <a:pPr algn="just" rtl="1"/>
            <a:r>
              <a:rPr lang="en-US" sz="2800" dirty="0" err="1" smtClean="0">
                <a:cs typeface="2  Nazanin" pitchFamily="2" charset="-78"/>
              </a:rPr>
              <a:t>Tp</a:t>
            </a:r>
            <a:r>
              <a:rPr lang="fa-IR" sz="2800" dirty="0" smtClean="0">
                <a:cs typeface="2  Nazanin" pitchFamily="2" charset="-78"/>
              </a:rPr>
              <a:t> حد آستانه پیکسل </a:t>
            </a:r>
          </a:p>
          <a:p>
            <a:pPr algn="just" rtl="1"/>
            <a:r>
              <a:rPr lang="en-US" sz="2800" dirty="0" smtClean="0">
                <a:cs typeface="2  Nazanin" pitchFamily="2" charset="-78"/>
              </a:rPr>
              <a:t>C</a:t>
            </a:r>
            <a:r>
              <a:rPr lang="fa-IR" sz="2800" dirty="0" smtClean="0">
                <a:cs typeface="2  Nazanin" pitchFamily="2" charset="-78"/>
              </a:rPr>
              <a:t>  رنگ پیکسل نسبت به میانگین رنگ در </a:t>
            </a:r>
            <a:r>
              <a:rPr lang="en-US" sz="2800" dirty="0" smtClean="0">
                <a:cs typeface="2  Nazanin" pitchFamily="2" charset="-78"/>
              </a:rPr>
              <a:t>ROI</a:t>
            </a:r>
            <a:endParaRPr lang="fa-IR" sz="2800" dirty="0" smtClean="0">
              <a:cs typeface="2  Nazanin" pitchFamily="2" charset="-78"/>
            </a:endParaRPr>
          </a:p>
          <a:p>
            <a:pPr algn="just" rtl="1"/>
            <a:r>
              <a:rPr lang="en-US" sz="2800" dirty="0" smtClean="0">
                <a:cs typeface="2  Nazanin" pitchFamily="2" charset="-78"/>
              </a:rPr>
              <a:t>D</a:t>
            </a:r>
            <a:r>
              <a:rPr lang="fa-IR" sz="2800" dirty="0" smtClean="0">
                <a:cs typeface="2  Nazanin" pitchFamily="2" charset="-78"/>
              </a:rPr>
              <a:t>  فاصله پیکسل تا </a:t>
            </a:r>
            <a:r>
              <a:rPr lang="en-US" sz="2800" dirty="0" smtClean="0">
                <a:cs typeface="2  Nazanin" pitchFamily="2" charset="-78"/>
              </a:rPr>
              <a:t> seed point</a:t>
            </a:r>
          </a:p>
          <a:p>
            <a:pPr algn="just" rtl="1"/>
            <a:r>
              <a:rPr lang="fa-IR" sz="2800" dirty="0" smtClean="0">
                <a:cs typeface="2  Nazanin" pitchFamily="2" charset="-78"/>
              </a:rPr>
              <a:t> تک تک  پیکسل ها ی تصویر با دو معیار </a:t>
            </a:r>
            <a:r>
              <a:rPr lang="en-US" sz="2800" dirty="0" smtClean="0">
                <a:cs typeface="2  Nazanin" pitchFamily="2" charset="-78"/>
              </a:rPr>
              <a:t>C,D</a:t>
            </a:r>
            <a:r>
              <a:rPr lang="fa-IR" sz="2800" dirty="0" smtClean="0">
                <a:cs typeface="2  Nazanin" pitchFamily="2" charset="-78"/>
              </a:rPr>
              <a:t> با  </a:t>
            </a:r>
            <a:r>
              <a:rPr lang="en-US" sz="2800" dirty="0" smtClean="0">
                <a:cs typeface="2  Nazanin" pitchFamily="2" charset="-78"/>
              </a:rPr>
              <a:t> seed point </a:t>
            </a:r>
            <a:r>
              <a:rPr lang="fa-IR" sz="2800" dirty="0" smtClean="0">
                <a:cs typeface="2  Nazanin" pitchFamily="2" charset="-78"/>
              </a:rPr>
              <a:t> مقایسه میشود  .  مقدار بدست آمده در فرمول بالا گذاشته میشود چنانچه مقدار بدست آمده از </a:t>
            </a:r>
            <a:r>
              <a:rPr lang="en-US" sz="2800" dirty="0" smtClean="0">
                <a:cs typeface="2  Nazanin" pitchFamily="2" charset="-78"/>
              </a:rPr>
              <a:t> 0.1</a:t>
            </a:r>
            <a:r>
              <a:rPr lang="fa-IR" sz="2800" dirty="0" smtClean="0">
                <a:cs typeface="2  Nazanin" pitchFamily="2" charset="-78"/>
              </a:rPr>
              <a:t> کمتر و یا مساوی باشد  آن پیکسل جزء ناحیه توموری است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438400"/>
            <a:ext cx="8229600" cy="1447800"/>
          </a:xfrm>
        </p:spPr>
        <p:txBody>
          <a:bodyPr>
            <a:noAutofit/>
          </a:bodyPr>
          <a:lstStyle/>
          <a:p>
            <a:pPr algn="r" rtl="1"/>
            <a:r>
              <a:rPr lang="en-US" sz="2400" dirty="0" err="1" smtClean="0">
                <a:cs typeface="2  Nazanin" pitchFamily="2" charset="-78"/>
              </a:rPr>
              <a:t>Ar</a:t>
            </a:r>
            <a:r>
              <a:rPr lang="en-US" sz="2400" dirty="0" smtClean="0">
                <a:cs typeface="2  Nazanin" pitchFamily="2" charset="-78"/>
              </a:rPr>
              <a:t>, </a:t>
            </a:r>
            <a:r>
              <a:rPr lang="en-US" sz="2400" dirty="0" err="1" smtClean="0">
                <a:cs typeface="2  Nazanin" pitchFamily="2" charset="-78"/>
              </a:rPr>
              <a:t>Ag,Ab</a:t>
            </a:r>
            <a:r>
              <a:rPr lang="fa-IR" sz="2400" dirty="0" smtClean="0">
                <a:cs typeface="2  Nazanin" pitchFamily="2" charset="-78"/>
              </a:rPr>
              <a:t> میانگین رنگهای </a:t>
            </a:r>
            <a:r>
              <a:rPr lang="en-US" sz="2400" dirty="0" smtClean="0">
                <a:cs typeface="2  Nazanin" pitchFamily="2" charset="-78"/>
              </a:rPr>
              <a:t> RGB</a:t>
            </a:r>
            <a:r>
              <a:rPr lang="fa-IR" sz="2400" dirty="0" smtClean="0">
                <a:cs typeface="2  Nazanin" pitchFamily="2" charset="-78"/>
              </a:rPr>
              <a:t> در </a:t>
            </a:r>
            <a:r>
              <a:rPr lang="en-US" sz="2400" dirty="0" smtClean="0">
                <a:cs typeface="2  Nazanin" pitchFamily="2" charset="-78"/>
              </a:rPr>
              <a:t> ROI </a:t>
            </a:r>
            <a:r>
              <a:rPr lang="fa-IR" sz="2400" dirty="0" smtClean="0">
                <a:cs typeface="2  Nazanin" pitchFamily="2" charset="-78"/>
              </a:rPr>
              <a:t> است  </a:t>
            </a:r>
          </a:p>
          <a:p>
            <a:pPr algn="r" rtl="1"/>
            <a:r>
              <a:rPr lang="en-US" sz="2400" dirty="0" err="1" smtClean="0">
                <a:cs typeface="2  Nazanin" pitchFamily="2" charset="-78"/>
              </a:rPr>
              <a:t>Pr,Pg,Pb</a:t>
            </a:r>
            <a:r>
              <a:rPr lang="en-US" sz="2400" dirty="0" smtClean="0">
                <a:cs typeface="2  Nazanin" pitchFamily="2" charset="-78"/>
              </a:rPr>
              <a:t> </a:t>
            </a:r>
            <a:r>
              <a:rPr lang="fa-IR" sz="2400" dirty="0" smtClean="0">
                <a:cs typeface="2  Nazanin" pitchFamily="2" charset="-78"/>
              </a:rPr>
              <a:t> رنگهای مربوط به پیکسل انتخابی است  .  </a:t>
            </a:r>
          </a:p>
          <a:p>
            <a:pPr algn="r" rtl="1"/>
            <a:r>
              <a:rPr lang="fa-IR" sz="2400" dirty="0" smtClean="0">
                <a:cs typeface="2  Nazanin" pitchFamily="2" charset="-78"/>
              </a:rPr>
              <a:t>پیکسل انتخابی از لحاظ رنگ با میانگین رنگهای </a:t>
            </a:r>
            <a:r>
              <a:rPr lang="en-US" sz="2400" dirty="0" smtClean="0">
                <a:cs typeface="2  Nazanin" pitchFamily="2" charset="-78"/>
              </a:rPr>
              <a:t> ROI</a:t>
            </a:r>
            <a:r>
              <a:rPr lang="fa-IR" sz="2400" dirty="0" smtClean="0">
                <a:cs typeface="2  Nazanin" pitchFamily="2" charset="-78"/>
              </a:rPr>
              <a:t> سنجیده میشود  . </a:t>
            </a:r>
            <a:endParaRPr lang="en-US" sz="24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3074" name="Picture 2" descr="C:\Users\Sahar\Desktop\imageprocessing\ppt\c.png"/>
          <p:cNvPicPr>
            <a:picLocks noChangeAspect="1" noChangeArrowheads="1"/>
          </p:cNvPicPr>
          <p:nvPr/>
        </p:nvPicPr>
        <p:blipFill>
          <a:blip r:embed="rId2"/>
          <a:srcRect/>
          <a:stretch>
            <a:fillRect/>
          </a:stretch>
        </p:blipFill>
        <p:spPr bwMode="auto">
          <a:xfrm>
            <a:off x="381000" y="685800"/>
            <a:ext cx="5715000" cy="1447800"/>
          </a:xfrm>
          <a:prstGeom prst="rect">
            <a:avLst/>
          </a:prstGeom>
          <a:noFill/>
        </p:spPr>
      </p:pic>
      <p:pic>
        <p:nvPicPr>
          <p:cNvPr id="3075" name="Picture 3" descr="C:\Users\Sahar\Desktop\imageprocessing\ppt\D.png"/>
          <p:cNvPicPr>
            <a:picLocks noChangeAspect="1" noChangeArrowheads="1"/>
          </p:cNvPicPr>
          <p:nvPr/>
        </p:nvPicPr>
        <p:blipFill>
          <a:blip r:embed="rId3"/>
          <a:srcRect/>
          <a:stretch>
            <a:fillRect/>
          </a:stretch>
        </p:blipFill>
        <p:spPr bwMode="auto">
          <a:xfrm>
            <a:off x="304800" y="3886200"/>
            <a:ext cx="5257800" cy="1381125"/>
          </a:xfrm>
          <a:prstGeom prst="rect">
            <a:avLst/>
          </a:prstGeom>
          <a:noFill/>
        </p:spPr>
      </p:pic>
      <p:sp>
        <p:nvSpPr>
          <p:cNvPr id="8" name="Content Placeholder 2"/>
          <p:cNvSpPr txBox="1">
            <a:spLocks/>
          </p:cNvSpPr>
          <p:nvPr/>
        </p:nvSpPr>
        <p:spPr>
          <a:xfrm>
            <a:off x="609600" y="5181600"/>
            <a:ext cx="8229600" cy="1143000"/>
          </a:xfrm>
          <a:prstGeom prst="rect">
            <a:avLst/>
          </a:prstGeom>
        </p:spPr>
        <p:txBody>
          <a:bodyPr vert="horz">
            <a:normAutofit/>
          </a:bodyPr>
          <a:lstStyle/>
          <a:p>
            <a:pPr marL="731520" lvl="1" indent="-274320" algn="r" rtl="1">
              <a:spcBef>
                <a:spcPct val="20000"/>
              </a:spcBef>
              <a:buClr>
                <a:schemeClr val="accent3"/>
              </a:buClr>
              <a:buSzPct val="95000"/>
              <a:buFont typeface="Arial" pitchFamily="34" charset="0"/>
              <a:buChar char="•"/>
            </a:pPr>
            <a:r>
              <a:rPr kumimoji="0" lang="fa-IR" sz="2800" b="0" i="0" u="none" strike="noStrike" kern="1200" cap="none" spc="0" normalizeH="0" baseline="0" noProof="0" dirty="0" smtClean="0">
                <a:ln>
                  <a:noFill/>
                </a:ln>
                <a:solidFill>
                  <a:schemeClr val="tx1"/>
                </a:solidFill>
                <a:effectLst/>
                <a:uLnTx/>
                <a:uFillTx/>
                <a:cs typeface="2  Nazanin" pitchFamily="2" charset="-78"/>
              </a:rPr>
              <a:t>بعد از تعیین حد آستانه رنگ برای پیکسل مورد نظر فاصله آن پیکسل</a:t>
            </a:r>
            <a:r>
              <a:rPr kumimoji="0" lang="fa-IR" sz="2800" b="0" i="0" u="none" strike="noStrike" kern="1200" cap="none" spc="0" normalizeH="0" noProof="0" dirty="0" smtClean="0">
                <a:ln>
                  <a:noFill/>
                </a:ln>
                <a:solidFill>
                  <a:schemeClr val="tx1"/>
                </a:solidFill>
                <a:effectLst/>
                <a:uLnTx/>
                <a:uFillTx/>
                <a:cs typeface="2  Nazanin" pitchFamily="2" charset="-78"/>
              </a:rPr>
              <a:t> را تا </a:t>
            </a:r>
            <a:r>
              <a:rPr lang="en-US" sz="2800" dirty="0" smtClean="0">
                <a:cs typeface="2  Nazanin" pitchFamily="2" charset="-78"/>
              </a:rPr>
              <a:t> seed point </a:t>
            </a:r>
            <a:r>
              <a:rPr lang="fa-IR" sz="2800" dirty="0" smtClean="0">
                <a:cs typeface="2  Nazanin" pitchFamily="2" charset="-78"/>
              </a:rPr>
              <a:t> محاسبه میکنیم . (فاصله اقلیدسی ) </a:t>
            </a:r>
            <a:r>
              <a:rPr kumimoji="0" lang="fa-IR" sz="2800" b="0" i="0" u="none" strike="noStrike" kern="1200" cap="none" spc="0" normalizeH="0" noProof="0" dirty="0" smtClean="0">
                <a:ln>
                  <a:noFill/>
                </a:ln>
                <a:solidFill>
                  <a:schemeClr val="tx1"/>
                </a:solidFill>
                <a:effectLst/>
                <a:uLnTx/>
                <a:uFillTx/>
                <a:cs typeface="2  Nazanin" pitchFamily="2" charset="-78"/>
              </a:rPr>
              <a:t> </a:t>
            </a:r>
            <a:endParaRPr kumimoji="0" lang="en-US" sz="2800" b="0" i="0" u="none" strike="noStrike" kern="1200" cap="none" spc="0" normalizeH="0" baseline="0" noProof="0" dirty="0">
              <a:ln>
                <a:noFill/>
              </a:ln>
              <a:solidFill>
                <a:schemeClr val="tx1"/>
              </a:solidFill>
              <a:effectLst/>
              <a:uLnTx/>
              <a:uFillTx/>
              <a:cs typeface="2  Nazanin" pitchFamily="2" charset="-7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1143000"/>
            <a:ext cx="8229600" cy="1143000"/>
          </a:xfrm>
        </p:spPr>
        <p:txBody>
          <a:bodyPr/>
          <a:lstStyle/>
          <a:p>
            <a:pPr algn="r" rtl="1"/>
            <a:r>
              <a:rPr lang="fa-IR" dirty="0" smtClean="0"/>
              <a:t> </a:t>
            </a:r>
            <a:endParaRPr lang="en-US" dirty="0"/>
          </a:p>
        </p:txBody>
      </p:sp>
      <p:pic>
        <p:nvPicPr>
          <p:cNvPr id="4098" name="Picture 2"/>
          <p:cNvPicPr>
            <a:picLocks noGrp="1" noChangeAspect="1" noChangeArrowheads="1"/>
          </p:cNvPicPr>
          <p:nvPr>
            <p:ph idx="1"/>
          </p:nvPr>
        </p:nvPicPr>
        <p:blipFill>
          <a:blip r:embed="rId2"/>
          <a:stretch>
            <a:fillRect/>
          </a:stretch>
        </p:blipFill>
        <p:spPr bwMode="auto">
          <a:xfrm>
            <a:off x="228600" y="2057400"/>
            <a:ext cx="8610600" cy="304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pPr algn="ctr" rtl="1"/>
            <a:r>
              <a:rPr lang="fa-IR" sz="4000" b="1" dirty="0" smtClean="0"/>
              <a:t>متود  خوشه بندی جهت بخش بندی </a:t>
            </a:r>
            <a:r>
              <a:rPr lang="en-US" sz="4000" b="1" dirty="0" smtClean="0"/>
              <a:t/>
            </a:r>
            <a:br>
              <a:rPr lang="en-US" sz="4000" b="1" dirty="0" smtClean="0"/>
            </a:br>
            <a:r>
              <a:rPr lang="fa-IR" sz="4000" b="1" dirty="0" smtClean="0"/>
              <a:t>با استفاده از الگوریتم </a:t>
            </a:r>
            <a:r>
              <a:rPr lang="en-US" sz="4000" b="1" dirty="0" smtClean="0"/>
              <a:t> k-means</a:t>
            </a:r>
            <a:endParaRPr lang="en-US" sz="4000" b="1" dirty="0"/>
          </a:p>
        </p:txBody>
      </p:sp>
      <p:sp>
        <p:nvSpPr>
          <p:cNvPr id="3" name="Content Placeholder 2"/>
          <p:cNvSpPr>
            <a:spLocks noGrp="1"/>
          </p:cNvSpPr>
          <p:nvPr>
            <p:ph idx="1"/>
          </p:nvPr>
        </p:nvSpPr>
        <p:spPr/>
        <p:txBody>
          <a:bodyPr>
            <a:normAutofit/>
          </a:bodyPr>
          <a:lstStyle/>
          <a:p>
            <a:pPr algn="just" rtl="1"/>
            <a:r>
              <a:rPr lang="fa-IR" sz="2800" dirty="0" smtClean="0">
                <a:cs typeface="2  Nazanin" pitchFamily="2" charset="-78"/>
              </a:rPr>
              <a:t> نمونه ای از این متود بر روی تصاویر </a:t>
            </a:r>
            <a:r>
              <a:rPr lang="en-US" sz="2800" dirty="0" smtClean="0">
                <a:cs typeface="2  Nazanin" pitchFamily="2" charset="-78"/>
              </a:rPr>
              <a:t> MRI </a:t>
            </a:r>
            <a:r>
              <a:rPr lang="fa-IR" sz="2800" dirty="0" smtClean="0">
                <a:cs typeface="2  Nazanin" pitchFamily="2" charset="-78"/>
              </a:rPr>
              <a:t> پیاده سازی شده است  </a:t>
            </a:r>
          </a:p>
          <a:p>
            <a:pPr algn="just" rtl="1"/>
            <a:r>
              <a:rPr lang="fa-IR" sz="2800" dirty="0" smtClean="0">
                <a:cs typeface="2  Nazanin" pitchFamily="2" charset="-78"/>
              </a:rPr>
              <a:t>به این صورت که در ابتدا تصویر مورد نظر توسط یکی از متودهای رنگ بندی رنگ امیزی شده وسپس با متود خوشه بندی بخش بندی میشود و نواحی تومور کاملا از نواحی دیگر جدا میشود . </a:t>
            </a:r>
          </a:p>
          <a:p>
            <a:pPr algn="just" rtl="1"/>
            <a:r>
              <a:rPr lang="fa-IR" sz="2800" dirty="0" smtClean="0">
                <a:cs typeface="2  Nazanin" pitchFamily="2" charset="-78"/>
              </a:rPr>
              <a:t>در این مقاله  جهت  رنگ آمیزی تصاویر </a:t>
            </a:r>
            <a:r>
              <a:rPr lang="en-US" sz="2800" dirty="0" smtClean="0">
                <a:cs typeface="2  Nazanin" pitchFamily="2" charset="-78"/>
              </a:rPr>
              <a:t> MRI</a:t>
            </a:r>
            <a:r>
              <a:rPr lang="fa-IR" sz="2800" dirty="0" smtClean="0">
                <a:cs typeface="2  Nazanin" pitchFamily="2" charset="-78"/>
              </a:rPr>
              <a:t>  از متود</a:t>
            </a:r>
            <a:r>
              <a:rPr lang="en-US" sz="2800" dirty="0" smtClean="0">
                <a:cs typeface="2  Nazanin" pitchFamily="2" charset="-78"/>
              </a:rPr>
              <a:t>pseudo color </a:t>
            </a:r>
            <a:r>
              <a:rPr lang="fa-IR" sz="2800" dirty="0" smtClean="0">
                <a:cs typeface="2  Nazanin" pitchFamily="2" charset="-78"/>
              </a:rPr>
              <a:t> استفاده  میکند . </a:t>
            </a:r>
          </a:p>
          <a:p>
            <a:pPr algn="just" rtl="1"/>
            <a:r>
              <a:rPr lang="fa-IR" sz="2800" dirty="0" smtClean="0">
                <a:cs typeface="2  Nazanin" pitchFamily="2" charset="-78"/>
              </a:rPr>
              <a:t>قدم اول  د ر متودهای </a:t>
            </a:r>
            <a:r>
              <a:rPr lang="en-US" sz="2800" dirty="0" smtClean="0">
                <a:cs typeface="2  Nazanin" pitchFamily="2" charset="-78"/>
              </a:rPr>
              <a:t> classification </a:t>
            </a:r>
            <a:r>
              <a:rPr lang="fa-IR" sz="2800" dirty="0" smtClean="0">
                <a:cs typeface="2  Nazanin" pitchFamily="2" charset="-78"/>
              </a:rPr>
              <a:t> تعیین </a:t>
            </a:r>
            <a:r>
              <a:rPr lang="en-US" sz="2800" dirty="0" smtClean="0">
                <a:cs typeface="2  Nazanin" pitchFamily="2" charset="-78"/>
              </a:rPr>
              <a:t>threshold </a:t>
            </a:r>
            <a:r>
              <a:rPr lang="fa-IR" sz="2800" dirty="0" smtClean="0">
                <a:cs typeface="2  Nazanin" pitchFamily="2" charset="-78"/>
              </a:rPr>
              <a:t> است  که  از طریق هیستوگرام می توان  میتوان  یک یا چند حد استانه  مشخص نمود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3276600"/>
          </a:xfrm>
        </p:spPr>
        <p:txBody>
          <a:bodyPr>
            <a:normAutofit lnSpcReduction="10000"/>
          </a:bodyPr>
          <a:lstStyle/>
          <a:p>
            <a:pPr algn="just" rtl="1"/>
            <a:r>
              <a:rPr lang="fa-IR" dirty="0" smtClean="0">
                <a:cs typeface="2  Nazanin" pitchFamily="2" charset="-78"/>
              </a:rPr>
              <a:t>اگر هیستوگرام  </a:t>
            </a:r>
            <a:r>
              <a:rPr lang="en-US" dirty="0" smtClean="0">
                <a:cs typeface="2  Nazanin" pitchFamily="2" charset="-78"/>
              </a:rPr>
              <a:t>bimodal </a:t>
            </a:r>
            <a:r>
              <a:rPr lang="fa-IR" dirty="0" smtClean="0">
                <a:cs typeface="2  Nazanin" pitchFamily="2" charset="-78"/>
              </a:rPr>
              <a:t> (دونمایی </a:t>
            </a:r>
            <a:r>
              <a:rPr lang="en-US" dirty="0" smtClean="0">
                <a:cs typeface="2  Nazanin" pitchFamily="2" charset="-78"/>
              </a:rPr>
              <a:t> (</a:t>
            </a:r>
            <a:r>
              <a:rPr lang="fa-IR" dirty="0" smtClean="0">
                <a:cs typeface="2  Nazanin" pitchFamily="2" charset="-78"/>
              </a:rPr>
              <a:t> باشد حد آستانه در عمیق ترین  سطح تعیین می شود درغیر اینصورت در بالاترین  سطح</a:t>
            </a:r>
          </a:p>
          <a:p>
            <a:pPr algn="just" rtl="1"/>
            <a:endParaRPr lang="fa-IR" dirty="0" smtClean="0">
              <a:cs typeface="2  Nazanin" pitchFamily="2" charset="-78"/>
            </a:endParaRPr>
          </a:p>
          <a:p>
            <a:pPr algn="just" rtl="1"/>
            <a:endParaRPr lang="fa-IR" dirty="0" smtClean="0">
              <a:cs typeface="2  Nazanin" pitchFamily="2" charset="-78"/>
            </a:endParaRPr>
          </a:p>
          <a:p>
            <a:pPr algn="just" rtl="1"/>
            <a:endParaRPr lang="fa-IR" dirty="0" smtClean="0">
              <a:cs typeface="2  Nazanin" pitchFamily="2" charset="-78"/>
            </a:endParaRPr>
          </a:p>
          <a:p>
            <a:pPr algn="just" rtl="1"/>
            <a:r>
              <a:rPr lang="fa-IR" dirty="0" smtClean="0">
                <a:cs typeface="2  Nazanin" pitchFamily="2" charset="-78"/>
              </a:rPr>
              <a:t>پس از تعیین  حد آستانه تصویر را  به دو یا چند ناحیه  تقسیم  بندی میکنیم  و سپس با مقایسه هر پیکسل با مقدار  حد آستانه ، آن پیکسل در آن ناحیه قرار  میگیرد  . </a:t>
            </a:r>
            <a:endParaRPr lang="en-US"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5123" name="Picture 3" descr="C:\Users\Sahar\Desktop\imageprocessing\ppt\cluster.png"/>
          <p:cNvPicPr>
            <a:picLocks noChangeAspect="1" noChangeArrowheads="1"/>
          </p:cNvPicPr>
          <p:nvPr/>
        </p:nvPicPr>
        <p:blipFill>
          <a:blip r:embed="rId2"/>
          <a:srcRect/>
          <a:stretch>
            <a:fillRect/>
          </a:stretch>
        </p:blipFill>
        <p:spPr bwMode="auto">
          <a:xfrm>
            <a:off x="381000" y="5410200"/>
            <a:ext cx="3886200" cy="1074420"/>
          </a:xfrm>
          <a:prstGeom prst="rect">
            <a:avLst/>
          </a:prstGeom>
          <a:noFill/>
        </p:spPr>
      </p:pic>
      <p:sp>
        <p:nvSpPr>
          <p:cNvPr id="8" name="Content Placeholder 2"/>
          <p:cNvSpPr txBox="1">
            <a:spLocks/>
          </p:cNvSpPr>
          <p:nvPr/>
        </p:nvSpPr>
        <p:spPr>
          <a:xfrm>
            <a:off x="457200" y="4495800"/>
            <a:ext cx="8229600" cy="1752600"/>
          </a:xfrm>
          <a:prstGeom prst="rect">
            <a:avLst/>
          </a:prstGeom>
        </p:spPr>
        <p:txBody>
          <a:bodyPr vert="horz">
            <a:normAutofit/>
          </a:bodyPr>
          <a:lstStyle/>
          <a:p>
            <a:pPr marL="274320" marR="0" lvl="0" indent="-274320" algn="just"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2  Nazanin" pitchFamily="2" charset="-78"/>
              </a:rPr>
              <a:t>T</a:t>
            </a:r>
            <a:r>
              <a:rPr kumimoji="0" lang="en-US" sz="2600" b="0" i="0" u="none" strike="noStrike" kern="1200" cap="none" spc="0" normalizeH="0" noProof="0" dirty="0" smtClean="0">
                <a:ln>
                  <a:noFill/>
                </a:ln>
                <a:solidFill>
                  <a:schemeClr val="tx1"/>
                </a:solidFill>
                <a:effectLst/>
                <a:uLnTx/>
                <a:uFillTx/>
                <a:latin typeface="+mn-lt"/>
                <a:ea typeface="+mn-ea"/>
                <a:cs typeface="2  Nazanin" pitchFamily="2" charset="-78"/>
              </a:rPr>
              <a:t> </a:t>
            </a:r>
            <a:r>
              <a:rPr kumimoji="0" lang="fa-IR" sz="2600" b="0" i="0" u="none" strike="noStrike" kern="1200" cap="none" spc="0" normalizeH="0" noProof="0" dirty="0" smtClean="0">
                <a:ln>
                  <a:noFill/>
                </a:ln>
                <a:solidFill>
                  <a:schemeClr val="tx1"/>
                </a:solidFill>
                <a:effectLst/>
                <a:uLnTx/>
                <a:uFillTx/>
                <a:latin typeface="+mn-lt"/>
                <a:ea typeface="+mn-ea"/>
                <a:cs typeface="2  Nazanin" pitchFamily="2" charset="-78"/>
              </a:rPr>
              <a:t> حد استانه از یک تصویر سطح خاکستری است  . </a:t>
            </a:r>
          </a:p>
          <a:p>
            <a:pPr marL="274320" marR="0" lvl="0" indent="-274320" algn="just"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a-IR" sz="2600" b="0" i="0" u="none" strike="noStrike" kern="1200" cap="none" spc="0" normalizeH="0" noProof="0" dirty="0" smtClean="0">
                <a:ln>
                  <a:noFill/>
                </a:ln>
                <a:solidFill>
                  <a:schemeClr val="tx1"/>
                </a:solidFill>
                <a:effectLst/>
                <a:uLnTx/>
                <a:uFillTx/>
                <a:latin typeface="+mn-lt"/>
                <a:ea typeface="+mn-ea"/>
                <a:cs typeface="2  Nazanin" pitchFamily="2" charset="-78"/>
              </a:rPr>
              <a:t>پیکسل های تصویر  در یکی از دو کلاس 0و1 قرار میگیرند  . </a:t>
            </a:r>
          </a:p>
          <a:p>
            <a:pPr marL="274320" marR="0" lvl="0" indent="-274320" algn="just"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baseline="0" dirty="0" smtClean="0">
                <a:cs typeface="2  Nazanin" pitchFamily="2" charset="-78"/>
              </a:rPr>
              <a:t>G(</a:t>
            </a:r>
            <a:r>
              <a:rPr lang="en-US" sz="2600" baseline="0" dirty="0" err="1" smtClean="0">
                <a:cs typeface="2  Nazanin" pitchFamily="2" charset="-78"/>
              </a:rPr>
              <a:t>x,y</a:t>
            </a:r>
            <a:r>
              <a:rPr lang="en-US" sz="2600" baseline="0" dirty="0" smtClean="0">
                <a:cs typeface="2  Nazanin" pitchFamily="2" charset="-78"/>
              </a:rPr>
              <a:t>)</a:t>
            </a:r>
            <a:r>
              <a:rPr lang="fa-IR" sz="2600" baseline="0" dirty="0" smtClean="0">
                <a:cs typeface="2  Nazanin" pitchFamily="2" charset="-78"/>
              </a:rPr>
              <a:t> تصویر بخش بندی شده است  . </a:t>
            </a:r>
            <a:endParaRPr kumimoji="0" lang="en-US" sz="2600" b="0" i="0" u="none" strike="noStrike" kern="1200" cap="none" spc="0" normalizeH="0" baseline="0" noProof="0" dirty="0">
              <a:ln>
                <a:noFill/>
              </a:ln>
              <a:solidFill>
                <a:schemeClr val="tx1"/>
              </a:solidFill>
              <a:effectLst/>
              <a:uLnTx/>
              <a:uFillTx/>
              <a:latin typeface="+mn-lt"/>
              <a:ea typeface="+mn-ea"/>
              <a:cs typeface="2  Nazanin" pitchFamily="2" charset="-78"/>
            </a:endParaRPr>
          </a:p>
        </p:txBody>
      </p:sp>
      <p:pic>
        <p:nvPicPr>
          <p:cNvPr id="9" name="Picture 2" descr="http://upload.wikimedia.org/wikipedia/commons/e/e2/Bimodal.png"/>
          <p:cNvPicPr>
            <a:picLocks noChangeAspect="1" noChangeArrowheads="1"/>
          </p:cNvPicPr>
          <p:nvPr/>
        </p:nvPicPr>
        <p:blipFill>
          <a:blip r:embed="rId3"/>
          <a:srcRect/>
          <a:stretch>
            <a:fillRect/>
          </a:stretch>
        </p:blipFill>
        <p:spPr bwMode="auto">
          <a:xfrm>
            <a:off x="304800" y="1524000"/>
            <a:ext cx="2753967" cy="1447800"/>
          </a:xfrm>
          <a:prstGeom prst="rect">
            <a:avLst/>
          </a:prstGeom>
          <a:noFill/>
        </p:spPr>
      </p:pic>
      <p:cxnSp>
        <p:nvCxnSpPr>
          <p:cNvPr id="11" name="Straight Connector 10"/>
          <p:cNvCxnSpPr/>
          <p:nvPr/>
        </p:nvCxnSpPr>
        <p:spPr>
          <a:xfrm rot="5400000">
            <a:off x="1524794" y="2666206"/>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990600"/>
          </a:xfrm>
        </p:spPr>
        <p:txBody>
          <a:bodyPr/>
          <a:lstStyle/>
          <a:p>
            <a:pPr algn="r" rtl="1"/>
            <a:r>
              <a:rPr lang="fa-IR" dirty="0" smtClean="0">
                <a:cs typeface="2  Nazanin" pitchFamily="2" charset="-78"/>
              </a:rPr>
              <a:t>در هیستوگرام  یک تصویر  در صورتی که  </a:t>
            </a:r>
            <a:r>
              <a:rPr lang="en-US" dirty="0" smtClean="0">
                <a:cs typeface="2  Nazanin" pitchFamily="2" charset="-78"/>
              </a:rPr>
              <a:t> bimodal </a:t>
            </a:r>
            <a:r>
              <a:rPr lang="fa-IR" dirty="0" smtClean="0">
                <a:cs typeface="2  Nazanin" pitchFamily="2" charset="-78"/>
              </a:rPr>
              <a:t> باشد دو تابع  گوسی خواهیم داشت  که نشاندهنده دو کلاس است بنابراین خواهیم داشت : </a:t>
            </a:r>
          </a:p>
          <a:p>
            <a:pPr algn="l"/>
            <a:endParaRPr lang="en-US"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6148" name="Picture 4" descr="C:\Users\Sahar\Desktop\imageprocessing\ppt\goosy.png"/>
          <p:cNvPicPr>
            <a:picLocks noChangeAspect="1" noChangeArrowheads="1"/>
          </p:cNvPicPr>
          <p:nvPr/>
        </p:nvPicPr>
        <p:blipFill>
          <a:blip r:embed="rId2"/>
          <a:srcRect/>
          <a:stretch>
            <a:fillRect/>
          </a:stretch>
        </p:blipFill>
        <p:spPr bwMode="auto">
          <a:xfrm>
            <a:off x="685799" y="2286000"/>
            <a:ext cx="3675529" cy="762000"/>
          </a:xfrm>
          <a:prstGeom prst="rect">
            <a:avLst/>
          </a:prstGeom>
          <a:noFill/>
        </p:spPr>
      </p:pic>
      <p:sp>
        <p:nvSpPr>
          <p:cNvPr id="8" name="Content Placeholder 2"/>
          <p:cNvSpPr txBox="1">
            <a:spLocks/>
          </p:cNvSpPr>
          <p:nvPr/>
        </p:nvSpPr>
        <p:spPr>
          <a:xfrm>
            <a:off x="609600" y="2971800"/>
            <a:ext cx="8229600" cy="1066800"/>
          </a:xfrm>
          <a:prstGeom prst="rect">
            <a:avLst/>
          </a:prstGeom>
        </p:spPr>
        <p:txBody>
          <a:bodyPr vert="horz">
            <a:normAutofit/>
          </a:bodyPr>
          <a:lstStyle/>
          <a:p>
            <a:pPr marL="274320" marR="0" lvl="0" indent="-274320" algn="r"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cs typeface="2  Nazanin" pitchFamily="2" charset="-78"/>
              </a:rPr>
              <a:t>p1(z) , p2(z)</a:t>
            </a:r>
            <a:r>
              <a:rPr lang="fa-IR" sz="2600" dirty="0" smtClean="0">
                <a:cs typeface="2  Nazanin" pitchFamily="2" charset="-78"/>
              </a:rPr>
              <a:t> هر دو توزیع گوسی میباشد . </a:t>
            </a:r>
          </a:p>
          <a:p>
            <a:pPr marL="274320" marR="0" lvl="0" indent="-274320" algn="r"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cs typeface="2  Nazanin" pitchFamily="2" charset="-78"/>
              </a:rPr>
              <a:t>P1, P2</a:t>
            </a:r>
            <a:r>
              <a:rPr lang="fa-IR" sz="2600" dirty="0" smtClean="0">
                <a:cs typeface="2  Nazanin" pitchFamily="2" charset="-78"/>
              </a:rPr>
              <a:t> نیز احتمال وجود کلاس 0و1</a:t>
            </a:r>
            <a:r>
              <a:rPr lang="en-US" sz="2600" dirty="0" smtClean="0">
                <a:cs typeface="2  Nazanin" pitchFamily="2" charset="-78"/>
              </a:rPr>
              <a:t> </a:t>
            </a:r>
            <a:r>
              <a:rPr lang="fa-IR" sz="2600" dirty="0" smtClean="0">
                <a:cs typeface="2  Nazanin" pitchFamily="2" charset="-78"/>
              </a:rPr>
              <a:t> است  . </a:t>
            </a:r>
            <a:endParaRPr kumimoji="0" lang="en-US" sz="2600" b="0" i="0" u="none" strike="noStrike" kern="1200" cap="none" spc="0" normalizeH="0" baseline="0" noProof="0" dirty="0">
              <a:ln>
                <a:noFill/>
              </a:ln>
              <a:solidFill>
                <a:schemeClr val="tx1"/>
              </a:solidFill>
              <a:effectLst/>
              <a:uLnTx/>
              <a:uFillTx/>
              <a:latin typeface="+mn-lt"/>
              <a:ea typeface="+mn-ea"/>
              <a:cs typeface="2  Nazanin" pitchFamily="2" charset="-78"/>
            </a:endParaRPr>
          </a:p>
        </p:txBody>
      </p:sp>
      <p:pic>
        <p:nvPicPr>
          <p:cNvPr id="6149" name="Picture 5" descr="C:\Users\Sahar\Desktop\imageprocessing\ppt\GOOSY2.png"/>
          <p:cNvPicPr>
            <a:picLocks noChangeAspect="1" noChangeArrowheads="1"/>
          </p:cNvPicPr>
          <p:nvPr/>
        </p:nvPicPr>
        <p:blipFill>
          <a:blip r:embed="rId3"/>
          <a:srcRect/>
          <a:stretch>
            <a:fillRect/>
          </a:stretch>
        </p:blipFill>
        <p:spPr bwMode="auto">
          <a:xfrm>
            <a:off x="685800" y="3962400"/>
            <a:ext cx="5791200" cy="1066800"/>
          </a:xfrm>
          <a:prstGeom prst="rect">
            <a:avLst/>
          </a:prstGeom>
          <a:noFill/>
        </p:spPr>
      </p:pic>
      <p:sp>
        <p:nvSpPr>
          <p:cNvPr id="10" name="Content Placeholder 2"/>
          <p:cNvSpPr txBox="1">
            <a:spLocks/>
          </p:cNvSpPr>
          <p:nvPr/>
        </p:nvSpPr>
        <p:spPr>
          <a:xfrm>
            <a:off x="609600" y="5181600"/>
            <a:ext cx="8229600" cy="1066800"/>
          </a:xfrm>
          <a:prstGeom prst="rect">
            <a:avLst/>
          </a:prstGeom>
        </p:spPr>
        <p:txBody>
          <a:bodyPr vert="horz">
            <a:normAutofit/>
          </a:bodyPr>
          <a:lstStyle/>
          <a:p>
            <a:pPr marL="274320" marR="0" lvl="0" indent="-274320" algn="r"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2  Nazanin" pitchFamily="2" charset="-78"/>
              </a:rPr>
              <a:t>Z</a:t>
            </a:r>
            <a:r>
              <a:rPr kumimoji="0" lang="fa-IR" sz="2600" b="0" i="0" u="none" strike="noStrike" kern="1200" cap="none" spc="0" normalizeH="0" noProof="0" dirty="0" smtClean="0">
                <a:ln>
                  <a:noFill/>
                </a:ln>
                <a:solidFill>
                  <a:schemeClr val="tx1"/>
                </a:solidFill>
                <a:effectLst/>
                <a:uLnTx/>
                <a:uFillTx/>
                <a:latin typeface="+mn-lt"/>
                <a:ea typeface="+mn-ea"/>
                <a:cs typeface="2  Nazanin" pitchFamily="2" charset="-78"/>
              </a:rPr>
              <a:t> مقدار پیکسل مورد نظر </a:t>
            </a:r>
          </a:p>
          <a:p>
            <a:pPr marL="274320" marR="0" lvl="0" indent="-274320" algn="r" defTabSz="914400" rtl="1" eaLnBrk="1" fontAlgn="auto" latinLnBrk="0" hangingPunct="1">
              <a:lnSpc>
                <a:spcPct val="100000"/>
              </a:lnSpc>
              <a:spcBef>
                <a:spcPct val="20000"/>
              </a:spcBef>
              <a:spcAft>
                <a:spcPts val="0"/>
              </a:spcAft>
              <a:buClr>
                <a:schemeClr val="accent3"/>
              </a:buClr>
              <a:buSzPct val="95000"/>
              <a:buFont typeface="Wingdings 2"/>
              <a:buChar char=""/>
              <a:tabLst/>
              <a:defRPr/>
            </a:pPr>
            <a:r>
              <a:rPr lang="fa-IR" sz="2600" baseline="0" dirty="0" smtClean="0">
                <a:cs typeface="2  Nazanin" pitchFamily="2" charset="-78"/>
              </a:rPr>
              <a:t>میانگین</a:t>
            </a:r>
            <a:r>
              <a:rPr lang="fa-IR" sz="2600" dirty="0" smtClean="0">
                <a:cs typeface="2  Nazanin" pitchFamily="2" charset="-78"/>
              </a:rPr>
              <a:t> و انحراف معیار </a:t>
            </a:r>
            <a:endParaRPr kumimoji="0" lang="en-US" sz="2600" b="0" i="0" u="none" strike="noStrike" kern="1200" cap="none" spc="0" normalizeH="0" baseline="0" noProof="0" dirty="0">
              <a:ln>
                <a:noFill/>
              </a:ln>
              <a:solidFill>
                <a:schemeClr val="tx1"/>
              </a:solidFill>
              <a:effectLst/>
              <a:uLnTx/>
              <a:uFillTx/>
              <a:latin typeface="+mn-lt"/>
              <a:ea typeface="+mn-ea"/>
              <a:cs typeface="2  Nazanin" pitchFamily="2" charset="-7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rtl="1"/>
            <a:r>
              <a:rPr lang="fa-IR" sz="2800" dirty="0" smtClean="0">
                <a:cs typeface="2  Nazanin" pitchFamily="2" charset="-78"/>
              </a:rPr>
              <a:t>فرایند خوشه بندی فرایندی است که هدفش قرار دادن و دسته بندی داده ها  با یک سری بردارهای ویژگی یکسان است که در تصاویر این بردار ویژگی مقدار </a:t>
            </a:r>
            <a:r>
              <a:rPr lang="en-US" sz="2800" dirty="0" smtClean="0">
                <a:cs typeface="2  Nazanin" pitchFamily="2" charset="-78"/>
              </a:rPr>
              <a:t>intensity </a:t>
            </a:r>
            <a:r>
              <a:rPr lang="fa-IR" sz="2800" dirty="0" smtClean="0">
                <a:cs typeface="2  Nazanin" pitchFamily="2" charset="-78"/>
              </a:rPr>
              <a:t> پیکسل هاست که از طریق محاسبه معیار فاصله و یا اختلاف مقادیر پیکسلها  با حد آستانه این امر قابل اندازه گیری است . </a:t>
            </a:r>
          </a:p>
          <a:p>
            <a:pPr algn="just" rtl="1"/>
            <a:r>
              <a:rPr lang="fa-IR" sz="2800" dirty="0" smtClean="0">
                <a:cs typeface="2  Nazanin" pitchFamily="2" charset="-78"/>
              </a:rPr>
              <a:t>دو معیار  در این متود ارزیابی میشود معیار  شباهت مقادیر روشنایی و  دیگری فاصله هر پیکسل با مرکز آن کلاس .</a:t>
            </a:r>
          </a:p>
          <a:p>
            <a:pPr algn="just" rtl="1"/>
            <a:r>
              <a:rPr lang="fa-IR" sz="2800" dirty="0" smtClean="0">
                <a:cs typeface="2  Nazanin" pitchFamily="2" charset="-78"/>
              </a:rPr>
              <a:t>الگوریتم</a:t>
            </a:r>
            <a:r>
              <a:rPr lang="en-US" sz="2800" dirty="0" smtClean="0">
                <a:cs typeface="2  Nazanin" pitchFamily="2" charset="-78"/>
              </a:rPr>
              <a:t>K-means  </a:t>
            </a:r>
            <a:r>
              <a:rPr lang="fa-IR" sz="2800" dirty="0" smtClean="0">
                <a:cs typeface="2  Nazanin" pitchFamily="2" charset="-78"/>
              </a:rPr>
              <a:t> بصورت  دلخواه  </a:t>
            </a:r>
            <a:r>
              <a:rPr lang="en-US" sz="2800" dirty="0" smtClean="0">
                <a:cs typeface="2  Nazanin" pitchFamily="2" charset="-78"/>
              </a:rPr>
              <a:t> k  </a:t>
            </a:r>
            <a:r>
              <a:rPr lang="fa-IR" sz="2800" dirty="0" smtClean="0">
                <a:cs typeface="2  Nazanin" pitchFamily="2" charset="-78"/>
              </a:rPr>
              <a:t> کلاستر  را جهت  خوشه بندی  مشخص میکند  . فاصله هر داده ورودی را  نسبت  به مرکز  آن  کلاستر  محاسبه میکند در صورت نزدیک بودن به هر مرکز در ان  کلاس قرار  میگیرد  . </a:t>
            </a:r>
            <a:endParaRPr lang="en-US" sz="28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just" rtl="1"/>
            <a:r>
              <a:rPr lang="fa-IR" sz="2800" dirty="0" smtClean="0">
                <a:cs typeface="2  Nazanin" pitchFamily="2" charset="-78"/>
              </a:rPr>
              <a:t>که  </a:t>
            </a:r>
            <a:r>
              <a:rPr lang="en-US" sz="2800" dirty="0" smtClean="0">
                <a:cs typeface="2  Nazanin" pitchFamily="2" charset="-78"/>
              </a:rPr>
              <a:t> feature vector </a:t>
            </a:r>
            <a:r>
              <a:rPr lang="fa-IR" sz="2800" dirty="0" smtClean="0">
                <a:cs typeface="2  Nazanin" pitchFamily="2" charset="-78"/>
              </a:rPr>
              <a:t> جهت این تصاویر شامل  یک </a:t>
            </a:r>
            <a:r>
              <a:rPr lang="en-US" sz="2800" dirty="0" smtClean="0">
                <a:cs typeface="2  Nazanin" pitchFamily="2" charset="-78"/>
              </a:rPr>
              <a:t> gray  value</a:t>
            </a:r>
            <a:r>
              <a:rPr lang="fa-IR" sz="2800" dirty="0" smtClean="0">
                <a:cs typeface="2  Nazanin" pitchFamily="2" charset="-78"/>
              </a:rPr>
              <a:t> که در واقع همان  </a:t>
            </a:r>
            <a:r>
              <a:rPr lang="en-US" sz="2800" dirty="0" smtClean="0">
                <a:cs typeface="2  Nazanin" pitchFamily="2" charset="-78"/>
              </a:rPr>
              <a:t> T</a:t>
            </a:r>
            <a:r>
              <a:rPr lang="fa-IR" sz="2800" dirty="0" smtClean="0">
                <a:cs typeface="2  Nazanin" pitchFamily="2" charset="-78"/>
              </a:rPr>
              <a:t> است . تمام مراحل  فوق بخش بندی تصویر بصورت  </a:t>
            </a:r>
            <a:r>
              <a:rPr lang="en-US" sz="2800" dirty="0" smtClean="0">
                <a:cs typeface="2  Nazanin" pitchFamily="2" charset="-78"/>
              </a:rPr>
              <a:t> gray scale </a:t>
            </a:r>
            <a:r>
              <a:rPr lang="fa-IR" sz="2800" dirty="0" smtClean="0">
                <a:cs typeface="2  Nazanin" pitchFamily="2" charset="-78"/>
              </a:rPr>
              <a:t> بود چنانچه این تصاویر رنگی باشند کامپوننت های بیشتر ی به  </a:t>
            </a:r>
            <a:r>
              <a:rPr lang="en-US" sz="2800" dirty="0" smtClean="0">
                <a:cs typeface="2  Nazanin" pitchFamily="2" charset="-78"/>
              </a:rPr>
              <a:t>feature vector</a:t>
            </a:r>
            <a:r>
              <a:rPr lang="fa-IR" sz="2800" dirty="0" smtClean="0">
                <a:cs typeface="2  Nazanin" pitchFamily="2" charset="-78"/>
              </a:rPr>
              <a:t> اضافه خواهد شداز جمله ترکیب هر سه رنگ</a:t>
            </a:r>
          </a:p>
          <a:p>
            <a:pPr algn="just" rtl="1"/>
            <a:endParaRPr lang="fa-IR" sz="2800" dirty="0" smtClean="0">
              <a:cs typeface="2  Nazanin" pitchFamily="2" charset="-78"/>
            </a:endParaRPr>
          </a:p>
          <a:p>
            <a:pPr algn="just" rtl="1"/>
            <a:r>
              <a:rPr lang="fa-IR" sz="2800" dirty="0" smtClean="0">
                <a:cs typeface="2  Nazanin" pitchFamily="2" charset="-78"/>
              </a:rPr>
              <a:t>حال  علاوه بر محاسبه  فاصله هر پیکسل تا مرکز کلاسترها میبایست رنگ هر پیکسل را با میانگین رنگ هر کلاستر مقایسه کنیم و اختلاف  رنگ را بدست بیاوریم  و  سپس با  مقدار</a:t>
            </a:r>
            <a:r>
              <a:rPr lang="en-US" sz="2800" dirty="0" smtClean="0">
                <a:cs typeface="2  Nazanin" pitchFamily="2" charset="-78"/>
              </a:rPr>
              <a:t>T</a:t>
            </a:r>
            <a:r>
              <a:rPr lang="fa-IR" sz="2800" dirty="0" smtClean="0">
                <a:cs typeface="2  Nazanin" pitchFamily="2" charset="-78"/>
              </a:rPr>
              <a:t> بسنجیم  . </a:t>
            </a:r>
            <a:r>
              <a:rPr lang="en-US" sz="2800" dirty="0" smtClean="0">
                <a:cs typeface="2  Nazanin" pitchFamily="2" charset="-78"/>
              </a:rPr>
              <a:t> </a:t>
            </a:r>
            <a:r>
              <a:rPr lang="fa-IR" sz="2800" dirty="0" smtClean="0">
                <a:cs typeface="2  Nazanin" pitchFamily="2" charset="-78"/>
              </a:rPr>
              <a:t>و سپس هر پیکسل را در کلاس مربوط به خود قرار دهیم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lgn="just" rtl="1"/>
            <a:r>
              <a:rPr lang="fa-IR" sz="2800" dirty="0" smtClean="0">
                <a:cs typeface="2  Nazanin" pitchFamily="2" charset="-78"/>
              </a:rPr>
              <a:t>قطعه بندی تومورها در تصاویر پزشکی در واقع فرایندی است  که محدوده ای از تصویر که نمایانگر بافت توموری است را با استفاده از یک الگوریتم از سایر نواحی جدا میکند  . </a:t>
            </a:r>
          </a:p>
          <a:p>
            <a:pPr algn="just" rtl="1"/>
            <a:endParaRPr lang="fa-IR" sz="2800" dirty="0" smtClean="0">
              <a:cs typeface="2  Nazanin" pitchFamily="2" charset="-78"/>
            </a:endParaRPr>
          </a:p>
          <a:p>
            <a:pPr algn="just" rtl="1"/>
            <a:r>
              <a:rPr lang="fa-IR" sz="2800" dirty="0" smtClean="0">
                <a:cs typeface="2  Nazanin" pitchFamily="2" charset="-78"/>
              </a:rPr>
              <a:t>بخش بندی تصاویر پزشکی امری مشکل است زیرا همان طور که میدانیم تصاویر پزشکی همگی بصورت سطح خاکستری ویا (</a:t>
            </a:r>
            <a:r>
              <a:rPr lang="en-US" sz="2800" dirty="0" smtClean="0">
                <a:cs typeface="2  Nazanin" pitchFamily="2" charset="-78"/>
              </a:rPr>
              <a:t>Gray scale</a:t>
            </a:r>
            <a:r>
              <a:rPr lang="fa-IR" sz="2800" dirty="0" smtClean="0">
                <a:cs typeface="2  Nazanin" pitchFamily="2" charset="-78"/>
              </a:rPr>
              <a:t> ) هستند که به دلیل نزدیک بودن مقادیر روشنایی و یا ( </a:t>
            </a:r>
            <a:r>
              <a:rPr lang="en-US" sz="2800" dirty="0" smtClean="0">
                <a:cs typeface="2  Nazanin" pitchFamily="2" charset="-78"/>
              </a:rPr>
              <a:t>Intensity </a:t>
            </a:r>
            <a:r>
              <a:rPr lang="fa-IR" sz="2800" dirty="0" smtClean="0">
                <a:cs typeface="2  Nazanin" pitchFamily="2" charset="-78"/>
              </a:rPr>
              <a:t> ) بین بافت های توموری  و بافت سالم بخش بندی نواحی بسیار زمانبر و با درصد خطای بالایی می باشد لذا می توان نشان داد که با رنگ آمیزی محدوده ای از تصویر که نشان دهنده بافت توموری است بخش بندی آن ناحیه بسیار آسان میباشد . و دیگر نیازی به بخش بندی کل تصویر نخواهیم داشت .</a:t>
            </a:r>
            <a:endParaRPr lang="en-US" sz="2800" dirty="0">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2"/>
          <a:srcRect/>
          <a:stretch>
            <a:fillRect/>
          </a:stretch>
        </p:blipFill>
        <p:spPr bwMode="auto">
          <a:xfrm>
            <a:off x="228600" y="838200"/>
            <a:ext cx="6482603" cy="5638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6" name="Rectangle 5"/>
          <p:cNvSpPr/>
          <p:nvPr/>
        </p:nvSpPr>
        <p:spPr>
          <a:xfrm>
            <a:off x="6934200" y="1676400"/>
            <a:ext cx="1752600" cy="2862322"/>
          </a:xfrm>
          <a:prstGeom prst="rect">
            <a:avLst/>
          </a:prstGeom>
        </p:spPr>
        <p:txBody>
          <a:bodyPr wrap="square">
            <a:spAutoFit/>
          </a:bodyPr>
          <a:lstStyle/>
          <a:p>
            <a:r>
              <a:rPr lang="en-US" sz="2000" dirty="0" smtClean="0"/>
              <a:t> (a) image labeled by cluster index, (b) objects in cluster 1,</a:t>
            </a:r>
          </a:p>
          <a:p>
            <a:r>
              <a:rPr lang="en-US" sz="2000" dirty="0" smtClean="0"/>
              <a:t>(c) objects in cluster 2 and (d) final segmentation.</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smtClean="0"/>
              <a:t>نتیجه گیری </a:t>
            </a:r>
            <a:endParaRPr lang="en-US" b="1" dirty="0"/>
          </a:p>
        </p:txBody>
      </p:sp>
      <p:sp>
        <p:nvSpPr>
          <p:cNvPr id="3" name="Content Placeholder 2"/>
          <p:cNvSpPr>
            <a:spLocks noGrp="1"/>
          </p:cNvSpPr>
          <p:nvPr>
            <p:ph idx="1"/>
          </p:nvPr>
        </p:nvSpPr>
        <p:spPr/>
        <p:txBody>
          <a:bodyPr>
            <a:normAutofit/>
          </a:bodyPr>
          <a:lstStyle/>
          <a:p>
            <a:pPr algn="just" rtl="1">
              <a:buNone/>
            </a:pPr>
            <a:endParaRPr lang="fa-IR" sz="2800" dirty="0" smtClean="0">
              <a:cs typeface="2  Nazanin" pitchFamily="2" charset="-78"/>
            </a:endParaRPr>
          </a:p>
          <a:p>
            <a:pPr algn="just" rtl="1"/>
            <a:r>
              <a:rPr lang="fa-IR" sz="2800" dirty="0" smtClean="0">
                <a:cs typeface="2  Nazanin" pitchFamily="2" charset="-78"/>
              </a:rPr>
              <a:t> فرایند بخش بندی تصاویر فرایندی وقت گیراست ولی چنانچه با استفاده از متودهای دیگر همچون رنگ آمیزی بتوان تنها نواحی بخصوصی از تصویر را بخش بندی کنیم باعث تسهیل در امر بخش بندی و هم چنین تسریع در تشخیص پزشکی خواهد شد.</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ctr" rtl="1"/>
            <a:endParaRPr lang="fa-IR" sz="6600" dirty="0" smtClean="0"/>
          </a:p>
          <a:p>
            <a:pPr algn="ctr" rtl="1">
              <a:buNone/>
            </a:pPr>
            <a:r>
              <a:rPr lang="fa-IR" sz="8000" dirty="0" smtClean="0">
                <a:solidFill>
                  <a:schemeClr val="accent1">
                    <a:lumMod val="50000"/>
                  </a:schemeClr>
                </a:solidFill>
                <a:cs typeface="2  Nazanin" pitchFamily="2" charset="-78"/>
              </a:rPr>
              <a:t>با تشکر </a:t>
            </a:r>
            <a:endParaRPr lang="en-US" sz="8000" dirty="0">
              <a:solidFill>
                <a:schemeClr val="accent1">
                  <a:lumMod val="50000"/>
                </a:schemeClr>
              </a:solidFill>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1026" name="Picture 2" descr="D:\uni\TERM2\image processing\seminar\1.jpg"/>
          <p:cNvPicPr>
            <a:picLocks noChangeAspect="1" noChangeArrowheads="1"/>
          </p:cNvPicPr>
          <p:nvPr/>
        </p:nvPicPr>
        <p:blipFill>
          <a:blip r:embed="rId2"/>
          <a:srcRect/>
          <a:stretch>
            <a:fillRect/>
          </a:stretch>
        </p:blipFill>
        <p:spPr bwMode="auto">
          <a:xfrm>
            <a:off x="1676400" y="1447800"/>
            <a:ext cx="5416062" cy="457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r" rtl="1"/>
            <a:r>
              <a:rPr lang="fa-IR" sz="4400" b="1" dirty="0" smtClean="0"/>
              <a:t>آشنایی با تصاویر پزشکی </a:t>
            </a:r>
            <a:endParaRPr lang="en-US" sz="4400" b="1" dirty="0"/>
          </a:p>
        </p:txBody>
      </p:sp>
      <p:sp>
        <p:nvSpPr>
          <p:cNvPr id="3" name="Content Placeholder 2"/>
          <p:cNvSpPr>
            <a:spLocks noGrp="1"/>
          </p:cNvSpPr>
          <p:nvPr>
            <p:ph idx="1"/>
          </p:nvPr>
        </p:nvSpPr>
        <p:spPr>
          <a:xfrm>
            <a:off x="533400" y="1524000"/>
            <a:ext cx="8229600" cy="4800600"/>
          </a:xfrm>
        </p:spPr>
        <p:txBody>
          <a:bodyPr>
            <a:noAutofit/>
          </a:bodyPr>
          <a:lstStyle/>
          <a:p>
            <a:pPr algn="just" rtl="1">
              <a:buNone/>
            </a:pPr>
            <a:r>
              <a:rPr lang="fa-IR" sz="2800" dirty="0" smtClean="0">
                <a:cs typeface="2  Nazanin" pitchFamily="2" charset="-78"/>
              </a:rPr>
              <a:t>از جمله تصاویر پزشکی معروف میتوان به </a:t>
            </a:r>
            <a:r>
              <a:rPr lang="en-US" sz="2800" dirty="0" smtClean="0">
                <a:cs typeface="2  Nazanin" pitchFamily="2" charset="-78"/>
              </a:rPr>
              <a:t>CT , MRI</a:t>
            </a:r>
            <a:r>
              <a:rPr lang="fa-IR" sz="2800" dirty="0" smtClean="0">
                <a:cs typeface="2  Nazanin" pitchFamily="2" charset="-78"/>
              </a:rPr>
              <a:t> اشاره کرد: </a:t>
            </a:r>
          </a:p>
          <a:p>
            <a:pPr algn="just" rtl="1"/>
            <a:r>
              <a:rPr lang="fa-IR" sz="2800" dirty="0" smtClean="0">
                <a:cs typeface="2  Nazanin" pitchFamily="2" charset="-78"/>
              </a:rPr>
              <a:t> در سال 1972 اقای گوفری هانسفیلد موفق به تولید اولین </a:t>
            </a:r>
            <a:r>
              <a:rPr lang="fa-IR" dirty="0" smtClean="0">
                <a:cs typeface="2  Nazanin" pitchFamily="2" charset="-78"/>
              </a:rPr>
              <a:t>ماشین </a:t>
            </a:r>
            <a:r>
              <a:rPr lang="en-US" dirty="0" smtClean="0">
                <a:cs typeface="2  Nazanin" pitchFamily="2" charset="-78"/>
              </a:rPr>
              <a:t>CT scan</a:t>
            </a:r>
            <a:r>
              <a:rPr lang="fa-IR" dirty="0" smtClean="0">
                <a:cs typeface="2  Nazanin" pitchFamily="2" charset="-78"/>
              </a:rPr>
              <a:t> شد در این تکنولوژی از اشعه ایکس برای گرفتن تصاویر استفاده میشد.</a:t>
            </a:r>
          </a:p>
          <a:p>
            <a:pPr algn="just" rtl="1"/>
            <a:r>
              <a:rPr lang="fa-IR" dirty="0" smtClean="0">
                <a:cs typeface="2  Nazanin" pitchFamily="2" charset="-78"/>
              </a:rPr>
              <a:t> در سال 1977 اولین ماشین</a:t>
            </a:r>
            <a:r>
              <a:rPr lang="en-US" dirty="0" smtClean="0">
                <a:cs typeface="2  Nazanin" pitchFamily="2" charset="-78"/>
              </a:rPr>
              <a:t>MRI </a:t>
            </a:r>
            <a:r>
              <a:rPr lang="fa-IR" dirty="0" smtClean="0">
                <a:cs typeface="2  Nazanin" pitchFamily="2" charset="-78"/>
              </a:rPr>
              <a:t>  توسط پاول لاتربر و پیتر مانسفیلد اختراع شد در این تکنولوژی از انرژی مغناطیسی در فرکانس رادیویی جهت گرفتن تصاویر استفاده میشد.</a:t>
            </a:r>
          </a:p>
          <a:p>
            <a:pPr algn="just" rtl="1"/>
            <a:r>
              <a:rPr lang="fa-IR" dirty="0" smtClean="0">
                <a:cs typeface="2  Nazanin" pitchFamily="2" charset="-78"/>
              </a:rPr>
              <a:t>هر دو تکنولوژی مجموعه ای از اسلایس ها و یا تصاویر دو بعدی را ایجاد میکند که ترکیب این تصاویر دو بعدی منجر به تولید  تصویری سه بعدی میشود  .</a:t>
            </a:r>
          </a:p>
          <a:p>
            <a:pPr algn="just" rtl="1"/>
            <a:r>
              <a:rPr lang="fa-IR" dirty="0" smtClean="0">
                <a:cs typeface="2  Nazanin" pitchFamily="2" charset="-78"/>
              </a:rPr>
              <a:t>امروزه این تصاویر پزشکی در سیستم های بیمارستانی در سیستم </a:t>
            </a:r>
            <a:r>
              <a:rPr lang="en-US" dirty="0" smtClean="0">
                <a:cs typeface="2  Nazanin" pitchFamily="2" charset="-78"/>
              </a:rPr>
              <a:t> PACS </a:t>
            </a:r>
            <a:r>
              <a:rPr lang="fa-IR" dirty="0" smtClean="0">
                <a:cs typeface="2  Nazanin" pitchFamily="2" charset="-78"/>
              </a:rPr>
              <a:t>  در فرمت </a:t>
            </a:r>
            <a:r>
              <a:rPr lang="en-US" dirty="0" smtClean="0">
                <a:cs typeface="2  Nazanin" pitchFamily="2" charset="-78"/>
              </a:rPr>
              <a:t> DICOM </a:t>
            </a:r>
            <a:r>
              <a:rPr lang="fa-IR" dirty="0" smtClean="0">
                <a:cs typeface="2  Nazanin" pitchFamily="2" charset="-78"/>
              </a:rPr>
              <a:t> قابل ذخیره سازی و پرینت میباشد . </a:t>
            </a:r>
            <a:endParaRPr lang="en-US" dirty="0" smtClean="0">
              <a:cs typeface="2  Nazanin" pitchFamily="2" charset="-78"/>
            </a:endParaRPr>
          </a:p>
          <a:p>
            <a:pPr algn="just" rtl="1"/>
            <a:r>
              <a:rPr lang="fa-IR" dirty="0" smtClean="0">
                <a:cs typeface="2  Nazanin" pitchFamily="2" charset="-78"/>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5410200"/>
          </a:xfrm>
        </p:spPr>
        <p:txBody>
          <a:bodyPr/>
          <a:lstStyle/>
          <a:p>
            <a:pPr algn="just" rtl="1">
              <a:buNone/>
            </a:pPr>
            <a:r>
              <a:rPr lang="fa-IR" b="1" dirty="0" smtClean="0">
                <a:solidFill>
                  <a:srgbClr val="7030A0"/>
                </a:solidFill>
                <a:cs typeface="2  Nazanin" pitchFamily="2" charset="-78"/>
              </a:rPr>
              <a:t>نمونه یک </a:t>
            </a:r>
          </a:p>
          <a:p>
            <a:pPr algn="just" rtl="1">
              <a:buNone/>
            </a:pPr>
            <a:r>
              <a:rPr lang="fa-IR" b="1" dirty="0" smtClean="0">
                <a:solidFill>
                  <a:srgbClr val="7030A0"/>
                </a:solidFill>
                <a:cs typeface="2  Nazanin" pitchFamily="2" charset="-78"/>
              </a:rPr>
              <a:t>تصویر دو بعدی</a:t>
            </a:r>
          </a:p>
          <a:p>
            <a:pPr algn="just" rtl="1">
              <a:buNone/>
            </a:pPr>
            <a:r>
              <a:rPr lang="en-US" b="1" dirty="0" smtClean="0">
                <a:solidFill>
                  <a:srgbClr val="7030A0"/>
                </a:solidFill>
                <a:cs typeface="2  Nazanin" pitchFamily="2" charset="-78"/>
              </a:rPr>
              <a:t>CT SCAN</a:t>
            </a:r>
            <a:r>
              <a:rPr lang="fa-IR" b="1" dirty="0" smtClean="0">
                <a:solidFill>
                  <a:srgbClr val="7030A0"/>
                </a:solidFill>
                <a:cs typeface="2  Nazanin" pitchFamily="2" charset="-78"/>
              </a:rPr>
              <a:t> مغز</a:t>
            </a:r>
            <a:endParaRPr lang="en-US" b="1" dirty="0">
              <a:solidFill>
                <a:srgbClr val="7030A0"/>
              </a:solidFill>
              <a:cs typeface="2  Nazanin" pitchFamily="2" charset="-78"/>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Content Placeholder 8" descr="2.png"/>
          <p:cNvPicPr>
            <a:picLocks noChangeAspect="1"/>
          </p:cNvPicPr>
          <p:nvPr/>
        </p:nvPicPr>
        <p:blipFill>
          <a:blip r:embed="rId2"/>
          <a:stretch>
            <a:fillRect/>
          </a:stretch>
        </p:blipFill>
        <p:spPr>
          <a:xfrm>
            <a:off x="685800" y="990600"/>
            <a:ext cx="5410200" cy="5562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dirty="0" smtClean="0">
                <a:solidFill>
                  <a:schemeClr val="tx2">
                    <a:lumMod val="75000"/>
                  </a:schemeClr>
                </a:solidFill>
              </a:rPr>
              <a:t>Brain tumor</a:t>
            </a:r>
            <a:endParaRPr lang="en-US" dirty="0">
              <a:solidFill>
                <a:schemeClr val="tx2">
                  <a:lumMod val="75000"/>
                </a:schemeClr>
              </a:solidFill>
            </a:endParaRPr>
          </a:p>
        </p:txBody>
      </p:sp>
      <p:sp>
        <p:nvSpPr>
          <p:cNvPr id="6" name="Text Placeholder 5"/>
          <p:cNvSpPr>
            <a:spLocks noGrp="1"/>
          </p:cNvSpPr>
          <p:nvPr>
            <p:ph type="body" idx="1"/>
          </p:nvPr>
        </p:nvSpPr>
        <p:spPr>
          <a:xfrm>
            <a:off x="457200" y="1855248"/>
            <a:ext cx="4419600" cy="735552"/>
          </a:xfrm>
        </p:spPr>
        <p:txBody>
          <a:bodyPr/>
          <a:lstStyle/>
          <a:p>
            <a:endParaRPr lang="en-US" dirty="0" smtClean="0"/>
          </a:p>
          <a:p>
            <a:r>
              <a:rPr lang="en-US" dirty="0" smtClean="0">
                <a:solidFill>
                  <a:schemeClr val="tx1"/>
                </a:solidFill>
              </a:rPr>
              <a:t>CT scan of a normal person</a:t>
            </a:r>
            <a:endParaRPr lang="en-US" dirty="0">
              <a:solidFill>
                <a:schemeClr val="tx1"/>
              </a:solidFill>
            </a:endParaRPr>
          </a:p>
        </p:txBody>
      </p:sp>
      <p:sp>
        <p:nvSpPr>
          <p:cNvPr id="7" name="Text Placeholder 6"/>
          <p:cNvSpPr>
            <a:spLocks noGrp="1"/>
          </p:cNvSpPr>
          <p:nvPr>
            <p:ph type="body" sz="half" idx="3"/>
          </p:nvPr>
        </p:nvSpPr>
        <p:spPr>
          <a:xfrm>
            <a:off x="4953000" y="1905000"/>
            <a:ext cx="3810000" cy="731043"/>
          </a:xfrm>
        </p:spPr>
        <p:txBody>
          <a:bodyPr>
            <a:normAutofit fontScale="92500" lnSpcReduction="10000"/>
          </a:bodyPr>
          <a:lstStyle/>
          <a:p>
            <a:pPr algn="ctr"/>
            <a:endParaRPr lang="en-US" dirty="0" smtClean="0"/>
          </a:p>
          <a:p>
            <a:pPr algn="ctr"/>
            <a:r>
              <a:rPr lang="en-US" sz="2600" dirty="0" smtClean="0">
                <a:solidFill>
                  <a:schemeClr val="tx1"/>
                </a:solidFill>
              </a:rPr>
              <a:t>CT Scan of the </a:t>
            </a:r>
            <a:r>
              <a:rPr lang="en-US" sz="2600" dirty="0" err="1" smtClean="0">
                <a:solidFill>
                  <a:schemeClr val="tx1"/>
                </a:solidFill>
              </a:rPr>
              <a:t>tumour</a:t>
            </a:r>
            <a:r>
              <a:rPr lang="en-US" sz="2600" dirty="0" smtClean="0">
                <a:solidFill>
                  <a:schemeClr val="tx1"/>
                </a:solidFill>
              </a:rPr>
              <a:t> </a:t>
            </a:r>
            <a:endParaRPr lang="en-US" sz="2600" dirty="0">
              <a:solidFill>
                <a:schemeClr val="tx1"/>
              </a:solidFill>
            </a:endParaRPr>
          </a:p>
        </p:txBody>
      </p:sp>
      <p:pic>
        <p:nvPicPr>
          <p:cNvPr id="1026" name="Picture 2"/>
          <p:cNvPicPr>
            <a:picLocks noGrp="1" noChangeAspect="1" noChangeArrowheads="1"/>
          </p:cNvPicPr>
          <p:nvPr>
            <p:ph sz="quarter" idx="2"/>
          </p:nvPr>
        </p:nvPicPr>
        <p:blipFill>
          <a:blip r:embed="rId2"/>
          <a:stretch>
            <a:fillRect/>
          </a:stretch>
        </p:blipFill>
        <p:spPr bwMode="auto">
          <a:xfrm>
            <a:off x="762000" y="2743200"/>
            <a:ext cx="3426893" cy="3846513"/>
          </a:xfrm>
          <a:prstGeom prst="rect">
            <a:avLst/>
          </a:prstGeom>
          <a:noFill/>
          <a:ln w="9525">
            <a:noFill/>
            <a:miter lim="800000"/>
            <a:headEnd/>
            <a:tailEnd/>
          </a:ln>
          <a:effectLst/>
        </p:spPr>
      </p:pic>
      <p:pic>
        <p:nvPicPr>
          <p:cNvPr id="1027" name="Picture 3"/>
          <p:cNvPicPr>
            <a:picLocks noGrp="1" noChangeAspect="1" noChangeArrowheads="1"/>
          </p:cNvPicPr>
          <p:nvPr>
            <p:ph sz="quarter" idx="4"/>
          </p:nvPr>
        </p:nvPicPr>
        <p:blipFill>
          <a:blip r:embed="rId3"/>
          <a:stretch>
            <a:fillRect/>
          </a:stretch>
        </p:blipFill>
        <p:spPr bwMode="auto">
          <a:xfrm>
            <a:off x="4953000" y="2743200"/>
            <a:ext cx="3543300" cy="37338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762000"/>
            <a:ext cx="8229600" cy="856488"/>
          </a:xfrm>
        </p:spPr>
        <p:txBody>
          <a:bodyPr>
            <a:noAutofit/>
          </a:bodyPr>
          <a:lstStyle/>
          <a:p>
            <a:pPr algn="r" rtl="1"/>
            <a:r>
              <a:rPr lang="fa-IR" sz="3600" b="1" dirty="0" smtClean="0">
                <a:cs typeface="2  Nazanin" pitchFamily="2" charset="-78"/>
              </a:rPr>
              <a:t/>
            </a:r>
            <a:br>
              <a:rPr lang="fa-IR" sz="3600" b="1" dirty="0" smtClean="0">
                <a:cs typeface="2  Nazanin" pitchFamily="2" charset="-78"/>
              </a:rPr>
            </a:br>
            <a:r>
              <a:rPr lang="fa-IR" sz="3600" b="1" dirty="0" smtClean="0">
                <a:cs typeface="2  Nazanin" pitchFamily="2" charset="-78"/>
              </a:rPr>
              <a:t>دو نوع تومور با ساختار مختلف : همگن وناهمگن </a:t>
            </a:r>
            <a:endParaRPr lang="en-US" sz="3600" b="1" dirty="0">
              <a:cs typeface="2  Nazanin" pitchFamily="2" charset="-78"/>
            </a:endParaRPr>
          </a:p>
        </p:txBody>
      </p:sp>
      <p:pic>
        <p:nvPicPr>
          <p:cNvPr id="2050" name="Picture 2"/>
          <p:cNvPicPr>
            <a:picLocks noGrp="1" noChangeAspect="1" noChangeArrowheads="1"/>
          </p:cNvPicPr>
          <p:nvPr>
            <p:ph idx="1"/>
          </p:nvPr>
        </p:nvPicPr>
        <p:blipFill>
          <a:blip r:embed="rId2"/>
          <a:srcRect/>
          <a:stretch>
            <a:fillRect/>
          </a:stretch>
        </p:blipFill>
        <p:spPr bwMode="auto">
          <a:xfrm>
            <a:off x="762000" y="2743200"/>
            <a:ext cx="3657600" cy="3429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2052" name="Picture 4"/>
          <p:cNvPicPr>
            <a:picLocks noChangeAspect="1" noChangeArrowheads="1"/>
          </p:cNvPicPr>
          <p:nvPr/>
        </p:nvPicPr>
        <p:blipFill>
          <a:blip r:embed="rId3"/>
          <a:srcRect/>
          <a:stretch>
            <a:fillRect/>
          </a:stretch>
        </p:blipFill>
        <p:spPr bwMode="auto">
          <a:xfrm>
            <a:off x="4953000" y="2590800"/>
            <a:ext cx="3733800" cy="3505200"/>
          </a:xfrm>
          <a:prstGeom prst="rect">
            <a:avLst/>
          </a:prstGeom>
          <a:noFill/>
          <a:ln w="9525">
            <a:noFill/>
            <a:miter lim="800000"/>
            <a:headEnd/>
            <a:tailEnd/>
          </a:ln>
          <a:effectLst/>
        </p:spPr>
      </p:pic>
      <p:sp>
        <p:nvSpPr>
          <p:cNvPr id="11" name="Rectangle 10"/>
          <p:cNvSpPr/>
          <p:nvPr/>
        </p:nvSpPr>
        <p:spPr>
          <a:xfrm>
            <a:off x="1219200" y="2209800"/>
            <a:ext cx="2719807" cy="400110"/>
          </a:xfrm>
          <a:prstGeom prst="rect">
            <a:avLst/>
          </a:prstGeom>
        </p:spPr>
        <p:txBody>
          <a:bodyPr wrap="square">
            <a:spAutoFit/>
          </a:bodyPr>
          <a:lstStyle/>
          <a:p>
            <a:r>
              <a:rPr lang="en-US" sz="2000" b="1" dirty="0" smtClean="0"/>
              <a:t>homogeneous tumor</a:t>
            </a:r>
            <a:endParaRPr lang="en-US" sz="2000" b="1" dirty="0"/>
          </a:p>
        </p:txBody>
      </p:sp>
      <p:sp>
        <p:nvSpPr>
          <p:cNvPr id="12" name="Rectangle 11"/>
          <p:cNvSpPr/>
          <p:nvPr/>
        </p:nvSpPr>
        <p:spPr>
          <a:xfrm>
            <a:off x="5181600" y="2133600"/>
            <a:ext cx="2853730" cy="400110"/>
          </a:xfrm>
          <a:prstGeom prst="rect">
            <a:avLst/>
          </a:prstGeom>
        </p:spPr>
        <p:txBody>
          <a:bodyPr wrap="none">
            <a:spAutoFit/>
          </a:bodyPr>
          <a:lstStyle/>
          <a:p>
            <a:r>
              <a:rPr lang="en-US" sz="2000" b="1" dirty="0" smtClean="0"/>
              <a:t>heterogeneous tumor </a:t>
            </a:r>
            <a:endParaRPr lang="en-US"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4400" b="1" dirty="0" smtClean="0"/>
              <a:t>Grayscale and color DICOM file.</a:t>
            </a:r>
            <a:endParaRPr lang="en-US" sz="4400" b="1"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133600"/>
            <a:ext cx="8077200" cy="4419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22954</TotalTime>
  <Words>2293</Words>
  <Application>Microsoft Office PowerPoint</Application>
  <PresentationFormat>On-screen Show (4:3)</PresentationFormat>
  <Paragraphs>205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            به نام خدا   رنگ آمیزی  و بخش بندی تصاویر پزشکی و کاربرد های آنها Colorization and segmentation of Medical images and their applications  </vt:lpstr>
      <vt:lpstr>پیشینه تصاویر پزشکی </vt:lpstr>
      <vt:lpstr>Slide 3</vt:lpstr>
      <vt:lpstr>Slide 4</vt:lpstr>
      <vt:lpstr>آشنایی با تصاویر پزشکی </vt:lpstr>
      <vt:lpstr>Slide 6</vt:lpstr>
      <vt:lpstr>Brain tumor</vt:lpstr>
      <vt:lpstr> دو نوع تومور با ساختار مختلف : همگن وناهمگن </vt:lpstr>
      <vt:lpstr>Grayscale and color DICOM file.</vt:lpstr>
      <vt:lpstr>معرفی متودهایی در زمینه رنگ آمیزی و قطعه بندی </vt:lpstr>
      <vt:lpstr>Slide 11</vt:lpstr>
      <vt:lpstr>تکنیک های رنگ آمیزی : </vt:lpstr>
      <vt:lpstr>Slide 13</vt:lpstr>
      <vt:lpstr>Algorithm</vt:lpstr>
      <vt:lpstr>Slide 15</vt:lpstr>
      <vt:lpstr>Slide 16</vt:lpstr>
      <vt:lpstr>Slide 17</vt:lpstr>
      <vt:lpstr>Slide 18</vt:lpstr>
      <vt:lpstr>Slide 19</vt:lpstr>
      <vt:lpstr>Slide 20</vt:lpstr>
      <vt:lpstr>Slide 21</vt:lpstr>
      <vt:lpstr>Selecting ROI </vt:lpstr>
      <vt:lpstr>الگوریتم رنگ بندی </vt:lpstr>
      <vt:lpstr>Generating a color map </vt:lpstr>
      <vt:lpstr>تخصیص رنگ به پیکسلها </vt:lpstr>
      <vt:lpstr> تکنیک های بخش بندی تصاویر رنگی</vt:lpstr>
      <vt:lpstr>متود حد آستانه : </vt:lpstr>
      <vt:lpstr>Slide 28</vt:lpstr>
      <vt:lpstr>Region  growing</vt:lpstr>
      <vt:lpstr>روش خوشه بندی Clustering </vt:lpstr>
      <vt:lpstr>اعمال سه متود بخش بندی بر روی تصاویر پزشکی رنگی</vt:lpstr>
      <vt:lpstr>Slide 32</vt:lpstr>
      <vt:lpstr>Slide 33</vt:lpstr>
      <vt:lpstr> </vt:lpstr>
      <vt:lpstr>متود  خوشه بندی جهت بخش بندی  با استفاده از الگوریتم  k-means</vt:lpstr>
      <vt:lpstr>Slide 36</vt:lpstr>
      <vt:lpstr>Slide 37</vt:lpstr>
      <vt:lpstr>Slide 38</vt:lpstr>
      <vt:lpstr>Slide 39</vt:lpstr>
      <vt:lpstr>Slide 40</vt:lpstr>
      <vt:lpstr>نتیجه گیری </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Sahar</dc:creator>
  <cp:lastModifiedBy>Sahar</cp:lastModifiedBy>
  <cp:revision>130</cp:revision>
  <dcterms:created xsi:type="dcterms:W3CDTF">2006-08-16T00:00:00Z</dcterms:created>
  <dcterms:modified xsi:type="dcterms:W3CDTF">2014-09-29T16:30:29Z</dcterms:modified>
</cp:coreProperties>
</file>