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2" r:id="rId6"/>
    <p:sldId id="268" r:id="rId7"/>
    <p:sldId id="269" r:id="rId8"/>
    <p:sldId id="258" r:id="rId9"/>
    <p:sldId id="263" r:id="rId10"/>
    <p:sldId id="267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65" r:id="rId32"/>
  </p:sldIdLst>
  <p:sldSz cx="18288000" cy="10287000"/>
  <p:notesSz cx="6858000" cy="9144000"/>
  <p:embeddedFontLst>
    <p:embeddedFont>
      <p:font typeface="Abadi Extra Light" panose="020B0204020104020204" pitchFamily="34" charset="0"/>
      <p:regular r:id="rId34"/>
    </p:embeddedFont>
    <p:embeddedFont>
      <p:font typeface="Aileron Heavy" panose="020B0604020202020204" charset="0"/>
      <p:regular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lear Sans" panose="020B0604020202020204" charset="0"/>
      <p:regular r:id="rId40"/>
    </p:embeddedFont>
    <p:embeddedFont>
      <p:font typeface="Clear Sans Medium" panose="020B0604020202020204" charset="0"/>
      <p:regular r:id="rId41"/>
    </p:embeddedFont>
    <p:embeddedFont>
      <p:font typeface="Clear Sans Medium Italics" panose="020B0604020202020204" charset="0"/>
      <p:regular r:id="rId42"/>
    </p:embeddedFont>
    <p:embeddedFont>
      <p:font typeface="Georgia Pro Light" panose="02040302050405020303" pitchFamily="18" charset="0"/>
      <p:regular r:id="rId43"/>
      <p: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86" y="17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15B2F-7043-4DD9-B058-C33323E45426}" type="datetimeFigureOut">
              <a:rPr lang="en-CA" smtClean="0"/>
              <a:t>2023-08-07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E0A-4DC0-443E-9367-93C2C59606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4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E0A-4DC0-443E-9367-93C2C596065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jpe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12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.svg"/><Relationship Id="rId5" Type="http://schemas.openxmlformats.org/officeDocument/2006/relationships/image" Target="../media/image14.svg"/><Relationship Id="rId15" Type="http://schemas.openxmlformats.org/officeDocument/2006/relationships/image" Target="../media/image20.jpe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66" b="-9166"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3" name="Freeform 3"/>
          <p:cNvSpPr/>
          <p:nvPr/>
        </p:nvSpPr>
        <p:spPr>
          <a:xfrm>
            <a:off x="16958611" y="1060312"/>
            <a:ext cx="300689" cy="1198396"/>
          </a:xfrm>
          <a:custGeom>
            <a:avLst/>
            <a:gdLst/>
            <a:ahLst/>
            <a:cxnLst/>
            <a:rect l="l" t="t" r="r" b="b"/>
            <a:pathLst>
              <a:path w="300689" h="1198396">
                <a:moveTo>
                  <a:pt x="0" y="0"/>
                </a:moveTo>
                <a:lnTo>
                  <a:pt x="300689" y="0"/>
                </a:lnTo>
                <a:lnTo>
                  <a:pt x="300689" y="1198397"/>
                </a:lnTo>
                <a:lnTo>
                  <a:pt x="0" y="1198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95201" y="6445001"/>
            <a:ext cx="3638799" cy="3638799"/>
          </a:xfrm>
          <a:custGeom>
            <a:avLst/>
            <a:gdLst/>
            <a:ahLst/>
            <a:cxnLst/>
            <a:rect l="l" t="t" r="r" b="b"/>
            <a:pathLst>
              <a:path w="3638799" h="3638799">
                <a:moveTo>
                  <a:pt x="0" y="0"/>
                </a:moveTo>
                <a:lnTo>
                  <a:pt x="3638799" y="0"/>
                </a:lnTo>
                <a:lnTo>
                  <a:pt x="3638799" y="3638799"/>
                </a:lnTo>
                <a:lnTo>
                  <a:pt x="0" y="3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007721"/>
            <a:ext cx="13366501" cy="3808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BD59"/>
                </a:solidFill>
                <a:latin typeface="Aileron Heavy"/>
              </a:rPr>
              <a:t>BDAT 1004 </a:t>
            </a:r>
          </a:p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BD59"/>
                </a:solidFill>
                <a:latin typeface="Aileron Heavy"/>
              </a:rPr>
              <a:t>DATA  PROGRAMMING</a:t>
            </a:r>
          </a:p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BD59"/>
                </a:solidFill>
                <a:latin typeface="Aileron Heavy"/>
              </a:rPr>
              <a:t>Final Project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6431" y="7415000"/>
            <a:ext cx="9732569" cy="1975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Clear Sans"/>
              </a:rPr>
              <a:t>Group 12</a:t>
            </a:r>
          </a:p>
          <a:p>
            <a:pPr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Clear Sans"/>
              </a:rPr>
              <a:t>Jerry, Parth , Omar &amp; </a:t>
            </a:r>
            <a:r>
              <a:rPr lang="en-US" sz="3200" dirty="0" err="1">
                <a:solidFill>
                  <a:srgbClr val="FFFFFF"/>
                </a:solidFill>
                <a:latin typeface="Clear Sans"/>
              </a:rPr>
              <a:t>Sehar</a:t>
            </a:r>
            <a:endParaRPr lang="en-US" sz="3200" dirty="0">
              <a:solidFill>
                <a:srgbClr val="FFFFFF"/>
              </a:solidFill>
              <a:latin typeface="Clear Sans"/>
            </a:endParaRPr>
          </a:p>
          <a:p>
            <a:pPr>
              <a:lnSpc>
                <a:spcPts val="3920"/>
              </a:lnSpc>
            </a:pPr>
            <a:r>
              <a:rPr lang="en-US" sz="3200" dirty="0">
                <a:solidFill>
                  <a:srgbClr val="FFFFFF"/>
                </a:solidFill>
                <a:latin typeface="Clear Sans"/>
              </a:rPr>
              <a:t>Instructor: Ethan Davis</a:t>
            </a:r>
          </a:p>
          <a:p>
            <a:pPr>
              <a:lnSpc>
                <a:spcPts val="3920"/>
              </a:lnSpc>
            </a:pPr>
            <a:endParaRPr lang="en-US" sz="3200" dirty="0">
              <a:solidFill>
                <a:srgbClr val="FFFFFF"/>
              </a:solidFill>
              <a:latin typeface="Clear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CE70BA-51EF-E31C-D39C-1ADF6FC3E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11" y="868755"/>
            <a:ext cx="1448851" cy="873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583642" y="2688806"/>
            <a:ext cx="8160558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Database  - Mongo DB Atlas Dashboard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992004"/>
            <a:ext cx="10111413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250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970573" y="2095500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Collection View - MongoDB</a:t>
            </a:r>
          </a:p>
        </p:txBody>
      </p:sp>
    </p:spTree>
    <p:extLst>
      <p:ext uri="{BB962C8B-B14F-4D97-AF65-F5344CB8AC3E}">
        <p14:creationId xmlns:p14="http://schemas.microsoft.com/office/powerpoint/2010/main" val="67045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5211" y="6552986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8" y="0"/>
                </a:lnTo>
                <a:lnTo>
                  <a:pt x="3561278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03355" y="-687243"/>
            <a:ext cx="5225356" cy="52253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02070" y="3352761"/>
            <a:ext cx="4416238" cy="44162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06049" y="6185898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2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2" y="0"/>
                </a:lnTo>
                <a:lnTo>
                  <a:pt x="3971692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239496" y="907451"/>
            <a:ext cx="3948515" cy="394851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49089" y="-1424548"/>
            <a:ext cx="4663996" cy="4663996"/>
          </a:xfrm>
          <a:custGeom>
            <a:avLst/>
            <a:gdLst/>
            <a:ahLst/>
            <a:cxnLst/>
            <a:rect l="l" t="t" r="r" b="b"/>
            <a:pathLst>
              <a:path w="4663996" h="4663996">
                <a:moveTo>
                  <a:pt x="0" y="0"/>
                </a:moveTo>
                <a:lnTo>
                  <a:pt x="4663996" y="0"/>
                </a:lnTo>
                <a:lnTo>
                  <a:pt x="4663996" y="4663997"/>
                </a:lnTo>
                <a:lnTo>
                  <a:pt x="0" y="46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869504" y="686898"/>
            <a:ext cx="10548992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719" dirty="0" err="1">
                <a:solidFill>
                  <a:srgbClr val="05294D"/>
                </a:solidFill>
                <a:latin typeface="Aileron Heavy"/>
              </a:rPr>
              <a:t>Pymongo</a:t>
            </a:r>
            <a:r>
              <a:rPr lang="en-US" sz="9000" spc="719" dirty="0">
                <a:solidFill>
                  <a:srgbClr val="05294D"/>
                </a:solidFill>
                <a:latin typeface="Aileron Heavy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72900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5211" y="6552986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8" y="0"/>
                </a:lnTo>
                <a:lnTo>
                  <a:pt x="3561278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03355" y="-687243"/>
            <a:ext cx="5225356" cy="52253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02070" y="3352761"/>
            <a:ext cx="4416238" cy="44162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06049" y="6185898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2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2" y="0"/>
                </a:lnTo>
                <a:lnTo>
                  <a:pt x="3971692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239496" y="907451"/>
            <a:ext cx="3948515" cy="394851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49089" y="-1424548"/>
            <a:ext cx="4663996" cy="4663996"/>
          </a:xfrm>
          <a:custGeom>
            <a:avLst/>
            <a:gdLst/>
            <a:ahLst/>
            <a:cxnLst/>
            <a:rect l="l" t="t" r="r" b="b"/>
            <a:pathLst>
              <a:path w="4663996" h="4663996">
                <a:moveTo>
                  <a:pt x="0" y="0"/>
                </a:moveTo>
                <a:lnTo>
                  <a:pt x="4663996" y="0"/>
                </a:lnTo>
                <a:lnTo>
                  <a:pt x="4663996" y="4663997"/>
                </a:lnTo>
                <a:lnTo>
                  <a:pt x="0" y="46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869503" y="686898"/>
            <a:ext cx="12740165" cy="239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6000" spc="719" dirty="0">
                <a:solidFill>
                  <a:srgbClr val="05294D"/>
                </a:solidFill>
                <a:latin typeface="Aileron Heavy"/>
              </a:rPr>
              <a:t>Extract data and store in MongoDB</a:t>
            </a:r>
          </a:p>
        </p:txBody>
      </p:sp>
    </p:spTree>
    <p:extLst>
      <p:ext uri="{BB962C8B-B14F-4D97-AF65-F5344CB8AC3E}">
        <p14:creationId xmlns:p14="http://schemas.microsoft.com/office/powerpoint/2010/main" val="30940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- Flask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51C0D-C959-4178-4EEF-B7A693AC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53708"/>
            <a:ext cx="95971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</a:rPr>
              <a:t>We created the website using Flask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We used HTML , CSS, and JS for frontend and also the charts.js library to create visualizations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Homepage </a:t>
            </a:r>
          </a:p>
          <a:p>
            <a:pPr algn="ctr">
              <a:lnSpc>
                <a:spcPts val="2749"/>
              </a:lnSpc>
            </a:pPr>
            <a:endParaRPr lang="en-US" sz="2499" dirty="0">
              <a:solidFill>
                <a:srgbClr val="FFFFFF"/>
              </a:solidFill>
              <a:latin typeface="Aileron Heavy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5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Bar chart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4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Line chart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4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Line chart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1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Line chart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15091" y="-4724668"/>
            <a:ext cx="11506736" cy="1150673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904703" y="4045290"/>
            <a:ext cx="5085571" cy="508557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307097" y="6588075"/>
            <a:ext cx="5085571" cy="508557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4970671"/>
            <a:ext cx="2748771" cy="274877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468648" y="196452"/>
            <a:ext cx="3638799" cy="3638799"/>
          </a:xfrm>
          <a:custGeom>
            <a:avLst/>
            <a:gdLst/>
            <a:ahLst/>
            <a:cxnLst/>
            <a:rect l="l" t="t" r="r" b="b"/>
            <a:pathLst>
              <a:path w="3638799" h="3638799">
                <a:moveTo>
                  <a:pt x="0" y="0"/>
                </a:moveTo>
                <a:lnTo>
                  <a:pt x="3638799" y="0"/>
                </a:lnTo>
                <a:lnTo>
                  <a:pt x="3638799" y="3638799"/>
                </a:lnTo>
                <a:lnTo>
                  <a:pt x="0" y="3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1384324" y="7628833"/>
            <a:ext cx="4044813" cy="4044813"/>
            <a:chOff x="0" y="0"/>
            <a:chExt cx="6355080" cy="63550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28700" y="1104900"/>
            <a:ext cx="9099022" cy="255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BD59"/>
                </a:solidFill>
                <a:latin typeface="Aileron Heavy"/>
              </a:rPr>
              <a:t>TABLE OF 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00912" y="2584739"/>
            <a:ext cx="5961275" cy="708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Team Members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Project summary 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Data Source - API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Project Scope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Tools we use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Storage mode - MongoDB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Website development - Flask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Data Visualization</a:t>
            </a:r>
          </a:p>
          <a:p>
            <a:pPr marL="539749" lvl="1" indent="-269875">
              <a:lnSpc>
                <a:spcPts val="5624"/>
              </a:lnSpc>
              <a:buFont typeface="Arial"/>
              <a:buChar char="•"/>
            </a:pPr>
            <a:r>
              <a:rPr lang="en-US" sz="2499" spc="49" dirty="0">
                <a:solidFill>
                  <a:srgbClr val="05294D"/>
                </a:solidFill>
                <a:latin typeface="Clear Sans"/>
              </a:rPr>
              <a:t>Postman</a:t>
            </a:r>
          </a:p>
          <a:p>
            <a:pPr marL="269874" lvl="1">
              <a:lnSpc>
                <a:spcPts val="5624"/>
              </a:lnSpc>
            </a:pPr>
            <a:endParaRPr lang="en-US" sz="2499" spc="49" dirty="0">
              <a:solidFill>
                <a:srgbClr val="05294D"/>
              </a:solidFill>
              <a:latin typeface="Clear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Line chart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 design     About us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1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5211" y="6552986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8" y="0"/>
                </a:lnTo>
                <a:lnTo>
                  <a:pt x="3561278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03355" y="-687243"/>
            <a:ext cx="5225356" cy="52253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02070" y="3352761"/>
            <a:ext cx="4416238" cy="44162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06049" y="6185898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2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2" y="0"/>
                </a:lnTo>
                <a:lnTo>
                  <a:pt x="3971692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239496" y="907451"/>
            <a:ext cx="3948515" cy="394851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49089" y="-1424548"/>
            <a:ext cx="4663996" cy="4663996"/>
          </a:xfrm>
          <a:custGeom>
            <a:avLst/>
            <a:gdLst/>
            <a:ahLst/>
            <a:cxnLst/>
            <a:rect l="l" t="t" r="r" b="b"/>
            <a:pathLst>
              <a:path w="4663996" h="4663996">
                <a:moveTo>
                  <a:pt x="0" y="0"/>
                </a:moveTo>
                <a:lnTo>
                  <a:pt x="4663996" y="0"/>
                </a:lnTo>
                <a:lnTo>
                  <a:pt x="4663996" y="4663997"/>
                </a:lnTo>
                <a:lnTo>
                  <a:pt x="0" y="46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869504" y="686898"/>
            <a:ext cx="10548992" cy="38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719" dirty="0">
                <a:solidFill>
                  <a:srgbClr val="05294D"/>
                </a:solidFill>
                <a:latin typeface="Aileron Heavy"/>
              </a:rPr>
              <a:t>Website deployment - Heroku</a:t>
            </a:r>
          </a:p>
        </p:txBody>
      </p:sp>
    </p:spTree>
    <p:extLst>
      <p:ext uri="{BB962C8B-B14F-4D97-AF65-F5344CB8AC3E}">
        <p14:creationId xmlns:p14="http://schemas.microsoft.com/office/powerpoint/2010/main" val="53796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5211" y="6552986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8" y="0"/>
                </a:lnTo>
                <a:lnTo>
                  <a:pt x="3561278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03355" y="-687243"/>
            <a:ext cx="5225356" cy="52253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02070" y="3352761"/>
            <a:ext cx="4416238" cy="44162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06049" y="6185898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2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2" y="0"/>
                </a:lnTo>
                <a:lnTo>
                  <a:pt x="3971692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239496" y="907451"/>
            <a:ext cx="3948515" cy="394851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49089" y="-1424548"/>
            <a:ext cx="4663996" cy="4663996"/>
          </a:xfrm>
          <a:custGeom>
            <a:avLst/>
            <a:gdLst/>
            <a:ahLst/>
            <a:cxnLst/>
            <a:rect l="l" t="t" r="r" b="b"/>
            <a:pathLst>
              <a:path w="4663996" h="4663996">
                <a:moveTo>
                  <a:pt x="0" y="0"/>
                </a:moveTo>
                <a:lnTo>
                  <a:pt x="4663996" y="0"/>
                </a:lnTo>
                <a:lnTo>
                  <a:pt x="4663996" y="4663997"/>
                </a:lnTo>
                <a:lnTo>
                  <a:pt x="0" y="46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869504" y="686898"/>
            <a:ext cx="10548992" cy="38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719" dirty="0">
                <a:solidFill>
                  <a:srgbClr val="05294D"/>
                </a:solidFill>
                <a:latin typeface="Aileron Heavy"/>
              </a:rPr>
              <a:t>Website deployment - Heroku</a:t>
            </a:r>
          </a:p>
        </p:txBody>
      </p:sp>
    </p:spTree>
    <p:extLst>
      <p:ext uri="{BB962C8B-B14F-4D97-AF65-F5344CB8AC3E}">
        <p14:creationId xmlns:p14="http://schemas.microsoft.com/office/powerpoint/2010/main" val="3675113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50242" y="-2478886"/>
            <a:ext cx="8295098" cy="82950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2011205" y="-3361883"/>
            <a:ext cx="5395199" cy="5395199"/>
            <a:chOff x="0" y="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1378146" y="-2750070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529015" y="5788586"/>
            <a:ext cx="3086100" cy="1543050"/>
            <a:chOff x="0" y="0"/>
            <a:chExt cx="812800" cy="406400"/>
          </a:xfrm>
        </p:grpSpPr>
        <p:sp>
          <p:nvSpPr>
            <p:cNvPr id="11" name="Freeform 11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l="l" t="t" r="r" b="b"/>
              <a:pathLst>
                <a:path w="406400" h="407051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128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984062" y="9090325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-1704992">
            <a:off x="-1546051" y="8393458"/>
            <a:ext cx="3186869" cy="3086100"/>
            <a:chOff x="0" y="0"/>
            <a:chExt cx="83934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9340" cy="812800"/>
            </a:xfrm>
            <a:custGeom>
              <a:avLst/>
              <a:gdLst/>
              <a:ahLst/>
              <a:cxnLst/>
              <a:rect l="l" t="t" r="r" b="b"/>
              <a:pathLst>
                <a:path w="839340" h="812800">
                  <a:moveTo>
                    <a:pt x="419670" y="0"/>
                  </a:moveTo>
                  <a:lnTo>
                    <a:pt x="839340" y="406400"/>
                  </a:lnTo>
                  <a:lnTo>
                    <a:pt x="419670" y="812800"/>
                  </a:lnTo>
                  <a:lnTo>
                    <a:pt x="0" y="406400"/>
                  </a:lnTo>
                  <a:lnTo>
                    <a:pt x="419670" y="0"/>
                  </a:ln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234626"/>
            <a:ext cx="97155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05294D"/>
                </a:solidFill>
                <a:latin typeface="Aileron Heavy"/>
              </a:rPr>
              <a:t>Fit – Gap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692DA7-04DF-3086-A1CB-DF86A42F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21" y="4344775"/>
            <a:ext cx="962116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the Amount of Data = Expanding Scope Incorporating additional data into the analysis can also lead to a more comprehensive and extensive understanding of a business challenge.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graphical representations could be generated to examine shifts in currency patterns, such as stacked bar charts, scatter plots, and so 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JavaScript chart frameworks could be integrated to introduce greater diversity and tailor the visualizations more extensively. For instance, options like plotly.js,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others.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interactive filters for users to investigate currency exchange trends based on their specific requirements. For instance, filters based on date ranges, currency codes, and more."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74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50242" y="-2478886"/>
            <a:ext cx="8295098" cy="82950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2011205" y="-3361883"/>
            <a:ext cx="5395199" cy="5395199"/>
            <a:chOff x="0" y="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1378146" y="-2750070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529015" y="5788586"/>
            <a:ext cx="3086100" cy="1543050"/>
            <a:chOff x="0" y="0"/>
            <a:chExt cx="812800" cy="406400"/>
          </a:xfrm>
        </p:grpSpPr>
        <p:sp>
          <p:nvSpPr>
            <p:cNvPr id="11" name="Freeform 11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l="l" t="t" r="r" b="b"/>
              <a:pathLst>
                <a:path w="406400" h="407051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128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984062" y="9090325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-1704992">
            <a:off x="-1546051" y="8393458"/>
            <a:ext cx="3186869" cy="3086100"/>
            <a:chOff x="0" y="0"/>
            <a:chExt cx="83934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9340" cy="812800"/>
            </a:xfrm>
            <a:custGeom>
              <a:avLst/>
              <a:gdLst/>
              <a:ahLst/>
              <a:cxnLst/>
              <a:rect l="l" t="t" r="r" b="b"/>
              <a:pathLst>
                <a:path w="839340" h="812800">
                  <a:moveTo>
                    <a:pt x="419670" y="0"/>
                  </a:moveTo>
                  <a:lnTo>
                    <a:pt x="839340" y="406400"/>
                  </a:lnTo>
                  <a:lnTo>
                    <a:pt x="419670" y="812800"/>
                  </a:lnTo>
                  <a:lnTo>
                    <a:pt x="0" y="406400"/>
                  </a:lnTo>
                  <a:lnTo>
                    <a:pt x="419670" y="0"/>
                  </a:ln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234626"/>
            <a:ext cx="8665524" cy="114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05294D"/>
                </a:solidFill>
                <a:latin typeface="Aileron Heavy"/>
              </a:rPr>
              <a:t>Bonus Part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4140061"/>
            <a:ext cx="622436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4"/>
              </a:lnSpc>
            </a:pPr>
            <a:r>
              <a:rPr lang="en-US" sz="2503" dirty="0">
                <a:solidFill>
                  <a:srgbClr val="05294D"/>
                </a:solidFill>
                <a:latin typeface="Clear Sans Medium Italics"/>
              </a:rPr>
              <a:t>Our data source is an API is        </a:t>
            </a:r>
          </a:p>
          <a:p>
            <a:pPr>
              <a:lnSpc>
                <a:spcPts val="2754"/>
              </a:lnSpc>
            </a:pPr>
            <a:endParaRPr lang="en-US" sz="2503" dirty="0">
              <a:solidFill>
                <a:srgbClr val="05294D"/>
              </a:solidFill>
              <a:latin typeface="Clear Sans Medium Italics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6092A210-6311-B3D5-F432-8C2C54552569}"/>
              </a:ext>
            </a:extLst>
          </p:cNvPr>
          <p:cNvSpPr txBox="1"/>
          <p:nvPr/>
        </p:nvSpPr>
        <p:spPr>
          <a:xfrm>
            <a:off x="8156561" y="8620467"/>
            <a:ext cx="622436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4"/>
              </a:lnSpc>
            </a:pPr>
            <a:r>
              <a:rPr lang="en-US" sz="2503" dirty="0">
                <a:solidFill>
                  <a:srgbClr val="05294D"/>
                </a:solidFill>
                <a:latin typeface="Clear Sans Medium Italics"/>
              </a:rPr>
              <a:t>Storage mode is MongoDB</a:t>
            </a:r>
          </a:p>
          <a:p>
            <a:pPr>
              <a:lnSpc>
                <a:spcPts val="2754"/>
              </a:lnSpc>
            </a:pPr>
            <a:endParaRPr lang="en-US" sz="2503" dirty="0">
              <a:solidFill>
                <a:srgbClr val="05294D"/>
              </a:solidFill>
              <a:latin typeface="Clear Sans Medium Italics"/>
            </a:endParaRPr>
          </a:p>
        </p:txBody>
      </p:sp>
    </p:spTree>
    <p:extLst>
      <p:ext uri="{BB962C8B-B14F-4D97-AF65-F5344CB8AC3E}">
        <p14:creationId xmlns:p14="http://schemas.microsoft.com/office/powerpoint/2010/main" val="321033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358587" y="2799366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MongoDB Realm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358587" y="2799366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Three incoming Webhooks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8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358587" y="2799366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Webhook 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96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358587" y="2799366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Webhook 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2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268796" y="-956220"/>
            <a:ext cx="4913302" cy="49133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632268" y="2163062"/>
            <a:ext cx="4289365" cy="428936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137713" y="198880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0" y="0"/>
                </a:moveTo>
                <a:lnTo>
                  <a:pt x="3971693" y="0"/>
                </a:lnTo>
                <a:lnTo>
                  <a:pt x="3971693" y="3928365"/>
                </a:lnTo>
                <a:lnTo>
                  <a:pt x="0" y="392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96295" y="2157593"/>
            <a:ext cx="10230697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BD59"/>
                </a:solidFill>
                <a:latin typeface="Aileron Heavy"/>
              </a:rPr>
              <a:t>Project summary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81896" y="4157636"/>
            <a:ext cx="14485916" cy="3811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Acquired data from a remote source – API for currency exchange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Python was used for retrieving the data and storing it into a cloud based database –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A pseudo-batch process was written in Python that runs every 24 hours to update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Developed a web application using Flask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Used chart.js library in </a:t>
            </a:r>
            <a:r>
              <a:rPr lang="en-CA" sz="2400" b="1" dirty="0" err="1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Javascript</a:t>
            </a: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 to display visualizations such as bar charts and line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Conducted a Fit-Gap Analysis to find out what more could be done in the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Built an API using MongoDB Realm that serves data from MongoDB.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bg1"/>
                </a:solidFill>
                <a:latin typeface="Georgia Pro Light" panose="02040302050405020303" pitchFamily="18" charset="0"/>
                <a:cs typeface="Cascadia Code" panose="020B0609020000020004" pitchFamily="49" charset="0"/>
              </a:rPr>
              <a:t>Tested our API using Postman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F13470-B684-0674-4E3D-F9C1CDE6F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60" y="774153"/>
            <a:ext cx="1448851" cy="87370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358587" y="2799366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Webhook 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4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3702191" y="-2668689"/>
            <a:ext cx="6869952" cy="686995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35786" y="218598"/>
            <a:ext cx="2763556" cy="2763556"/>
          </a:xfrm>
          <a:custGeom>
            <a:avLst/>
            <a:gdLst/>
            <a:ahLst/>
            <a:cxnLst/>
            <a:rect l="l" t="t" r="r" b="b"/>
            <a:pathLst>
              <a:path w="2763556" h="2763556">
                <a:moveTo>
                  <a:pt x="0" y="0"/>
                </a:moveTo>
                <a:lnTo>
                  <a:pt x="2763556" y="0"/>
                </a:lnTo>
                <a:lnTo>
                  <a:pt x="2763556" y="2763556"/>
                </a:lnTo>
                <a:lnTo>
                  <a:pt x="0" y="2763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25786" y="8413109"/>
            <a:ext cx="2763556" cy="2763556"/>
          </a:xfrm>
          <a:custGeom>
            <a:avLst/>
            <a:gdLst/>
            <a:ahLst/>
            <a:cxnLst/>
            <a:rect l="l" t="t" r="r" b="b"/>
            <a:pathLst>
              <a:path w="2763556" h="2763556">
                <a:moveTo>
                  <a:pt x="0" y="0"/>
                </a:moveTo>
                <a:lnTo>
                  <a:pt x="2763556" y="0"/>
                </a:lnTo>
                <a:lnTo>
                  <a:pt x="2763556" y="2763556"/>
                </a:lnTo>
                <a:lnTo>
                  <a:pt x="0" y="2763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336041" y="8905222"/>
            <a:ext cx="2763556" cy="2763556"/>
          </a:xfrm>
          <a:custGeom>
            <a:avLst/>
            <a:gdLst/>
            <a:ahLst/>
            <a:cxnLst/>
            <a:rect l="l" t="t" r="r" b="b"/>
            <a:pathLst>
              <a:path w="2763556" h="2763556">
                <a:moveTo>
                  <a:pt x="0" y="0"/>
                </a:moveTo>
                <a:lnTo>
                  <a:pt x="2763556" y="0"/>
                </a:lnTo>
                <a:lnTo>
                  <a:pt x="2763556" y="2763556"/>
                </a:lnTo>
                <a:lnTo>
                  <a:pt x="0" y="2763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2175915">
            <a:off x="-1593435" y="-1324452"/>
            <a:ext cx="3186869" cy="3086100"/>
            <a:chOff x="0" y="0"/>
            <a:chExt cx="83934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9340" cy="812800"/>
            </a:xfrm>
            <a:custGeom>
              <a:avLst/>
              <a:gdLst/>
              <a:ahLst/>
              <a:cxnLst/>
              <a:rect l="l" t="t" r="r" b="b"/>
              <a:pathLst>
                <a:path w="839340" h="812800">
                  <a:moveTo>
                    <a:pt x="419670" y="0"/>
                  </a:moveTo>
                  <a:lnTo>
                    <a:pt x="839340" y="406400"/>
                  </a:lnTo>
                  <a:lnTo>
                    <a:pt x="419670" y="812800"/>
                  </a:lnTo>
                  <a:lnTo>
                    <a:pt x="0" y="406400"/>
                  </a:lnTo>
                  <a:lnTo>
                    <a:pt x="41967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-2454153" y="-2162301"/>
            <a:ext cx="4871708" cy="4871708"/>
            <a:chOff x="0" y="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5874253" y="-4193857"/>
            <a:ext cx="5246370" cy="5246370"/>
            <a:chOff x="0" y="0"/>
            <a:chExt cx="6355080" cy="63550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4307830" y="5753100"/>
            <a:ext cx="8379216" cy="129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>
                <a:solidFill>
                  <a:srgbClr val="FFFFFF"/>
                </a:solidFill>
                <a:latin typeface="Aileron Heavy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4511" y="-2391071"/>
            <a:ext cx="3977878" cy="3977878"/>
          </a:xfrm>
          <a:custGeom>
            <a:avLst/>
            <a:gdLst/>
            <a:ahLst/>
            <a:cxnLst/>
            <a:rect l="l" t="t" r="r" b="b"/>
            <a:pathLst>
              <a:path w="3977878" h="3977878">
                <a:moveTo>
                  <a:pt x="0" y="0"/>
                </a:moveTo>
                <a:lnTo>
                  <a:pt x="3977878" y="0"/>
                </a:lnTo>
                <a:lnTo>
                  <a:pt x="3977878" y="3977878"/>
                </a:lnTo>
                <a:lnTo>
                  <a:pt x="0" y="3977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633689" y="-959232"/>
            <a:ext cx="6573046" cy="6573046"/>
          </a:xfrm>
          <a:custGeom>
            <a:avLst/>
            <a:gdLst/>
            <a:ahLst/>
            <a:cxnLst/>
            <a:rect l="l" t="t" r="r" b="b"/>
            <a:pathLst>
              <a:path w="6573046" h="6573046">
                <a:moveTo>
                  <a:pt x="0" y="0"/>
                </a:moveTo>
                <a:lnTo>
                  <a:pt x="6573046" y="0"/>
                </a:lnTo>
                <a:lnTo>
                  <a:pt x="6573046" y="6573046"/>
                </a:lnTo>
                <a:lnTo>
                  <a:pt x="0" y="65730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90218" y="7269361"/>
            <a:ext cx="3977878" cy="3977878"/>
          </a:xfrm>
          <a:custGeom>
            <a:avLst/>
            <a:gdLst/>
            <a:ahLst/>
            <a:cxnLst/>
            <a:rect l="l" t="t" r="r" b="b"/>
            <a:pathLst>
              <a:path w="3977878" h="3977878">
                <a:moveTo>
                  <a:pt x="0" y="0"/>
                </a:moveTo>
                <a:lnTo>
                  <a:pt x="3977878" y="0"/>
                </a:lnTo>
                <a:lnTo>
                  <a:pt x="3977878" y="3977878"/>
                </a:lnTo>
                <a:lnTo>
                  <a:pt x="0" y="3977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203515" y="7883344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48882" y="2948882"/>
            <a:ext cx="2693507" cy="2693507"/>
          </a:xfrm>
          <a:custGeom>
            <a:avLst/>
            <a:gdLst/>
            <a:ahLst/>
            <a:cxnLst/>
            <a:rect l="l" t="t" r="r" b="b"/>
            <a:pathLst>
              <a:path w="2693507" h="2693507">
                <a:moveTo>
                  <a:pt x="0" y="0"/>
                </a:moveTo>
                <a:lnTo>
                  <a:pt x="2693507" y="0"/>
                </a:lnTo>
                <a:lnTo>
                  <a:pt x="2693507" y="2693507"/>
                </a:lnTo>
                <a:lnTo>
                  <a:pt x="0" y="2693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847792" y="2948882"/>
            <a:ext cx="2693507" cy="2693507"/>
          </a:xfrm>
          <a:custGeom>
            <a:avLst/>
            <a:gdLst/>
            <a:ahLst/>
            <a:cxnLst/>
            <a:rect l="l" t="t" r="r" b="b"/>
            <a:pathLst>
              <a:path w="2693507" h="2693507">
                <a:moveTo>
                  <a:pt x="0" y="0"/>
                </a:moveTo>
                <a:lnTo>
                  <a:pt x="2693507" y="0"/>
                </a:lnTo>
                <a:lnTo>
                  <a:pt x="2693507" y="2693507"/>
                </a:lnTo>
                <a:lnTo>
                  <a:pt x="0" y="2693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746701" y="2948882"/>
            <a:ext cx="2693507" cy="2693507"/>
          </a:xfrm>
          <a:custGeom>
            <a:avLst/>
            <a:gdLst/>
            <a:ahLst/>
            <a:cxnLst/>
            <a:rect l="l" t="t" r="r" b="b"/>
            <a:pathLst>
              <a:path w="2693507" h="2693507">
                <a:moveTo>
                  <a:pt x="0" y="0"/>
                </a:moveTo>
                <a:lnTo>
                  <a:pt x="2693507" y="0"/>
                </a:lnTo>
                <a:lnTo>
                  <a:pt x="2693507" y="2693507"/>
                </a:lnTo>
                <a:lnTo>
                  <a:pt x="0" y="2693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645611" y="2948882"/>
            <a:ext cx="2693507" cy="2693507"/>
          </a:xfrm>
          <a:custGeom>
            <a:avLst/>
            <a:gdLst/>
            <a:ahLst/>
            <a:cxnLst/>
            <a:rect l="l" t="t" r="r" b="b"/>
            <a:pathLst>
              <a:path w="2693507" h="2693507">
                <a:moveTo>
                  <a:pt x="0" y="0"/>
                </a:moveTo>
                <a:lnTo>
                  <a:pt x="2693507" y="0"/>
                </a:lnTo>
                <a:lnTo>
                  <a:pt x="2693507" y="2693507"/>
                </a:lnTo>
                <a:lnTo>
                  <a:pt x="0" y="2693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039414" y="-1250570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824739" y="1038225"/>
            <a:ext cx="10638523" cy="129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BD59"/>
                </a:solidFill>
                <a:latin typeface="Aileron Heavy"/>
              </a:rPr>
              <a:t>TEAM MEMBER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8074" y="6302752"/>
            <a:ext cx="3235124" cy="355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Clear Sans Medium Italics"/>
              </a:rPr>
              <a:t>Developer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78074" y="5880514"/>
            <a:ext cx="3235124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 dirty="0">
                <a:solidFill>
                  <a:srgbClr val="FFBD59"/>
                </a:solidFill>
                <a:latin typeface="Clear Sans Medium"/>
              </a:rPr>
              <a:t>Parth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576983" y="6302752"/>
            <a:ext cx="3235124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Clear Sans Medium Italics"/>
              </a:rPr>
              <a:t>Project Manager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76983" y="5880514"/>
            <a:ext cx="3235124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 dirty="0">
                <a:solidFill>
                  <a:srgbClr val="FFBD59"/>
                </a:solidFill>
                <a:latin typeface="Clear Sans Medium"/>
              </a:rPr>
              <a:t>Jerry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75893" y="6302752"/>
            <a:ext cx="323512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Clear Sans Medium Italics"/>
              </a:rPr>
              <a:t>Business Analyst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75893" y="5880514"/>
            <a:ext cx="3235124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 dirty="0">
                <a:solidFill>
                  <a:srgbClr val="FFBD59"/>
                </a:solidFill>
                <a:latin typeface="Clear Sans Medium"/>
              </a:rPr>
              <a:t>Omar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376476" y="6302752"/>
            <a:ext cx="3235124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Clear Sans Medium Italics"/>
              </a:rPr>
              <a:t> Data Analyst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74802" y="5880514"/>
            <a:ext cx="3235124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999" dirty="0" err="1">
                <a:solidFill>
                  <a:srgbClr val="FFBD59"/>
                </a:solidFill>
                <a:latin typeface="Clear Sans Medium"/>
              </a:rPr>
              <a:t>Sehar</a:t>
            </a:r>
            <a:endParaRPr lang="en-US" sz="2999" dirty="0">
              <a:solidFill>
                <a:srgbClr val="FFBD59"/>
              </a:solidFill>
              <a:latin typeface="Clear Sans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A15ADD-9485-8AC5-5B19-9843A01A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47" y="3357871"/>
            <a:ext cx="1538853" cy="188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erson standing on a balcony with a city in the background&#10;&#10;Description automatically generated">
            <a:extLst>
              <a:ext uri="{FF2B5EF4-FFF2-40B4-BE49-F238E27FC236}">
                <a16:creationId xmlns:a16="http://schemas.microsoft.com/office/drawing/2014/main" id="{50387B6F-6668-3168-517D-38C8D952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038" y="3357870"/>
            <a:ext cx="1428962" cy="1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erson wearing glasses and a scarf&#10;&#10;Description automatically generated">
            <a:extLst>
              <a:ext uri="{FF2B5EF4-FFF2-40B4-BE49-F238E27FC236}">
                <a16:creationId xmlns:a16="http://schemas.microsoft.com/office/drawing/2014/main" id="{73E8FD27-9A51-83A6-9C2E-50978D2C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0" y="3350495"/>
            <a:ext cx="1276092" cy="18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A person in a red shirt&#10;&#10;Description automatically generated">
            <a:extLst>
              <a:ext uri="{FF2B5EF4-FFF2-40B4-BE49-F238E27FC236}">
                <a16:creationId xmlns:a16="http://schemas.microsoft.com/office/drawing/2014/main" id="{C722C208-2DD3-C2B9-E085-5EF0E8CA59C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67100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43120" y="-8191500"/>
            <a:ext cx="12494958" cy="1249495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646427" y="2324100"/>
            <a:ext cx="7075427" cy="7075427"/>
          </a:xfrm>
          <a:custGeom>
            <a:avLst/>
            <a:gdLst/>
            <a:ahLst/>
            <a:cxnLst/>
            <a:rect l="l" t="t" r="r" b="b"/>
            <a:pathLst>
              <a:path w="7075427" h="7075427">
                <a:moveTo>
                  <a:pt x="0" y="0"/>
                </a:moveTo>
                <a:lnTo>
                  <a:pt x="7075427" y="0"/>
                </a:lnTo>
                <a:lnTo>
                  <a:pt x="7075427" y="7075427"/>
                </a:lnTo>
                <a:lnTo>
                  <a:pt x="0" y="7075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76309" y="7782693"/>
            <a:ext cx="3360259" cy="3360259"/>
          </a:xfrm>
          <a:custGeom>
            <a:avLst/>
            <a:gdLst/>
            <a:ahLst/>
            <a:cxnLst/>
            <a:rect l="l" t="t" r="r" b="b"/>
            <a:pathLst>
              <a:path w="3360259" h="3360259">
                <a:moveTo>
                  <a:pt x="0" y="0"/>
                </a:moveTo>
                <a:lnTo>
                  <a:pt x="3360258" y="0"/>
                </a:lnTo>
                <a:lnTo>
                  <a:pt x="3360258" y="3360259"/>
                </a:lnTo>
                <a:lnTo>
                  <a:pt x="0" y="3360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76309" y="-205740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3" y="0"/>
                </a:lnTo>
                <a:lnTo>
                  <a:pt x="41601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222752" y="-3873597"/>
            <a:ext cx="5289076" cy="5289076"/>
          </a:xfrm>
          <a:custGeom>
            <a:avLst/>
            <a:gdLst/>
            <a:ahLst/>
            <a:cxnLst/>
            <a:rect l="l" t="t" r="r" b="b"/>
            <a:pathLst>
              <a:path w="5289076" h="5289076">
                <a:moveTo>
                  <a:pt x="0" y="0"/>
                </a:moveTo>
                <a:lnTo>
                  <a:pt x="5289076" y="0"/>
                </a:lnTo>
                <a:lnTo>
                  <a:pt x="5289076" y="5289076"/>
                </a:lnTo>
                <a:lnTo>
                  <a:pt x="0" y="5289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-3198027" y="2781300"/>
            <a:ext cx="6169827" cy="6169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114425"/>
            <a:ext cx="12562963" cy="127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8999" dirty="0">
                <a:solidFill>
                  <a:srgbClr val="FFBD59"/>
                </a:solidFill>
                <a:latin typeface="Aileron Heavy"/>
              </a:rPr>
              <a:t>Project  Topic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0DAA60B-2611-5CE3-D3ED-D336F179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351" y="5986609"/>
            <a:ext cx="135462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400" dirty="0"/>
            </a:b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 customer has requested the creation of a preliminary "Web" application as a showcase of your team's/company's skills. While they are considering a long-term partnership, they are also evaluating multiple other proposals. Our web application will effectively showcase our team's capabilities and provide a compelling rationale for selecting us for this project.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50242" y="-2478886"/>
            <a:ext cx="8295098" cy="829509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2011205" y="-3361883"/>
            <a:ext cx="5395199" cy="5395199"/>
            <a:chOff x="0" y="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1378146" y="-2750070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7529015" y="5788586"/>
            <a:ext cx="3086100" cy="1543050"/>
            <a:chOff x="0" y="0"/>
            <a:chExt cx="812800" cy="406400"/>
          </a:xfrm>
        </p:grpSpPr>
        <p:sp>
          <p:nvSpPr>
            <p:cNvPr id="11" name="Freeform 11"/>
            <p:cNvSpPr/>
            <p:nvPr/>
          </p:nvSpPr>
          <p:spPr>
            <a:xfrm>
              <a:off x="203200" y="-326"/>
              <a:ext cx="406400" cy="407051"/>
            </a:xfrm>
            <a:custGeom>
              <a:avLst/>
              <a:gdLst/>
              <a:ahLst/>
              <a:cxnLst/>
              <a:rect l="l" t="t" r="r" b="b"/>
              <a:pathLst>
                <a:path w="406400" h="407051">
                  <a:moveTo>
                    <a:pt x="406400" y="326"/>
                  </a:moveTo>
                  <a:cubicBezTo>
                    <a:pt x="333587" y="0"/>
                    <a:pt x="266166" y="38659"/>
                    <a:pt x="229665" y="101663"/>
                  </a:cubicBezTo>
                  <a:cubicBezTo>
                    <a:pt x="193164" y="164667"/>
                    <a:pt x="193164" y="242385"/>
                    <a:pt x="229665" y="305389"/>
                  </a:cubicBezTo>
                  <a:cubicBezTo>
                    <a:pt x="266166" y="368393"/>
                    <a:pt x="333587" y="407052"/>
                    <a:pt x="406400" y="406726"/>
                  </a:cubicBezTo>
                  <a:lnTo>
                    <a:pt x="0" y="406726"/>
                  </a:lnTo>
                  <a:cubicBezTo>
                    <a:pt x="72813" y="407052"/>
                    <a:pt x="140234" y="368393"/>
                    <a:pt x="176735" y="305389"/>
                  </a:cubicBezTo>
                  <a:cubicBezTo>
                    <a:pt x="213236" y="242385"/>
                    <a:pt x="213236" y="164667"/>
                    <a:pt x="176735" y="101663"/>
                  </a:cubicBezTo>
                  <a:cubicBezTo>
                    <a:pt x="140234" y="38659"/>
                    <a:pt x="72813" y="0"/>
                    <a:pt x="0" y="326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8128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984062" y="9090325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7" y="0"/>
                </a:lnTo>
                <a:lnTo>
                  <a:pt x="3561277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-1704992">
            <a:off x="-1546051" y="8393458"/>
            <a:ext cx="3186869" cy="3086100"/>
            <a:chOff x="0" y="0"/>
            <a:chExt cx="83934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9340" cy="812800"/>
            </a:xfrm>
            <a:custGeom>
              <a:avLst/>
              <a:gdLst/>
              <a:ahLst/>
              <a:cxnLst/>
              <a:rect l="l" t="t" r="r" b="b"/>
              <a:pathLst>
                <a:path w="839340" h="812800">
                  <a:moveTo>
                    <a:pt x="419670" y="0"/>
                  </a:moveTo>
                  <a:lnTo>
                    <a:pt x="839340" y="406400"/>
                  </a:lnTo>
                  <a:lnTo>
                    <a:pt x="419670" y="812800"/>
                  </a:lnTo>
                  <a:lnTo>
                    <a:pt x="0" y="406400"/>
                  </a:lnTo>
                  <a:lnTo>
                    <a:pt x="419670" y="0"/>
                  </a:ln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234626"/>
            <a:ext cx="8665524" cy="114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000" dirty="0">
                <a:solidFill>
                  <a:srgbClr val="05294D"/>
                </a:solidFill>
                <a:latin typeface="Aileron Heavy"/>
              </a:rPr>
              <a:t>Data Source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4140061"/>
            <a:ext cx="622436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4"/>
              </a:lnSpc>
            </a:pPr>
            <a:r>
              <a:rPr lang="en-US" sz="2503" dirty="0">
                <a:solidFill>
                  <a:srgbClr val="05294D"/>
                </a:solidFill>
                <a:latin typeface="Clear Sans Medium Italics"/>
              </a:rPr>
              <a:t>Our data source is an API is        </a:t>
            </a:r>
          </a:p>
          <a:p>
            <a:pPr>
              <a:lnSpc>
                <a:spcPts val="2754"/>
              </a:lnSpc>
            </a:pPr>
            <a:endParaRPr lang="en-US" sz="2503" dirty="0">
              <a:solidFill>
                <a:srgbClr val="05294D"/>
              </a:solidFill>
              <a:latin typeface="Clear Sans Medium Italics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6092A210-6311-B3D5-F432-8C2C54552569}"/>
              </a:ext>
            </a:extLst>
          </p:cNvPr>
          <p:cNvSpPr txBox="1"/>
          <p:nvPr/>
        </p:nvSpPr>
        <p:spPr>
          <a:xfrm>
            <a:off x="8156561" y="8620467"/>
            <a:ext cx="622436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4"/>
              </a:lnSpc>
            </a:pPr>
            <a:r>
              <a:rPr lang="en-US" sz="2503" dirty="0">
                <a:solidFill>
                  <a:srgbClr val="05294D"/>
                </a:solidFill>
                <a:latin typeface="Clear Sans Medium Italics"/>
              </a:rPr>
              <a:t>Storage mode is MongoDB</a:t>
            </a:r>
          </a:p>
          <a:p>
            <a:pPr>
              <a:lnSpc>
                <a:spcPts val="2754"/>
              </a:lnSpc>
            </a:pPr>
            <a:endParaRPr lang="en-US" sz="2503" dirty="0">
              <a:solidFill>
                <a:srgbClr val="05294D"/>
              </a:solidFill>
              <a:latin typeface="Clear Sans Medium Italics"/>
            </a:endParaRPr>
          </a:p>
        </p:txBody>
      </p:sp>
    </p:spTree>
    <p:extLst>
      <p:ext uri="{BB962C8B-B14F-4D97-AF65-F5344CB8AC3E}">
        <p14:creationId xmlns:p14="http://schemas.microsoft.com/office/powerpoint/2010/main" val="118759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14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ts val="2239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Data we took from </a:t>
            </a: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FBCE044A-9C90-A8D6-4B93-3E8B9A8E89CD}"/>
              </a:ext>
            </a:extLst>
          </p:cNvPr>
          <p:cNvSpPr txBox="1"/>
          <p:nvPr/>
        </p:nvSpPr>
        <p:spPr>
          <a:xfrm>
            <a:off x="3046991" y="7944871"/>
            <a:ext cx="4722650" cy="67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MongoDB Realm</a:t>
            </a:r>
          </a:p>
          <a:p>
            <a:pPr algn="ctr">
              <a:lnSpc>
                <a:spcPts val="2749"/>
              </a:lnSpc>
            </a:pPr>
            <a:r>
              <a:rPr lang="en-US" sz="2000" dirty="0">
                <a:solidFill>
                  <a:srgbClr val="FFFFFF"/>
                </a:solidFill>
                <a:latin typeface="Abadi Extra Light" panose="020B0204020104020204" pitchFamily="34" charset="0"/>
              </a:rPr>
              <a:t>Built </a:t>
            </a:r>
            <a:r>
              <a:rPr lang="en-US" sz="2000" dirty="0" err="1">
                <a:solidFill>
                  <a:srgbClr val="FFFFFF"/>
                </a:solidFill>
                <a:latin typeface="Abadi Extra Light" panose="020B0204020104020204" pitchFamily="34" charset="0"/>
              </a:rPr>
              <a:t>api</a:t>
            </a:r>
            <a:r>
              <a:rPr lang="en-US" sz="2000" dirty="0">
                <a:solidFill>
                  <a:srgbClr val="FFFFFF"/>
                </a:solidFill>
                <a:latin typeface="Abadi Extra Light" panose="020B0204020104020204" pitchFamily="34" charset="0"/>
              </a:rPr>
              <a:t> that has data from live cloud database  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D7B6FA4A-23A0-3A0D-0529-3B87FA988A22}"/>
              </a:ext>
            </a:extLst>
          </p:cNvPr>
          <p:cNvSpPr txBox="1"/>
          <p:nvPr/>
        </p:nvSpPr>
        <p:spPr>
          <a:xfrm>
            <a:off x="9354845" y="7924399"/>
            <a:ext cx="4722650" cy="101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Visualization</a:t>
            </a:r>
          </a:p>
          <a:p>
            <a:pPr algn="ctr">
              <a:lnSpc>
                <a:spcPts val="2749"/>
              </a:lnSpc>
            </a:pPr>
            <a:r>
              <a:rPr lang="en-US" sz="2000" dirty="0">
                <a:solidFill>
                  <a:srgbClr val="FFFFFF"/>
                </a:solidFill>
                <a:latin typeface="Abadi Extra Light" panose="020B0204020104020204" pitchFamily="34" charset="0"/>
              </a:rPr>
              <a:t>Creating charts using the charts.js library and deployed in Heroku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E827D551-7014-744A-B26C-490A7DD77FCE}"/>
              </a:ext>
            </a:extLst>
          </p:cNvPr>
          <p:cNvSpPr txBox="1"/>
          <p:nvPr/>
        </p:nvSpPr>
        <p:spPr>
          <a:xfrm>
            <a:off x="12550692" y="5562921"/>
            <a:ext cx="4722650" cy="66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Website</a:t>
            </a:r>
          </a:p>
          <a:p>
            <a:pPr algn="ctr">
              <a:lnSpc>
                <a:spcPts val="2749"/>
              </a:lnSpc>
            </a:pPr>
            <a:r>
              <a:rPr lang="en-US" sz="2000" dirty="0">
                <a:solidFill>
                  <a:srgbClr val="FFFFFF"/>
                </a:solidFill>
                <a:latin typeface="Abadi Extra Light" panose="020B0204020104020204" pitchFamily="34" charset="0"/>
              </a:rPr>
              <a:t>Use flask framework to built website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480E65F-2C68-6B6E-DDBC-6562B09682B7}"/>
              </a:ext>
            </a:extLst>
          </p:cNvPr>
          <p:cNvSpPr txBox="1"/>
          <p:nvPr/>
        </p:nvSpPr>
        <p:spPr>
          <a:xfrm>
            <a:off x="6631150" y="5562921"/>
            <a:ext cx="4722650" cy="66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MongoDB</a:t>
            </a:r>
          </a:p>
          <a:p>
            <a:pPr algn="ctr">
              <a:lnSpc>
                <a:spcPts val="2749"/>
              </a:lnSpc>
            </a:pPr>
            <a:r>
              <a:rPr lang="en-US" sz="2000" dirty="0">
                <a:solidFill>
                  <a:srgbClr val="FFFFFF"/>
                </a:solidFill>
                <a:latin typeface="Abadi Extra Light" panose="020B0204020104020204" pitchFamily="34" charset="0"/>
              </a:rPr>
              <a:t>Use MongoDB to store data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B9F160D1-5387-FD60-D8F2-A9C2A996F1C8}"/>
              </a:ext>
            </a:extLst>
          </p:cNvPr>
          <p:cNvSpPr txBox="1"/>
          <p:nvPr/>
        </p:nvSpPr>
        <p:spPr>
          <a:xfrm>
            <a:off x="1672631" y="3696885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Data source 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81DC8D33-AD1C-CB9D-E35B-F595CC90ADC1}"/>
              </a:ext>
            </a:extLst>
          </p:cNvPr>
          <p:cNvSpPr txBox="1"/>
          <p:nvPr/>
        </p:nvSpPr>
        <p:spPr>
          <a:xfrm>
            <a:off x="1687384" y="5610659"/>
            <a:ext cx="4722650" cy="67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>
                <a:solidFill>
                  <a:srgbClr val="FFFFFF"/>
                </a:solidFill>
                <a:latin typeface="Aileron Heavy"/>
              </a:rPr>
              <a:t>Python</a:t>
            </a:r>
          </a:p>
          <a:p>
            <a:pPr algn="ctr">
              <a:lnSpc>
                <a:spcPts val="2749"/>
              </a:lnSpc>
            </a:pPr>
            <a:r>
              <a:rPr lang="en-US" sz="2000" dirty="0">
                <a:solidFill>
                  <a:srgbClr val="FFFFFF"/>
                </a:solidFill>
                <a:latin typeface="Abadi Extra Light" panose="020F0502020204030204" pitchFamily="34" charset="0"/>
              </a:rPr>
              <a:t>Use Python code to extract data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9D193A-F1EA-3841-B49C-B350CC2A9A17}"/>
              </a:ext>
            </a:extLst>
          </p:cNvPr>
          <p:cNvSpPr/>
          <p:nvPr/>
        </p:nvSpPr>
        <p:spPr>
          <a:xfrm rot="5400000">
            <a:off x="3813472" y="5083321"/>
            <a:ext cx="773768" cy="103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213FCE-939E-6EA6-4B55-F7F9B8D48F74}"/>
              </a:ext>
            </a:extLst>
          </p:cNvPr>
          <p:cNvSpPr/>
          <p:nvPr/>
        </p:nvSpPr>
        <p:spPr>
          <a:xfrm>
            <a:off x="5434258" y="5662153"/>
            <a:ext cx="1499943" cy="107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2D6C94D-96E7-55FB-47CA-3D4AA2E728D0}"/>
              </a:ext>
            </a:extLst>
          </p:cNvPr>
          <p:cNvSpPr/>
          <p:nvPr/>
        </p:nvSpPr>
        <p:spPr>
          <a:xfrm>
            <a:off x="11826246" y="5633794"/>
            <a:ext cx="1410249" cy="135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740A5CC-8241-2DDA-BE13-4E41170096C1}"/>
              </a:ext>
            </a:extLst>
          </p:cNvPr>
          <p:cNvSpPr/>
          <p:nvPr/>
        </p:nvSpPr>
        <p:spPr>
          <a:xfrm rot="8827392">
            <a:off x="12835601" y="7292692"/>
            <a:ext cx="1266140" cy="13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FFBE727-2EF4-B657-5F91-ADA84FA76005}"/>
              </a:ext>
            </a:extLst>
          </p:cNvPr>
          <p:cNvSpPr/>
          <p:nvPr/>
        </p:nvSpPr>
        <p:spPr>
          <a:xfrm rot="10800000">
            <a:off x="7383274" y="7924398"/>
            <a:ext cx="1303514" cy="114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6AFCF4E3-EFA3-BCD9-4F0D-8F87EE53831A}"/>
              </a:ext>
            </a:extLst>
          </p:cNvPr>
          <p:cNvSpPr txBox="1"/>
          <p:nvPr/>
        </p:nvSpPr>
        <p:spPr>
          <a:xfrm>
            <a:off x="4449813" y="1486685"/>
            <a:ext cx="10230697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 dirty="0">
                <a:solidFill>
                  <a:srgbClr val="FFBD59"/>
                </a:solidFill>
                <a:latin typeface="Aileron Heavy"/>
              </a:rPr>
              <a:t>Project scope </a:t>
            </a:r>
          </a:p>
        </p:txBody>
      </p:sp>
    </p:spTree>
    <p:extLst>
      <p:ext uri="{BB962C8B-B14F-4D97-AF65-F5344CB8AC3E}">
        <p14:creationId xmlns:p14="http://schemas.microsoft.com/office/powerpoint/2010/main" val="79191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5211" y="6552986"/>
            <a:ext cx="3561277" cy="3561277"/>
          </a:xfrm>
          <a:custGeom>
            <a:avLst/>
            <a:gdLst/>
            <a:ahLst/>
            <a:cxnLst/>
            <a:rect l="l" t="t" r="r" b="b"/>
            <a:pathLst>
              <a:path w="3561277" h="3561277">
                <a:moveTo>
                  <a:pt x="0" y="0"/>
                </a:moveTo>
                <a:lnTo>
                  <a:pt x="3561278" y="0"/>
                </a:lnTo>
                <a:lnTo>
                  <a:pt x="3561278" y="3561277"/>
                </a:lnTo>
                <a:lnTo>
                  <a:pt x="0" y="356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03355" y="-687243"/>
            <a:ext cx="5225356" cy="52253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102070" y="3352761"/>
            <a:ext cx="4416238" cy="441623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06049" y="6185898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2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2" y="0"/>
                </a:lnTo>
                <a:lnTo>
                  <a:pt x="3971692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239496" y="907451"/>
            <a:ext cx="3948515" cy="394851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29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49089" y="-1424548"/>
            <a:ext cx="4663996" cy="4663996"/>
          </a:xfrm>
          <a:custGeom>
            <a:avLst/>
            <a:gdLst/>
            <a:ahLst/>
            <a:cxnLst/>
            <a:rect l="l" t="t" r="r" b="b"/>
            <a:pathLst>
              <a:path w="4663996" h="4663996">
                <a:moveTo>
                  <a:pt x="0" y="0"/>
                </a:moveTo>
                <a:lnTo>
                  <a:pt x="4663996" y="0"/>
                </a:lnTo>
                <a:lnTo>
                  <a:pt x="4663996" y="4663997"/>
                </a:lnTo>
                <a:lnTo>
                  <a:pt x="0" y="466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276010" y="3502171"/>
            <a:ext cx="11018702" cy="4454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Python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Flask framework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 err="1">
                <a:solidFill>
                  <a:srgbClr val="05294D"/>
                </a:solidFill>
                <a:latin typeface="Clear Sans"/>
              </a:rPr>
              <a:t>Pymongo</a:t>
            </a: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 module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Charts.js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MongoDB Atlas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MongoDB Realm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Heroku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Visual studio code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spc="92" dirty="0">
                <a:solidFill>
                  <a:srgbClr val="05294D"/>
                </a:solidFill>
                <a:latin typeface="Clear Sans"/>
              </a:rPr>
              <a:t>Postman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spc="92" dirty="0">
              <a:solidFill>
                <a:srgbClr val="05294D"/>
              </a:solidFill>
              <a:latin typeface="Clear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69504" y="686898"/>
            <a:ext cx="10548992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719" dirty="0">
                <a:solidFill>
                  <a:srgbClr val="05294D"/>
                </a:solidFill>
                <a:latin typeface="Aileron Heavy"/>
              </a:rPr>
              <a:t>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3788311" y="8887044"/>
            <a:ext cx="10711378" cy="0"/>
          </a:xfrm>
          <a:prstGeom prst="line">
            <a:avLst/>
          </a:prstGeom>
          <a:ln w="47625" cap="flat">
            <a:solidFill>
              <a:srgbClr val="0529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4274878" y="-5867671"/>
            <a:ext cx="9505449" cy="950544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126260" y="1421625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42842" y="-1566851"/>
            <a:ext cx="4255657" cy="4255657"/>
          </a:xfrm>
          <a:custGeom>
            <a:avLst/>
            <a:gdLst/>
            <a:ahLst/>
            <a:cxnLst/>
            <a:rect l="l" t="t" r="r" b="b"/>
            <a:pathLst>
              <a:path w="4255657" h="4255657">
                <a:moveTo>
                  <a:pt x="0" y="0"/>
                </a:moveTo>
                <a:lnTo>
                  <a:pt x="4255657" y="0"/>
                </a:lnTo>
                <a:lnTo>
                  <a:pt x="4255657" y="4255657"/>
                </a:lnTo>
                <a:lnTo>
                  <a:pt x="0" y="425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-713241" y="7417166"/>
            <a:ext cx="3971693" cy="3928365"/>
          </a:xfrm>
          <a:custGeom>
            <a:avLst/>
            <a:gdLst/>
            <a:ahLst/>
            <a:cxnLst/>
            <a:rect l="l" t="t" r="r" b="b"/>
            <a:pathLst>
              <a:path w="3971693" h="3928365">
                <a:moveTo>
                  <a:pt x="3971693" y="3928365"/>
                </a:moveTo>
                <a:lnTo>
                  <a:pt x="0" y="3928365"/>
                </a:lnTo>
                <a:lnTo>
                  <a:pt x="0" y="0"/>
                </a:lnTo>
                <a:lnTo>
                  <a:pt x="3971693" y="0"/>
                </a:lnTo>
                <a:lnTo>
                  <a:pt x="3971693" y="39283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-1336648">
            <a:off x="15880705" y="-6023795"/>
            <a:ext cx="6834537" cy="5980220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584648" y="7646438"/>
            <a:ext cx="2400415" cy="2400415"/>
          </a:xfrm>
          <a:custGeom>
            <a:avLst/>
            <a:gdLst/>
            <a:ahLst/>
            <a:cxnLst/>
            <a:rect l="l" t="t" r="r" b="b"/>
            <a:pathLst>
              <a:path w="2400415" h="2400415">
                <a:moveTo>
                  <a:pt x="0" y="0"/>
                </a:moveTo>
                <a:lnTo>
                  <a:pt x="2400415" y="0"/>
                </a:lnTo>
                <a:lnTo>
                  <a:pt x="2400415" y="2400415"/>
                </a:lnTo>
                <a:lnTo>
                  <a:pt x="0" y="2400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14912017" y="1585271"/>
            <a:ext cx="3277679" cy="3241923"/>
          </a:xfrm>
          <a:custGeom>
            <a:avLst/>
            <a:gdLst/>
            <a:ahLst/>
            <a:cxnLst/>
            <a:rect l="l" t="t" r="r" b="b"/>
            <a:pathLst>
              <a:path w="3277679" h="3241923">
                <a:moveTo>
                  <a:pt x="3277679" y="3241923"/>
                </a:moveTo>
                <a:lnTo>
                  <a:pt x="0" y="3241923"/>
                </a:lnTo>
                <a:lnTo>
                  <a:pt x="0" y="0"/>
                </a:lnTo>
                <a:lnTo>
                  <a:pt x="3277679" y="0"/>
                </a:lnTo>
                <a:lnTo>
                  <a:pt x="3277679" y="32419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144282" y="2766499"/>
            <a:ext cx="4722650" cy="355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 dirty="0" err="1">
                <a:solidFill>
                  <a:srgbClr val="FFFFFF"/>
                </a:solidFill>
                <a:latin typeface="Aileron Heavy"/>
              </a:rPr>
              <a:t>Dtbase</a:t>
            </a:r>
            <a:r>
              <a:rPr lang="en-US" sz="2499" dirty="0">
                <a:solidFill>
                  <a:srgbClr val="FFFFFF"/>
                </a:solidFill>
                <a:latin typeface="Aileron Heavy"/>
              </a:rPr>
              <a:t>  - MongoDB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41706" y="3493722"/>
            <a:ext cx="10111413" cy="85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ts val="2239"/>
              </a:lnSpc>
              <a:spcBef>
                <a:spcPct val="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553</Words>
  <Application>Microsoft Office PowerPoint</Application>
  <PresentationFormat>Custom</PresentationFormat>
  <Paragraphs>116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Georgia Pro Light</vt:lpstr>
      <vt:lpstr>Clear Sans</vt:lpstr>
      <vt:lpstr>Abadi Extra Light</vt:lpstr>
      <vt:lpstr>Aileron Heavy</vt:lpstr>
      <vt:lpstr>Clear Sans Medium</vt:lpstr>
      <vt:lpstr>Söhne</vt:lpstr>
      <vt:lpstr>Calibri</vt:lpstr>
      <vt:lpstr>Clear Sans Medium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sahar sharma</cp:lastModifiedBy>
  <cp:revision>8</cp:revision>
  <dcterms:created xsi:type="dcterms:W3CDTF">2006-08-16T00:00:00Z</dcterms:created>
  <dcterms:modified xsi:type="dcterms:W3CDTF">2023-08-08T19:21:07Z</dcterms:modified>
  <dc:identifier>DAFq0BALyJY</dc:identifier>
</cp:coreProperties>
</file>