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8" r:id="rId2"/>
    <p:sldId id="260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418"/>
  </p:normalViewPr>
  <p:slideViewPr>
    <p:cSldViewPr snapToGrid="0" snapToObjects="1">
      <p:cViewPr>
        <p:scale>
          <a:sx n="114" d="100"/>
          <a:sy n="114" d="100"/>
        </p:scale>
        <p:origin x="1000" y="128"/>
      </p:cViewPr>
      <p:guideLst/>
    </p:cSldViewPr>
  </p:slideViewPr>
  <p:outlineViewPr>
    <p:cViewPr>
      <p:scale>
        <a:sx n="33" d="100"/>
        <a:sy n="33" d="100"/>
      </p:scale>
      <p:origin x="0" y="-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19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258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17F7-6263-2A4A-965F-4497015613F5}" type="datetimeFigureOut">
              <a:rPr kumimoji="1" lang="ja-JP" altLang="en-US" smtClean="0"/>
              <a:t>2019/5/20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85072-4CE5-B642-BEDE-DD2D511F1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60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85072-4CE5-B642-BEDE-DD2D511F1D9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80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85072-4CE5-B642-BEDE-DD2D511F1D9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7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423AEFF-038D-7E4B-A33D-D6E0F4286BE0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8910" y="6356350"/>
            <a:ext cx="2057400" cy="365125"/>
          </a:xfrm>
        </p:spPr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581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00E77A8-C8B5-1A45-9207-747A9BFCF312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35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463BDD7A-038D-5046-91E2-11C3298DD6AD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45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EF10F931-512B-E249-B2BA-36E48E8EF00F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997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70C4335E-ECA9-9449-890F-301582D8AA4C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40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8C9D2D5E-1580-BF4C-93ED-D18D938F47D1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0995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97056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b="0" i="0"/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FF04A292-93B9-EF42-8A27-CD47C08202A1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413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7A5EAF0-92A4-164A-830A-D46405B5E5E2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58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D991F83F-92E4-9146-911B-9E3612D8ECFA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982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4845BB9-2B57-8742-9916-3FF743222873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648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Meiryo" panose="020B0604030504040204" pitchFamily="34" charset="-128"/>
                <a:ea typeface="Meiryo" panose="020B0604030504040204" pitchFamily="34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75D2DBCF-6D3F-B547-9370-420433E9BB8A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401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/>
              <a:t>レベル
第 </a:t>
            </a:r>
            <a:r>
              <a:rPr lang="en-US" altLang="ja-JP" dirty="0"/>
              <a:t>3 </a:t>
            </a:r>
            <a:r>
              <a:rPr lang="ja-JP" altLang="en-US"/>
              <a:t>レベル
第 </a:t>
            </a:r>
            <a:r>
              <a:rPr lang="en-US" altLang="ja-JP" dirty="0"/>
              <a:t>4 </a:t>
            </a:r>
            <a:r>
              <a:rPr lang="ja-JP" altLang="en-US"/>
              <a:t>レベル
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F043A63F-E10A-1543-B916-484CCAA4F655}" type="datetime1">
              <a:rPr lang="ja-JP" altLang="en-US" smtClean="0"/>
              <a:t>2019/5/20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2DC6A56-C26E-6B4A-8986-AC583EADCE9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77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C9A5E-B4F2-A54F-96EA-A5DDD2DD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通過時間の検証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C1E6C19-1044-3641-B7F4-5483B9B3F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243812"/>
            <a:ext cx="2666805" cy="1843167"/>
          </a:xfr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26045D-4846-994A-B6CC-6E5FF724071F}"/>
              </a:ext>
            </a:extLst>
          </p:cNvPr>
          <p:cNvSpPr txBox="1"/>
          <p:nvPr/>
        </p:nvSpPr>
        <p:spPr>
          <a:xfrm>
            <a:off x="628650" y="1617542"/>
            <a:ext cx="7985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/>
              <a:t>車両全てが交差点を</a:t>
            </a:r>
            <a:r>
              <a:rPr lang="en-US" altLang="ja-JP" sz="2200" dirty="0"/>
              <a:t>1</a:t>
            </a:r>
            <a:r>
              <a:rPr lang="ja-JP" altLang="en-US" sz="2200"/>
              <a:t>回通過するのにかかる時間を確かめる</a:t>
            </a:r>
            <a:endParaRPr kumimoji="1" lang="ja-JP" altLang="en-US" sz="22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4E2160-86EC-534F-B56E-CC96CB1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6A56-C26E-6B4A-8986-AC583EADCE93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BF984C-CFCA-E94C-B1D4-3A8D75499A6B}"/>
              </a:ext>
            </a:extLst>
          </p:cNvPr>
          <p:cNvSpPr txBox="1"/>
          <p:nvPr/>
        </p:nvSpPr>
        <p:spPr>
          <a:xfrm>
            <a:off x="3400527" y="2259539"/>
            <a:ext cx="54465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/>
              <a:t>左のテンプレートから</a:t>
            </a:r>
            <a:r>
              <a:rPr kumimoji="1" lang="en-US" altLang="ja-JP" sz="2000" dirty="0"/>
              <a:t>12</a:t>
            </a:r>
            <a:r>
              <a:rPr kumimoji="1" lang="ja-JP" altLang="en-US" sz="2000"/>
              <a:t>台分のインスタンスを作成し，すべての車両が最終ロケーションに到達する時間を確認する</a:t>
            </a:r>
            <a:endParaRPr kumimoji="1" lang="en-US" altLang="ja-JP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ja-JP" altLang="en-US" sz="2000"/>
              <a:t>シミュレーションにより，例えば，下記のような実行列が存在することがわかる</a:t>
            </a:r>
            <a:endParaRPr kumimoji="1" lang="ja-JP" altLang="en-US" sz="200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0C84E90-90B6-C14B-87E3-F940010A2DD1}"/>
              </a:ext>
            </a:extLst>
          </p:cNvPr>
          <p:cNvGrpSpPr/>
          <p:nvPr/>
        </p:nvGrpSpPr>
        <p:grpSpPr>
          <a:xfrm>
            <a:off x="1279180" y="4207611"/>
            <a:ext cx="6256737" cy="742865"/>
            <a:chOff x="80945" y="4965233"/>
            <a:chExt cx="8371626" cy="1385041"/>
          </a:xfrm>
        </p:grpSpPr>
        <p:sp>
          <p:nvSpPr>
            <p:cNvPr id="9" name="上矢印 8">
              <a:extLst>
                <a:ext uri="{FF2B5EF4-FFF2-40B4-BE49-F238E27FC236}">
                  <a16:creationId xmlns:a16="http://schemas.microsoft.com/office/drawing/2014/main" id="{5EC42277-2A90-3A45-B889-14830405BA6D}"/>
                </a:ext>
              </a:extLst>
            </p:cNvPr>
            <p:cNvSpPr/>
            <p:nvPr/>
          </p:nvSpPr>
          <p:spPr>
            <a:xfrm>
              <a:off x="386333" y="4972334"/>
              <a:ext cx="342478" cy="69141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下矢印 12">
              <a:extLst>
                <a:ext uri="{FF2B5EF4-FFF2-40B4-BE49-F238E27FC236}">
                  <a16:creationId xmlns:a16="http://schemas.microsoft.com/office/drawing/2014/main" id="{3962BCA6-06D9-C34A-B807-F5B6836C48E2}"/>
                </a:ext>
              </a:extLst>
            </p:cNvPr>
            <p:cNvSpPr/>
            <p:nvPr/>
          </p:nvSpPr>
          <p:spPr>
            <a:xfrm>
              <a:off x="786011" y="5050872"/>
              <a:ext cx="342478" cy="6914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左矢印 13">
              <a:extLst>
                <a:ext uri="{FF2B5EF4-FFF2-40B4-BE49-F238E27FC236}">
                  <a16:creationId xmlns:a16="http://schemas.microsoft.com/office/drawing/2014/main" id="{2B66A21D-A46A-934B-ADCE-8D5C261A5785}"/>
                </a:ext>
              </a:extLst>
            </p:cNvPr>
            <p:cNvSpPr/>
            <p:nvPr/>
          </p:nvSpPr>
          <p:spPr>
            <a:xfrm>
              <a:off x="1650512" y="5012319"/>
              <a:ext cx="691418" cy="34247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右矢印 14">
              <a:extLst>
                <a:ext uri="{FF2B5EF4-FFF2-40B4-BE49-F238E27FC236}">
                  <a16:creationId xmlns:a16="http://schemas.microsoft.com/office/drawing/2014/main" id="{E8A8156F-A94E-FF47-9FEB-A80AB03E40C7}"/>
                </a:ext>
              </a:extLst>
            </p:cNvPr>
            <p:cNvSpPr/>
            <p:nvPr/>
          </p:nvSpPr>
          <p:spPr>
            <a:xfrm>
              <a:off x="1646907" y="5366673"/>
              <a:ext cx="691418" cy="3424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曲折矢印 16">
              <a:extLst>
                <a:ext uri="{FF2B5EF4-FFF2-40B4-BE49-F238E27FC236}">
                  <a16:creationId xmlns:a16="http://schemas.microsoft.com/office/drawing/2014/main" id="{708F7AE8-8C07-F041-B630-CD376F3B2D1B}"/>
                </a:ext>
              </a:extLst>
            </p:cNvPr>
            <p:cNvSpPr/>
            <p:nvPr/>
          </p:nvSpPr>
          <p:spPr>
            <a:xfrm>
              <a:off x="4572000" y="5053924"/>
              <a:ext cx="575105" cy="61387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曲折矢印 17">
              <a:extLst>
                <a:ext uri="{FF2B5EF4-FFF2-40B4-BE49-F238E27FC236}">
                  <a16:creationId xmlns:a16="http://schemas.microsoft.com/office/drawing/2014/main" id="{9E5F0011-5BA9-5542-BC94-0057BB3AC5DE}"/>
                </a:ext>
              </a:extLst>
            </p:cNvPr>
            <p:cNvSpPr/>
            <p:nvPr/>
          </p:nvSpPr>
          <p:spPr>
            <a:xfrm rot="5400000">
              <a:off x="5608655" y="5126210"/>
              <a:ext cx="575105" cy="61387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9" name="曲折矢印 18">
              <a:extLst>
                <a:ext uri="{FF2B5EF4-FFF2-40B4-BE49-F238E27FC236}">
                  <a16:creationId xmlns:a16="http://schemas.microsoft.com/office/drawing/2014/main" id="{C021CF09-35D6-C042-8F55-0DD592A2AA1F}"/>
                </a:ext>
              </a:extLst>
            </p:cNvPr>
            <p:cNvSpPr/>
            <p:nvPr/>
          </p:nvSpPr>
          <p:spPr>
            <a:xfrm rot="10800000">
              <a:off x="6732271" y="5160600"/>
              <a:ext cx="575105" cy="61387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曲折矢印 19">
              <a:extLst>
                <a:ext uri="{FF2B5EF4-FFF2-40B4-BE49-F238E27FC236}">
                  <a16:creationId xmlns:a16="http://schemas.microsoft.com/office/drawing/2014/main" id="{AD45E9C3-B998-C447-A89E-7EA2E9318B5B}"/>
                </a:ext>
              </a:extLst>
            </p:cNvPr>
            <p:cNvSpPr/>
            <p:nvPr/>
          </p:nvSpPr>
          <p:spPr>
            <a:xfrm rot="16200000">
              <a:off x="7858080" y="5117541"/>
              <a:ext cx="575105" cy="613876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曲折矢印 20">
              <a:extLst>
                <a:ext uri="{FF2B5EF4-FFF2-40B4-BE49-F238E27FC236}">
                  <a16:creationId xmlns:a16="http://schemas.microsoft.com/office/drawing/2014/main" id="{FD382FCD-0BD1-FA4B-9013-5DEBC7F0CA38}"/>
                </a:ext>
              </a:extLst>
            </p:cNvPr>
            <p:cNvSpPr/>
            <p:nvPr/>
          </p:nvSpPr>
          <p:spPr>
            <a:xfrm flipH="1">
              <a:off x="2976041" y="5406774"/>
              <a:ext cx="319414" cy="283592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曲折矢印 21">
              <a:extLst>
                <a:ext uri="{FF2B5EF4-FFF2-40B4-BE49-F238E27FC236}">
                  <a16:creationId xmlns:a16="http://schemas.microsoft.com/office/drawing/2014/main" id="{29A770E5-19E7-DA4E-A9F9-55B0C92860D1}"/>
                </a:ext>
              </a:extLst>
            </p:cNvPr>
            <p:cNvSpPr/>
            <p:nvPr/>
          </p:nvSpPr>
          <p:spPr>
            <a:xfrm rot="5400000" flipH="1">
              <a:off x="2999997" y="4983144"/>
              <a:ext cx="319414" cy="283592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3" name="曲折矢印 22">
              <a:extLst>
                <a:ext uri="{FF2B5EF4-FFF2-40B4-BE49-F238E27FC236}">
                  <a16:creationId xmlns:a16="http://schemas.microsoft.com/office/drawing/2014/main" id="{38D9AA40-F7DE-D84D-853B-3DBB03345DC9}"/>
                </a:ext>
              </a:extLst>
            </p:cNvPr>
            <p:cNvSpPr/>
            <p:nvPr/>
          </p:nvSpPr>
          <p:spPr>
            <a:xfrm rot="10800000" flipH="1">
              <a:off x="3406355" y="5041762"/>
              <a:ext cx="319414" cy="283592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4" name="曲折矢印 23">
              <a:extLst>
                <a:ext uri="{FF2B5EF4-FFF2-40B4-BE49-F238E27FC236}">
                  <a16:creationId xmlns:a16="http://schemas.microsoft.com/office/drawing/2014/main" id="{D21E83E0-E21C-E246-8BBE-CFC7343DB3E1}"/>
                </a:ext>
              </a:extLst>
            </p:cNvPr>
            <p:cNvSpPr/>
            <p:nvPr/>
          </p:nvSpPr>
          <p:spPr>
            <a:xfrm rot="16200000" flipH="1">
              <a:off x="3382616" y="5407648"/>
              <a:ext cx="319414" cy="283592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C327D2C-04A0-E84C-9925-620E9A97477E}"/>
                </a:ext>
              </a:extLst>
            </p:cNvPr>
            <p:cNvSpPr txBox="1"/>
            <p:nvPr/>
          </p:nvSpPr>
          <p:spPr>
            <a:xfrm>
              <a:off x="80945" y="5859972"/>
              <a:ext cx="1288767" cy="473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050" dirty="0"/>
                <a:t>(1) </a:t>
              </a:r>
              <a:r>
                <a:rPr kumimoji="1" lang="ja-JP" altLang="en-US" sz="1050"/>
                <a:t>南北同時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E185440-C719-7F45-ADBA-73B1027CB516}"/>
                </a:ext>
              </a:extLst>
            </p:cNvPr>
            <p:cNvSpPr txBox="1"/>
            <p:nvPr/>
          </p:nvSpPr>
          <p:spPr>
            <a:xfrm>
              <a:off x="1463866" y="5862513"/>
              <a:ext cx="1295917" cy="487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/>
                <a:t>(2)</a:t>
              </a:r>
              <a:r>
                <a:rPr lang="ja-JP" altLang="en-US" sz="1050"/>
                <a:t> 東西同時</a:t>
              </a:r>
              <a:endParaRPr kumimoji="1" lang="ja-JP" altLang="en-US" sz="105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3E86B43-9631-1249-BFE8-C526D3C1EE48}"/>
                </a:ext>
              </a:extLst>
            </p:cNvPr>
            <p:cNvSpPr txBox="1"/>
            <p:nvPr/>
          </p:nvSpPr>
          <p:spPr>
            <a:xfrm>
              <a:off x="2727029" y="5859974"/>
              <a:ext cx="1401014" cy="487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(3) 4</a:t>
              </a:r>
              <a:r>
                <a:rPr kumimoji="1" lang="ja-JP" altLang="en-US" sz="1050"/>
                <a:t>左折同時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4DC265A-A838-6C46-95E7-7DDE4F652F1F}"/>
                </a:ext>
              </a:extLst>
            </p:cNvPr>
            <p:cNvSpPr txBox="1"/>
            <p:nvPr/>
          </p:nvSpPr>
          <p:spPr>
            <a:xfrm>
              <a:off x="4388328" y="5859974"/>
              <a:ext cx="3395721" cy="473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(4)-(7) </a:t>
              </a:r>
              <a:r>
                <a:rPr kumimoji="1" lang="ja-JP" altLang="en-US" sz="1050"/>
                <a:t>右折　</a:t>
              </a:r>
              <a:r>
                <a:rPr lang="en-US" altLang="ja-JP" sz="1050" dirty="0"/>
                <a:t> 【</a:t>
              </a:r>
              <a:r>
                <a:rPr kumimoji="1" lang="ja-JP" altLang="en-US" sz="1050"/>
                <a:t>注：右折同士は不可</a:t>
              </a:r>
              <a:r>
                <a:rPr kumimoji="1" lang="en-US" altLang="ja-JP" sz="1050" dirty="0"/>
                <a:t>】</a:t>
              </a:r>
              <a:endParaRPr kumimoji="1" lang="ja-JP" altLang="en-US" sz="1050"/>
            </a:p>
          </p:txBody>
        </p: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33D1446-9C87-8141-B678-CA4CBB2E74DE}"/>
              </a:ext>
            </a:extLst>
          </p:cNvPr>
          <p:cNvSpPr txBox="1"/>
          <p:nvPr/>
        </p:nvSpPr>
        <p:spPr>
          <a:xfrm>
            <a:off x="628650" y="5832508"/>
            <a:ext cx="798596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E&lt;&gt; (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==49 and 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and ... and 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40F2F1B-4445-7946-8FDB-58AB78B4B04F}"/>
              </a:ext>
            </a:extLst>
          </p:cNvPr>
          <p:cNvSpPr txBox="1"/>
          <p:nvPr/>
        </p:nvSpPr>
        <p:spPr>
          <a:xfrm>
            <a:off x="579019" y="5120398"/>
            <a:ext cx="798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/>
              <a:t>ステップの最小時間</a:t>
            </a:r>
            <a:r>
              <a:rPr kumimoji="1" lang="en-US" altLang="ja-JP" dirty="0"/>
              <a:t>7</a:t>
            </a:r>
            <a:r>
              <a:rPr kumimoji="1" lang="ja-JP" altLang="en-US"/>
              <a:t>秒より，</a:t>
            </a:r>
            <a:r>
              <a:rPr kumimoji="1" lang="en-US" altLang="ja-JP" dirty="0"/>
              <a:t>49</a:t>
            </a:r>
            <a:r>
              <a:rPr kumimoji="1" lang="ja-JP" altLang="en-US"/>
              <a:t>秒で終了可能である．実際，</a:t>
            </a:r>
            <a:r>
              <a:rPr kumimoji="1" lang="en-US" altLang="ja-JP" dirty="0"/>
              <a:t>UPPAAL</a:t>
            </a:r>
            <a:r>
              <a:rPr kumimoji="1" lang="ja-JP" altLang="en-US"/>
              <a:t>ツールで，下記の検証式が満たされることが確かめられる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95179A5-4DD0-EA47-BF68-49272E6D1990}"/>
              </a:ext>
            </a:extLst>
          </p:cNvPr>
          <p:cNvSpPr txBox="1"/>
          <p:nvPr/>
        </p:nvSpPr>
        <p:spPr>
          <a:xfrm>
            <a:off x="628650" y="6278972"/>
            <a:ext cx="676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「全体経過時間</a:t>
            </a:r>
            <a:r>
              <a:rPr kumimoji="1" lang="en-US" altLang="ja-JP" sz="1400" dirty="0"/>
              <a:t>49</a:t>
            </a:r>
            <a:r>
              <a:rPr kumimoji="1" lang="ja-JP" altLang="en-US" sz="1400"/>
              <a:t>秒 かつ 各車両のロケーションが最終ロケーション」が存在する</a:t>
            </a:r>
          </a:p>
        </p:txBody>
      </p:sp>
    </p:spTree>
    <p:extLst>
      <p:ext uri="{BB962C8B-B14F-4D97-AF65-F5344CB8AC3E}">
        <p14:creationId xmlns:p14="http://schemas.microsoft.com/office/powerpoint/2010/main" val="25632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C9A5E-B4F2-A54F-96EA-A5DDD2DD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通過の最小時間の検証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41037B3-C962-9B4F-A914-8DAB46FDCB9E}"/>
              </a:ext>
            </a:extLst>
          </p:cNvPr>
          <p:cNvSpPr txBox="1"/>
          <p:nvPr/>
        </p:nvSpPr>
        <p:spPr>
          <a:xfrm>
            <a:off x="870387" y="4014464"/>
            <a:ext cx="788669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E&lt;&gt; (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==42 and 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  <a:r>
              <a:rPr lang="ja-JP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... and 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B9B4F1-7DB2-414C-84D7-21777DA6107A}"/>
              </a:ext>
            </a:extLst>
          </p:cNvPr>
          <p:cNvSpPr txBox="1"/>
          <p:nvPr/>
        </p:nvSpPr>
        <p:spPr>
          <a:xfrm>
            <a:off x="870387" y="4479238"/>
            <a:ext cx="78867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A[] (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&lt;42 imply not (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and ...))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26045D-4846-994A-B6CC-6E5FF724071F}"/>
              </a:ext>
            </a:extLst>
          </p:cNvPr>
          <p:cNvSpPr txBox="1"/>
          <p:nvPr/>
        </p:nvSpPr>
        <p:spPr>
          <a:xfrm>
            <a:off x="628649" y="1570688"/>
            <a:ext cx="7985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200"/>
              <a:t>下記の最小性に関する検証式は，</a:t>
            </a:r>
            <a:r>
              <a:rPr lang="en-US" altLang="ja-JP" sz="2200" dirty="0"/>
              <a:t>49</a:t>
            </a:r>
            <a:r>
              <a:rPr lang="ja-JP" altLang="en-US" sz="2200"/>
              <a:t>秒では満たされない（＝</a:t>
            </a:r>
            <a:r>
              <a:rPr lang="en-US" altLang="ja-JP" sz="2200" dirty="0"/>
              <a:t>49</a:t>
            </a:r>
            <a:r>
              <a:rPr lang="ja-JP" altLang="en-US" sz="2200"/>
              <a:t>秒未満で終了する例が存在する）</a:t>
            </a:r>
            <a:endParaRPr kumimoji="1" lang="ja-JP" altLang="en-US" sz="220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94E2160-86EC-534F-B56E-CC96CB1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6A56-C26E-6B4A-8986-AC583EADCE93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CD333-A9E7-2C43-A051-13F475440BB7}"/>
              </a:ext>
            </a:extLst>
          </p:cNvPr>
          <p:cNvSpPr txBox="1"/>
          <p:nvPr/>
        </p:nvSpPr>
        <p:spPr>
          <a:xfrm>
            <a:off x="870388" y="2377284"/>
            <a:ext cx="78867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A[] (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" altLang="ja-JP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&lt;49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imply not (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and ... and </a:t>
            </a:r>
            <a:r>
              <a:rPr lang="en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ws.final</a:t>
            </a:r>
            <a:r>
              <a:rPr lang="en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B0C1D35-8788-B241-861C-E3597167A8B0}"/>
              </a:ext>
            </a:extLst>
          </p:cNvPr>
          <p:cNvSpPr txBox="1"/>
          <p:nvPr/>
        </p:nvSpPr>
        <p:spPr>
          <a:xfrm>
            <a:off x="628649" y="3236364"/>
            <a:ext cx="7985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200" dirty="0"/>
              <a:t>49</a:t>
            </a:r>
            <a:r>
              <a:rPr kumimoji="1" lang="ja-JP" altLang="en-US" sz="2200"/>
              <a:t>秒から順に確かめていくことで，</a:t>
            </a:r>
            <a:r>
              <a:rPr lang="en-US" altLang="ja-JP" sz="2200" dirty="0"/>
              <a:t>42</a:t>
            </a:r>
            <a:r>
              <a:rPr lang="ja-JP" altLang="en-US" sz="2200"/>
              <a:t>秒が最小時間であることが証明できる</a:t>
            </a:r>
            <a:endParaRPr kumimoji="1" lang="ja-JP" altLang="en-US" sz="2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2384509-32A4-6E46-8386-D1DFA5FB1159}"/>
              </a:ext>
            </a:extLst>
          </p:cNvPr>
          <p:cNvSpPr txBox="1"/>
          <p:nvPr/>
        </p:nvSpPr>
        <p:spPr>
          <a:xfrm>
            <a:off x="628649" y="4963421"/>
            <a:ext cx="7985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200" dirty="0"/>
              <a:t>UPPAAL</a:t>
            </a:r>
            <a:r>
              <a:rPr kumimoji="1" lang="ja-JP" altLang="en-US" sz="2200"/>
              <a:t>ツールの反例表示機能で，実行列の例を取得できる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8CB7FA0-BA04-E142-90DD-F9104F28B955}"/>
              </a:ext>
            </a:extLst>
          </p:cNvPr>
          <p:cNvGrpSpPr/>
          <p:nvPr/>
        </p:nvGrpSpPr>
        <p:grpSpPr>
          <a:xfrm>
            <a:off x="870388" y="5540776"/>
            <a:ext cx="7269631" cy="1148096"/>
            <a:chOff x="870387" y="5613486"/>
            <a:chExt cx="5700179" cy="900232"/>
          </a:xfrm>
        </p:grpSpPr>
        <p:sp>
          <p:nvSpPr>
            <p:cNvPr id="34" name="上矢印 33">
              <a:extLst>
                <a:ext uri="{FF2B5EF4-FFF2-40B4-BE49-F238E27FC236}">
                  <a16:creationId xmlns:a16="http://schemas.microsoft.com/office/drawing/2014/main" id="{B4FBEE52-6223-DF4A-8776-AD468F424398}"/>
                </a:ext>
              </a:extLst>
            </p:cNvPr>
            <p:cNvSpPr/>
            <p:nvPr/>
          </p:nvSpPr>
          <p:spPr>
            <a:xfrm>
              <a:off x="1098626" y="5617295"/>
              <a:ext cx="255959" cy="37084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下矢印 34">
              <a:extLst>
                <a:ext uri="{FF2B5EF4-FFF2-40B4-BE49-F238E27FC236}">
                  <a16:creationId xmlns:a16="http://schemas.microsoft.com/office/drawing/2014/main" id="{AEF4655A-67BE-8242-BEA2-71983DEE8A13}"/>
                </a:ext>
              </a:extLst>
            </p:cNvPr>
            <p:cNvSpPr/>
            <p:nvPr/>
          </p:nvSpPr>
          <p:spPr>
            <a:xfrm>
              <a:off x="1397335" y="5659418"/>
              <a:ext cx="255959" cy="3708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左矢印 35">
              <a:extLst>
                <a:ext uri="{FF2B5EF4-FFF2-40B4-BE49-F238E27FC236}">
                  <a16:creationId xmlns:a16="http://schemas.microsoft.com/office/drawing/2014/main" id="{E3E5DF77-19E5-B443-8189-71CDA9127289}"/>
                </a:ext>
              </a:extLst>
            </p:cNvPr>
            <p:cNvSpPr/>
            <p:nvPr/>
          </p:nvSpPr>
          <p:spPr>
            <a:xfrm>
              <a:off x="2043441" y="5638741"/>
              <a:ext cx="516748" cy="18368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右矢印 36">
              <a:extLst>
                <a:ext uri="{FF2B5EF4-FFF2-40B4-BE49-F238E27FC236}">
                  <a16:creationId xmlns:a16="http://schemas.microsoft.com/office/drawing/2014/main" id="{D83FBE1D-CFA3-1E46-B198-FB2029B29285}"/>
                </a:ext>
              </a:extLst>
            </p:cNvPr>
            <p:cNvSpPr/>
            <p:nvPr/>
          </p:nvSpPr>
          <p:spPr>
            <a:xfrm>
              <a:off x="2040747" y="5828798"/>
              <a:ext cx="516748" cy="1836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曲折矢印 37">
              <a:extLst>
                <a:ext uri="{FF2B5EF4-FFF2-40B4-BE49-F238E27FC236}">
                  <a16:creationId xmlns:a16="http://schemas.microsoft.com/office/drawing/2014/main" id="{39BE1CB8-826D-DB42-88D0-DEA0AD8733B4}"/>
                </a:ext>
              </a:extLst>
            </p:cNvPr>
            <p:cNvSpPr/>
            <p:nvPr/>
          </p:nvSpPr>
          <p:spPr>
            <a:xfrm>
              <a:off x="5085608" y="5740363"/>
              <a:ext cx="429819" cy="32925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曲折矢印 38">
              <a:extLst>
                <a:ext uri="{FF2B5EF4-FFF2-40B4-BE49-F238E27FC236}">
                  <a16:creationId xmlns:a16="http://schemas.microsoft.com/office/drawing/2014/main" id="{627E4994-5869-9840-8936-7ED4D6036A40}"/>
                </a:ext>
              </a:extLst>
            </p:cNvPr>
            <p:cNvSpPr/>
            <p:nvPr/>
          </p:nvSpPr>
          <p:spPr>
            <a:xfrm rot="5400000">
              <a:off x="4128822" y="5702399"/>
              <a:ext cx="308457" cy="4587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曲折矢印 39">
              <a:extLst>
                <a:ext uri="{FF2B5EF4-FFF2-40B4-BE49-F238E27FC236}">
                  <a16:creationId xmlns:a16="http://schemas.microsoft.com/office/drawing/2014/main" id="{BD36D4B5-74E3-B246-8559-487724CB1EC2}"/>
                </a:ext>
              </a:extLst>
            </p:cNvPr>
            <p:cNvSpPr/>
            <p:nvPr/>
          </p:nvSpPr>
          <p:spPr>
            <a:xfrm rot="10800000">
              <a:off x="3023498" y="5657803"/>
              <a:ext cx="429819" cy="32925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曲折矢印 40">
              <a:extLst>
                <a:ext uri="{FF2B5EF4-FFF2-40B4-BE49-F238E27FC236}">
                  <a16:creationId xmlns:a16="http://schemas.microsoft.com/office/drawing/2014/main" id="{42AE036F-4BF4-4447-A44C-932CE40CD0FC}"/>
                </a:ext>
              </a:extLst>
            </p:cNvPr>
            <p:cNvSpPr/>
            <p:nvPr/>
          </p:nvSpPr>
          <p:spPr>
            <a:xfrm rot="16200000">
              <a:off x="6031047" y="5615440"/>
              <a:ext cx="308457" cy="45879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曲折矢印 41">
              <a:extLst>
                <a:ext uri="{FF2B5EF4-FFF2-40B4-BE49-F238E27FC236}">
                  <a16:creationId xmlns:a16="http://schemas.microsoft.com/office/drawing/2014/main" id="{A41B5E50-B6AA-0844-A2A3-44AE0263E577}"/>
                </a:ext>
              </a:extLst>
            </p:cNvPr>
            <p:cNvSpPr/>
            <p:nvPr/>
          </p:nvSpPr>
          <p:spPr>
            <a:xfrm flipH="1">
              <a:off x="4053653" y="5909948"/>
              <a:ext cx="238722" cy="152104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曲折矢印 42">
              <a:extLst>
                <a:ext uri="{FF2B5EF4-FFF2-40B4-BE49-F238E27FC236}">
                  <a16:creationId xmlns:a16="http://schemas.microsoft.com/office/drawing/2014/main" id="{7CB46B8C-4519-3642-91FC-54C6356A8847}"/>
                </a:ext>
              </a:extLst>
            </p:cNvPr>
            <p:cNvSpPr/>
            <p:nvPr/>
          </p:nvSpPr>
          <p:spPr>
            <a:xfrm rot="5400000" flipH="1">
              <a:off x="3085713" y="5593170"/>
              <a:ext cx="171317" cy="211949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曲折矢印 43">
              <a:extLst>
                <a:ext uri="{FF2B5EF4-FFF2-40B4-BE49-F238E27FC236}">
                  <a16:creationId xmlns:a16="http://schemas.microsoft.com/office/drawing/2014/main" id="{0401EA96-173C-8B43-80AE-9E312826D505}"/>
                </a:ext>
              </a:extLst>
            </p:cNvPr>
            <p:cNvSpPr/>
            <p:nvPr/>
          </p:nvSpPr>
          <p:spPr>
            <a:xfrm rot="10800000" flipH="1">
              <a:off x="4406435" y="5635016"/>
              <a:ext cx="238722" cy="152104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曲折矢印 44">
              <a:extLst>
                <a:ext uri="{FF2B5EF4-FFF2-40B4-BE49-F238E27FC236}">
                  <a16:creationId xmlns:a16="http://schemas.microsoft.com/office/drawing/2014/main" id="{C417CB79-DEB8-714E-B0DC-441D298E8C88}"/>
                </a:ext>
              </a:extLst>
            </p:cNvPr>
            <p:cNvSpPr/>
            <p:nvPr/>
          </p:nvSpPr>
          <p:spPr>
            <a:xfrm rot="16200000" flipH="1">
              <a:off x="3431667" y="5864465"/>
              <a:ext cx="171317" cy="211949"/>
            </a:xfrm>
            <a:prstGeom prst="bentArrow">
              <a:avLst>
                <a:gd name="adj1" fmla="val 39267"/>
                <a:gd name="adj2" fmla="val 3641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B67A8324-E14E-7B48-B6D1-632A523330E3}"/>
                </a:ext>
              </a:extLst>
            </p:cNvPr>
            <p:cNvSpPr txBox="1"/>
            <p:nvPr/>
          </p:nvSpPr>
          <p:spPr>
            <a:xfrm>
              <a:off x="870387" y="6093378"/>
              <a:ext cx="963191" cy="241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400" dirty="0"/>
                <a:t>(1) </a:t>
              </a:r>
              <a:r>
                <a:rPr kumimoji="1" lang="ja-JP" altLang="en-US" sz="1400"/>
                <a:t>南北同時</a:t>
              </a: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2E58E77-E262-0B40-AB79-A8700008FDD2}"/>
                </a:ext>
              </a:extLst>
            </p:cNvPr>
            <p:cNvSpPr txBox="1"/>
            <p:nvPr/>
          </p:nvSpPr>
          <p:spPr>
            <a:xfrm>
              <a:off x="1903946" y="6094741"/>
              <a:ext cx="927865" cy="241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/>
                <a:t>(2)</a:t>
              </a:r>
              <a:r>
                <a:rPr lang="ja-JP" altLang="en-US" sz="1400"/>
                <a:t> 東西同時</a:t>
              </a:r>
              <a:endParaRPr kumimoji="1" lang="ja-JP" altLang="en-US" sz="140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288DDB3-4266-744F-A960-F0D1CFDDB8F2}"/>
                </a:ext>
              </a:extLst>
            </p:cNvPr>
            <p:cNvSpPr txBox="1"/>
            <p:nvPr/>
          </p:nvSpPr>
          <p:spPr>
            <a:xfrm>
              <a:off x="2797861" y="6103457"/>
              <a:ext cx="1438929" cy="41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400" dirty="0"/>
                <a:t>(3)-(4)  2</a:t>
              </a:r>
              <a:r>
                <a:rPr kumimoji="1" lang="ja-JP" altLang="en-US" sz="1400"/>
                <a:t>左折　と</a:t>
              </a:r>
              <a:br>
                <a:rPr kumimoji="1" lang="en-US" altLang="ja-JP" sz="1400" dirty="0"/>
              </a:br>
              <a:r>
                <a:rPr kumimoji="1" lang="en-US" altLang="ja-JP" sz="1400" dirty="0"/>
                <a:t>1</a:t>
              </a:r>
              <a:r>
                <a:rPr kumimoji="1" lang="ja-JP" altLang="en-US" sz="1400"/>
                <a:t>右折同時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695FCDDE-1C7A-8A4A-931B-E358553797C5}"/>
                </a:ext>
              </a:extLst>
            </p:cNvPr>
            <p:cNvSpPr txBox="1"/>
            <p:nvPr/>
          </p:nvSpPr>
          <p:spPr>
            <a:xfrm>
              <a:off x="4877232" y="6086025"/>
              <a:ext cx="1693334" cy="410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(5)-(6) </a:t>
              </a:r>
              <a:r>
                <a:rPr kumimoji="1" lang="ja-JP" altLang="en-US" sz="1400"/>
                <a:t>右折</a:t>
              </a:r>
              <a:br>
                <a:rPr kumimoji="1" lang="en-US" altLang="ja-JP" sz="1400" dirty="0"/>
              </a:br>
              <a:r>
                <a:rPr lang="en-US" altLang="ja-JP" sz="1400" dirty="0"/>
                <a:t>【</a:t>
              </a:r>
              <a:r>
                <a:rPr kumimoji="1" lang="ja-JP" altLang="en-US" sz="1400"/>
                <a:t>注：右折同士は不可</a:t>
              </a:r>
              <a:r>
                <a:rPr kumimoji="1" lang="en-US" altLang="ja-JP" sz="1400" dirty="0"/>
                <a:t>】</a:t>
              </a:r>
              <a:endParaRPr kumimoji="1" lang="ja-JP" altLang="en-US" sz="14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6C07FF9-63AF-0543-A9F8-376733352D2A}"/>
              </a:ext>
            </a:extLst>
          </p:cNvPr>
          <p:cNvSpPr txBox="1"/>
          <p:nvPr/>
        </p:nvSpPr>
        <p:spPr>
          <a:xfrm>
            <a:off x="870387" y="2767545"/>
            <a:ext cx="766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全状態で</a:t>
            </a:r>
            <a:r>
              <a:rPr kumimoji="1" lang="ja-JP" altLang="en-US" sz="1400"/>
              <a:t>「全体経過時間</a:t>
            </a:r>
            <a:r>
              <a:rPr kumimoji="1" lang="en-US" altLang="ja-JP" sz="1400" dirty="0">
                <a:solidFill>
                  <a:srgbClr val="FF0000"/>
                </a:solidFill>
              </a:rPr>
              <a:t>49</a:t>
            </a:r>
            <a:r>
              <a:rPr kumimoji="1" lang="ja-JP" altLang="en-US" sz="1400">
                <a:solidFill>
                  <a:srgbClr val="FF0000"/>
                </a:solidFill>
              </a:rPr>
              <a:t>秒未満 </a:t>
            </a:r>
            <a:r>
              <a:rPr kumimoji="1" lang="ja-JP" altLang="en-US" sz="1400"/>
              <a:t>ならば 各車両のロケーションが最終ロケーションでない」</a:t>
            </a:r>
          </a:p>
        </p:txBody>
      </p:sp>
    </p:spTree>
    <p:extLst>
      <p:ext uri="{BB962C8B-B14F-4D97-AF65-F5344CB8AC3E}">
        <p14:creationId xmlns:p14="http://schemas.microsoft.com/office/powerpoint/2010/main" val="82368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2302</TotalTime>
  <Words>316</Words>
  <Application>Microsoft Macintosh PowerPoint</Application>
  <PresentationFormat>画面に合わせる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Arial Regular</vt:lpstr>
      <vt:lpstr>Meiryo</vt:lpstr>
      <vt:lpstr>游ゴシック</vt:lpstr>
      <vt:lpstr>Arial</vt:lpstr>
      <vt:lpstr>Century Gothic</vt:lpstr>
      <vt:lpstr>Courier New</vt:lpstr>
      <vt:lpstr>Office テーマ</vt:lpstr>
      <vt:lpstr>通過時間の検証</vt:lpstr>
      <vt:lpstr>通過の最小時間の検証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中村　正樹</cp:lastModifiedBy>
  <cp:revision>93</cp:revision>
  <cp:lastPrinted>2019-02-17T14:18:00Z</cp:lastPrinted>
  <dcterms:created xsi:type="dcterms:W3CDTF">2019-02-12T08:19:39Z</dcterms:created>
  <dcterms:modified xsi:type="dcterms:W3CDTF">2019-05-20T10:04:57Z</dcterms:modified>
</cp:coreProperties>
</file>