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p:restoredTop sz="94651"/>
  </p:normalViewPr>
  <p:slideViewPr>
    <p:cSldViewPr snapToGrid="0" snapToObjects="1" showGuides="1">
      <p:cViewPr varScale="1">
        <p:scale>
          <a:sx n="138" d="100"/>
          <a:sy n="138" d="100"/>
        </p:scale>
        <p:origin x="1128"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15316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01596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3073287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50775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420437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4823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59F4C49-761D-CD4D-B697-D7C8C818216D}" type="datetimeFigureOut">
              <a:rPr kumimoji="1" lang="ja-JP" altLang="en-US" smtClean="0"/>
              <a:t>2019/11/5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9137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59F4C49-761D-CD4D-B697-D7C8C818216D}" type="datetimeFigureOut">
              <a:rPr kumimoji="1" lang="ja-JP" altLang="en-US" smtClean="0"/>
              <a:t>2019/11/5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72603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F4C49-761D-CD4D-B697-D7C8C818216D}" type="datetimeFigureOut">
              <a:rPr kumimoji="1" lang="ja-JP" altLang="en-US" smtClean="0"/>
              <a:t>2019/11/5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322736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37373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00077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F4C49-761D-CD4D-B697-D7C8C818216D}" type="datetimeFigureOut">
              <a:rPr kumimoji="1" lang="ja-JP" altLang="en-US" smtClean="0"/>
              <a:t>2019/11/5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754933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AA82EA2-DE46-DF49-8317-FB995729C946}"/>
              </a:ext>
            </a:extLst>
          </p:cNvPr>
          <p:cNvPicPr>
            <a:picLocks noChangeAspect="1"/>
          </p:cNvPicPr>
          <p:nvPr/>
        </p:nvPicPr>
        <p:blipFill rotWithShape="1">
          <a:blip r:embed="rId2"/>
          <a:srcRect l="13353" r="11721" b="4413"/>
          <a:stretch/>
        </p:blipFill>
        <p:spPr>
          <a:xfrm>
            <a:off x="104173" y="3411299"/>
            <a:ext cx="2792501" cy="2671925"/>
          </a:xfrm>
          <a:prstGeom prst="rect">
            <a:avLst/>
          </a:prstGeom>
        </p:spPr>
      </p:pic>
      <p:sp>
        <p:nvSpPr>
          <p:cNvPr id="5" name="コンテンツ プレースホルダー 4">
            <a:extLst>
              <a:ext uri="{FF2B5EF4-FFF2-40B4-BE49-F238E27FC236}">
                <a16:creationId xmlns:a16="http://schemas.microsoft.com/office/drawing/2014/main" id="{37FE034C-583C-6841-A9ED-E521B3AF63C7}"/>
              </a:ext>
            </a:extLst>
          </p:cNvPr>
          <p:cNvSpPr>
            <a:spLocks noGrp="1"/>
          </p:cNvSpPr>
          <p:nvPr>
            <p:ph idx="1"/>
          </p:nvPr>
        </p:nvSpPr>
        <p:spPr>
          <a:xfrm>
            <a:off x="628650" y="175491"/>
            <a:ext cx="7886700" cy="1108364"/>
          </a:xfrm>
        </p:spPr>
        <p:txBody>
          <a:bodyPr>
            <a:normAutofit/>
          </a:bodyPr>
          <a:lstStyle/>
          <a:p>
            <a:pPr marL="0" indent="0" algn="ctr">
              <a:buNone/>
            </a:pPr>
            <a:r>
              <a:rPr lang="en-US" altLang="ja-JP" sz="3200" dirty="0">
                <a:latin typeface="Hiragino Sans W4" panose="020B0400000000000000" pitchFamily="34" charset="-128"/>
                <a:ea typeface="Hiragino Sans W4" panose="020B0400000000000000" pitchFamily="34" charset="-128"/>
              </a:rPr>
              <a:t>UPPAALL</a:t>
            </a:r>
            <a:r>
              <a:rPr lang="ja-JP" altLang="en-US" sz="3200">
                <a:latin typeface="Hiragino Sans W4" panose="020B0400000000000000" pitchFamily="34" charset="-128"/>
                <a:ea typeface="Hiragino Sans W4" panose="020B0400000000000000" pitchFamily="34" charset="-128"/>
              </a:rPr>
              <a:t>による交差点における</a:t>
            </a:r>
            <a:endParaRPr lang="en-US" altLang="ja-JP" sz="3200" dirty="0">
              <a:latin typeface="Hiragino Sans W4" panose="020B0400000000000000" pitchFamily="34" charset="-128"/>
              <a:ea typeface="Hiragino Sans W4" panose="020B0400000000000000" pitchFamily="34" charset="-128"/>
            </a:endParaRPr>
          </a:p>
          <a:p>
            <a:pPr marL="0" indent="0" algn="ctr">
              <a:buNone/>
            </a:pPr>
            <a:r>
              <a:rPr lang="ja-JP" altLang="en-US" sz="3200">
                <a:latin typeface="Hiragino Sans W4" panose="020B0400000000000000" pitchFamily="34" charset="-128"/>
                <a:ea typeface="Hiragino Sans W4" panose="020B0400000000000000" pitchFamily="34" charset="-128"/>
              </a:rPr>
              <a:t>自動運転車群のモデル化と検証</a:t>
            </a:r>
            <a:endParaRPr kumimoji="1" lang="ja-JP" altLang="en-US" sz="3200">
              <a:latin typeface="Hiragino Sans W4" panose="020B0400000000000000" pitchFamily="34" charset="-128"/>
              <a:ea typeface="Hiragino Sans W4" panose="020B0400000000000000" pitchFamily="34" charset="-128"/>
            </a:endParaRPr>
          </a:p>
        </p:txBody>
      </p:sp>
      <p:pic>
        <p:nvPicPr>
          <p:cNvPr id="7" name="図 6">
            <a:extLst>
              <a:ext uri="{FF2B5EF4-FFF2-40B4-BE49-F238E27FC236}">
                <a16:creationId xmlns:a16="http://schemas.microsoft.com/office/drawing/2014/main" id="{AE812E4E-47FC-4B4C-9420-42FF08442690}"/>
              </a:ext>
            </a:extLst>
          </p:cNvPr>
          <p:cNvPicPr>
            <a:picLocks noChangeAspect="1"/>
          </p:cNvPicPr>
          <p:nvPr/>
        </p:nvPicPr>
        <p:blipFill>
          <a:blip r:embed="rId3"/>
          <a:stretch>
            <a:fillRect/>
          </a:stretch>
        </p:blipFill>
        <p:spPr>
          <a:xfrm>
            <a:off x="3196678" y="3002393"/>
            <a:ext cx="5725649" cy="774820"/>
          </a:xfrm>
          <a:prstGeom prst="rect">
            <a:avLst/>
          </a:prstGeom>
        </p:spPr>
      </p:pic>
      <p:sp>
        <p:nvSpPr>
          <p:cNvPr id="2" name="テキスト ボックス 1">
            <a:extLst>
              <a:ext uri="{FF2B5EF4-FFF2-40B4-BE49-F238E27FC236}">
                <a16:creationId xmlns:a16="http://schemas.microsoft.com/office/drawing/2014/main" id="{AA233ADA-A0BB-524C-94B4-95C64EEF6A74}"/>
              </a:ext>
            </a:extLst>
          </p:cNvPr>
          <p:cNvSpPr txBox="1"/>
          <p:nvPr/>
        </p:nvSpPr>
        <p:spPr>
          <a:xfrm>
            <a:off x="104173" y="175491"/>
            <a:ext cx="995422" cy="369332"/>
          </a:xfrm>
          <a:prstGeom prst="rect">
            <a:avLst/>
          </a:prstGeom>
          <a:noFill/>
        </p:spPr>
        <p:txBody>
          <a:bodyPr wrap="square" rtlCol="0">
            <a:spAutoFit/>
          </a:bodyPr>
          <a:lstStyle/>
          <a:p>
            <a:pPr algn="ctr"/>
            <a:r>
              <a:rPr kumimoji="1" lang="en-US" altLang="ja-JP" dirty="0"/>
              <a:t>SS11-10</a:t>
            </a:r>
          </a:p>
        </p:txBody>
      </p:sp>
      <p:pic>
        <p:nvPicPr>
          <p:cNvPr id="8" name="図 7">
            <a:extLst>
              <a:ext uri="{FF2B5EF4-FFF2-40B4-BE49-F238E27FC236}">
                <a16:creationId xmlns:a16="http://schemas.microsoft.com/office/drawing/2014/main" id="{C3E8E4AB-AAC7-9A4B-AF6E-BC0BA4623137}"/>
              </a:ext>
            </a:extLst>
          </p:cNvPr>
          <p:cNvPicPr>
            <a:picLocks noChangeAspect="1"/>
          </p:cNvPicPr>
          <p:nvPr/>
        </p:nvPicPr>
        <p:blipFill>
          <a:blip r:embed="rId4"/>
          <a:stretch>
            <a:fillRect/>
          </a:stretch>
        </p:blipFill>
        <p:spPr>
          <a:xfrm>
            <a:off x="3196677" y="3942269"/>
            <a:ext cx="5725649" cy="2527978"/>
          </a:xfrm>
          <a:prstGeom prst="rect">
            <a:avLst/>
          </a:prstGeom>
        </p:spPr>
      </p:pic>
      <p:sp>
        <p:nvSpPr>
          <p:cNvPr id="3" name="テキスト ボックス 2">
            <a:extLst>
              <a:ext uri="{FF2B5EF4-FFF2-40B4-BE49-F238E27FC236}">
                <a16:creationId xmlns:a16="http://schemas.microsoft.com/office/drawing/2014/main" id="{6126B113-64D1-A547-908D-9083E3C44D27}"/>
              </a:ext>
            </a:extLst>
          </p:cNvPr>
          <p:cNvSpPr txBox="1"/>
          <p:nvPr/>
        </p:nvSpPr>
        <p:spPr>
          <a:xfrm>
            <a:off x="104172" y="1283855"/>
            <a:ext cx="8910519" cy="1754326"/>
          </a:xfrm>
          <a:prstGeom prst="rect">
            <a:avLst/>
          </a:prstGeom>
          <a:noFill/>
        </p:spPr>
        <p:txBody>
          <a:bodyPr wrap="square" rtlCol="0">
            <a:spAutoFit/>
          </a:bodyPr>
          <a:lstStyle/>
          <a:p>
            <a:r>
              <a:rPr lang="ja-JP" altLang="en-US">
                <a:latin typeface="Hiragino Sans W3" panose="020B0300000000000000" pitchFamily="34" charset="-128"/>
                <a:ea typeface="Hiragino Sans W3" panose="020B0300000000000000" pitchFamily="34" charset="-128"/>
              </a:rPr>
              <a:t>本研究では時間制約の扱えるモデル検査ツール</a:t>
            </a:r>
            <a:r>
              <a:rPr kumimoji="1" lang="en-US" altLang="ja-JP" dirty="0">
                <a:latin typeface="Hiragino Sans W3" panose="020B0300000000000000" pitchFamily="34" charset="-128"/>
                <a:ea typeface="Hiragino Sans W3" panose="020B0300000000000000" pitchFamily="34" charset="-128"/>
              </a:rPr>
              <a:t>UPPAAL</a:t>
            </a:r>
            <a:r>
              <a:rPr kumimoji="1" lang="ja-JP" altLang="en-US">
                <a:latin typeface="Hiragino Sans W3" panose="020B0300000000000000" pitchFamily="34" charset="-128"/>
                <a:ea typeface="Hiragino Sans W3" panose="020B0300000000000000" pitchFamily="34" charset="-128"/>
              </a:rPr>
              <a:t>を採用した．</a:t>
            </a:r>
            <a:endParaRPr kumimoji="1" lang="en-US" altLang="ja-JP" dirty="0">
              <a:latin typeface="Hiragino Sans W3" panose="020B0300000000000000" pitchFamily="34" charset="-128"/>
              <a:ea typeface="Hiragino Sans W3" panose="020B0300000000000000" pitchFamily="34" charset="-128"/>
            </a:endParaRPr>
          </a:p>
          <a:p>
            <a:r>
              <a:rPr lang="ja-JP" altLang="en-US">
                <a:latin typeface="Hiragino Sans W3" panose="020B0300000000000000" pitchFamily="34" charset="-128"/>
                <a:ea typeface="Hiragino Sans W3" panose="020B0300000000000000" pitchFamily="34" charset="-128"/>
              </a:rPr>
              <a:t>交差点通過の制御アルゴリズムを時間オートマトンとして記述し，</a:t>
            </a:r>
            <a:r>
              <a:rPr lang="en-US" altLang="ja-JP" dirty="0">
                <a:latin typeface="Hiragino Sans W3" panose="020B0300000000000000" pitchFamily="34" charset="-128"/>
                <a:ea typeface="Hiragino Sans W3" panose="020B0300000000000000" pitchFamily="34" charset="-128"/>
              </a:rPr>
              <a:t>UPPAAL</a:t>
            </a:r>
            <a:r>
              <a:rPr lang="ja-JP" altLang="en-US">
                <a:latin typeface="Hiragino Sans W3" panose="020B0300000000000000" pitchFamily="34" charset="-128"/>
                <a:ea typeface="Hiragino Sans W3" panose="020B0300000000000000" pitchFamily="34" charset="-128"/>
              </a:rPr>
              <a:t>で検証した．</a:t>
            </a:r>
            <a:endParaRPr lang="en-US" altLang="ja-JP" dirty="0">
              <a:latin typeface="Hiragino Sans W3" panose="020B0300000000000000" pitchFamily="34" charset="-128"/>
              <a:ea typeface="Hiragino Sans W3" panose="020B0300000000000000" pitchFamily="34" charset="-128"/>
            </a:endParaRPr>
          </a:p>
          <a:p>
            <a:r>
              <a:rPr kumimoji="1" lang="ja-JP" altLang="en-US">
                <a:latin typeface="Hiragino Sans W3" panose="020B0300000000000000" pitchFamily="34" charset="-128"/>
                <a:ea typeface="Hiragino Sans W3" panose="020B0300000000000000" pitchFamily="34" charset="-128"/>
              </a:rPr>
              <a:t>従来研究では同方向においては先方車が通過終了まで後続車は通過できないのに対して，本研究では追従を含む検証が可能になり．より効率的なアルゴリズムが安全であることを示した．</a:t>
            </a:r>
          </a:p>
        </p:txBody>
      </p:sp>
    </p:spTree>
    <p:extLst>
      <p:ext uri="{BB962C8B-B14F-4D97-AF65-F5344CB8AC3E}">
        <p14:creationId xmlns:p14="http://schemas.microsoft.com/office/powerpoint/2010/main" val="248352346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TotalTime>
  <Words>91</Words>
  <Application>Microsoft Macintosh PowerPoint</Application>
  <PresentationFormat>画面に合わせる (4:3)</PresentationFormat>
  <Paragraphs>6</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Hiragino Sans W3</vt:lpstr>
      <vt:lpstr>Hiragino Sans W4</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佐原　優衣</dc:creator>
  <cp:lastModifiedBy>佐原　優衣</cp:lastModifiedBy>
  <cp:revision>11</cp:revision>
  <dcterms:created xsi:type="dcterms:W3CDTF">2019-10-31T09:37:08Z</dcterms:created>
  <dcterms:modified xsi:type="dcterms:W3CDTF">2019-11-05T09:59:03Z</dcterms:modified>
</cp:coreProperties>
</file>