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33"/>
    <p:restoredTop sz="94660"/>
  </p:normalViewPr>
  <p:slideViewPr>
    <p:cSldViewPr>
      <p:cViewPr varScale="1">
        <p:scale>
          <a:sx n="15" d="100"/>
          <a:sy n="15" d="100"/>
        </p:scale>
        <p:origin x="2688" y="416"/>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2019/11/13</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ybig.net/" TargetMode="External"/><Relationship Id="rId1" Type="http://schemas.openxmlformats.org/officeDocument/2006/relationships/slideLayout" Target="../slideLayouts/slideLayout1.xml"/><Relationship Id="rId4" Type="http://schemas.openxmlformats.org/officeDocument/2006/relationships/hyperlink" Target="https://www.cybig.net/data/checkpp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DF89-3BB8-604E-9867-419D665A5972}"/>
              </a:ext>
            </a:extLst>
          </p:cNvPr>
          <p:cNvSpPr>
            <a:spLocks noGrp="1"/>
          </p:cNvSpPr>
          <p:nvPr>
            <p:ph type="title"/>
          </p:nvPr>
        </p:nvSpPr>
        <p:spPr>
          <a:xfrm>
            <a:off x="621390" y="1818482"/>
            <a:ext cx="22799517" cy="5295266"/>
          </a:xfrm>
          <a:noFill/>
          <a:ln>
            <a:noFill/>
          </a:ln>
        </p:spPr>
        <p:txBody>
          <a:bodyPr>
            <a:normAutofit/>
          </a:bodyPr>
          <a:lstStyle/>
          <a:p>
            <a:r>
              <a:rPr kumimoji="1" lang="en-US" altLang="ja-JP" sz="9600" dirty="0">
                <a:solidFill>
                  <a:schemeClr val="bg1"/>
                </a:solidFill>
              </a:rPr>
              <a:t>UPPAAL</a:t>
            </a:r>
            <a:r>
              <a:rPr kumimoji="1" lang="ja-JP" altLang="en-US" sz="9600">
                <a:solidFill>
                  <a:schemeClr val="bg1"/>
                </a:solidFill>
              </a:rPr>
              <a:t>による交差点における自動運転車群のモデル化と検証</a:t>
            </a:r>
          </a:p>
        </p:txBody>
      </p:sp>
      <p:sp>
        <p:nvSpPr>
          <p:cNvPr id="3" name="コンテンツ プレースホルダー 2">
            <a:extLst>
              <a:ext uri="{FF2B5EF4-FFF2-40B4-BE49-F238E27FC236}">
                <a16:creationId xmlns:a16="http://schemas.microsoft.com/office/drawing/2014/main" id="{986F7BB2-80A0-2940-BFCB-E3B5FCA8A7BF}"/>
              </a:ext>
            </a:extLst>
          </p:cNvPr>
          <p:cNvSpPr>
            <a:spLocks noGrp="1"/>
          </p:cNvSpPr>
          <p:nvPr>
            <p:ph idx="1"/>
          </p:nvPr>
        </p:nvSpPr>
        <p:spPr>
          <a:xfrm>
            <a:off x="622800" y="16045508"/>
            <a:ext cx="29019224" cy="5108314"/>
          </a:xfrm>
          <a:solidFill>
            <a:schemeClr val="accent5">
              <a:lumMod val="20000"/>
              <a:lumOff val="80000"/>
            </a:schemeClr>
          </a:solidFill>
          <a:ln>
            <a:solidFill>
              <a:schemeClr val="accent5"/>
            </a:solidFill>
          </a:ln>
        </p:spPr>
        <p:txBody>
          <a:bodyPr>
            <a:normAutofit/>
          </a:bodyPr>
          <a:lstStyle/>
          <a:p>
            <a:pPr marL="0" indent="0">
              <a:buNone/>
            </a:pPr>
            <a:r>
              <a:rPr lang="en-US" altLang="ja-JP" sz="4400" dirty="0"/>
              <a:t>UPPAAL</a:t>
            </a:r>
            <a:r>
              <a:rPr lang="ja-JP" altLang="en-US" sz="4400"/>
              <a:t>：</a:t>
            </a:r>
            <a:endParaRPr lang="en-US" altLang="ja-JP" sz="4400" dirty="0"/>
          </a:p>
        </p:txBody>
      </p:sp>
      <p:sp>
        <p:nvSpPr>
          <p:cNvPr id="5" name="コンテンツ プレースホルダー 2">
            <a:extLst>
              <a:ext uri="{FF2B5EF4-FFF2-40B4-BE49-F238E27FC236}">
                <a16:creationId xmlns:a16="http://schemas.microsoft.com/office/drawing/2014/main" id="{0DDD6AE2-FDA9-2A4F-8700-C03B5EC6DE65}"/>
              </a:ext>
            </a:extLst>
          </p:cNvPr>
          <p:cNvSpPr txBox="1">
            <a:spLocks/>
          </p:cNvSpPr>
          <p:nvPr/>
        </p:nvSpPr>
        <p:spPr>
          <a:xfrm>
            <a:off x="621390" y="21405850"/>
            <a:ext cx="29019600"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交差点モデル</a:t>
            </a:r>
            <a:endParaRPr lang="en-US" altLang="ja-JP" sz="4400" dirty="0"/>
          </a:p>
          <a:p>
            <a:pPr marL="0" indent="0">
              <a:buFont typeface="Arial" pitchFamily="34" charset="0"/>
              <a:buNone/>
            </a:pPr>
            <a:r>
              <a:rPr lang="ja-JP" altLang="en-US" sz="4400"/>
              <a:t>モデル化</a:t>
            </a:r>
            <a:endParaRPr lang="en-US" altLang="ja-JP" sz="4400" dirty="0"/>
          </a:p>
          <a:p>
            <a:pPr marL="0" indent="0">
              <a:buFont typeface="Arial" pitchFamily="34" charset="0"/>
              <a:buNone/>
            </a:pPr>
            <a:r>
              <a:rPr lang="ja-JP" altLang="en-US" sz="4400"/>
              <a:t>シミュレーション</a:t>
            </a:r>
            <a:endParaRPr lang="en-US" altLang="ja-JP" sz="4400" dirty="0"/>
          </a:p>
          <a:p>
            <a:pPr marL="0" indent="0">
              <a:buFont typeface="Arial" pitchFamily="34" charset="0"/>
              <a:buNone/>
            </a:pPr>
            <a:r>
              <a:rPr lang="ja-JP" altLang="en-US" sz="4400"/>
              <a:t>検証</a:t>
            </a:r>
          </a:p>
        </p:txBody>
      </p:sp>
      <p:sp>
        <p:nvSpPr>
          <p:cNvPr id="6" name="コンテンツ プレースホルダー 2">
            <a:extLst>
              <a:ext uri="{FF2B5EF4-FFF2-40B4-BE49-F238E27FC236}">
                <a16:creationId xmlns:a16="http://schemas.microsoft.com/office/drawing/2014/main" id="{67061DA2-912C-2D44-90FB-D3797B6D2671}"/>
              </a:ext>
            </a:extLst>
          </p:cNvPr>
          <p:cNvSpPr txBox="1">
            <a:spLocks/>
          </p:cNvSpPr>
          <p:nvPr/>
        </p:nvSpPr>
        <p:spPr>
          <a:xfrm>
            <a:off x="622800" y="38002106"/>
            <a:ext cx="29019224" cy="3780419"/>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自動運転車</a:t>
            </a:r>
          </a:p>
        </p:txBody>
      </p:sp>
      <p:sp>
        <p:nvSpPr>
          <p:cNvPr id="7" name="テキスト ボックス 6">
            <a:extLst>
              <a:ext uri="{FF2B5EF4-FFF2-40B4-BE49-F238E27FC236}">
                <a16:creationId xmlns:a16="http://schemas.microsoft.com/office/drawing/2014/main" id="{85D1140A-840F-3A4F-A0F1-B2FF9BE5108A}"/>
              </a:ext>
            </a:extLst>
          </p:cNvPr>
          <p:cNvSpPr txBox="1"/>
          <p:nvPr/>
        </p:nvSpPr>
        <p:spPr>
          <a:xfrm>
            <a:off x="13033285" y="41991412"/>
            <a:ext cx="14473608" cy="707886"/>
          </a:xfrm>
          <a:prstGeom prst="rect">
            <a:avLst/>
          </a:prstGeom>
          <a:noFill/>
        </p:spPr>
        <p:txBody>
          <a:bodyPr wrap="square" rtlCol="0">
            <a:spAutoFit/>
          </a:bodyPr>
          <a:lstStyle/>
          <a:p>
            <a:pPr algn="r"/>
            <a:r>
              <a:rPr kumimoji="1" lang="ja-JP" altLang="en-US" sz="4000">
                <a:solidFill>
                  <a:schemeClr val="bg1"/>
                </a:solidFill>
              </a:rPr>
              <a:t>計測自動制御　システム・情報部門学術講演会</a:t>
            </a:r>
            <a:r>
              <a:rPr kumimoji="1" lang="en-US" altLang="ja-JP" sz="4000" dirty="0">
                <a:solidFill>
                  <a:schemeClr val="bg1"/>
                </a:solidFill>
              </a:rPr>
              <a:t>2019</a:t>
            </a:r>
            <a:r>
              <a:rPr kumimoji="1" lang="ja-JP" altLang="en-US" sz="4000">
                <a:solidFill>
                  <a:schemeClr val="bg1"/>
                </a:solidFill>
              </a:rPr>
              <a:t>（千葉大学）</a:t>
            </a:r>
          </a:p>
        </p:txBody>
      </p:sp>
      <p:sp>
        <p:nvSpPr>
          <p:cNvPr id="8" name="テキスト ボックス 7">
            <a:extLst>
              <a:ext uri="{FF2B5EF4-FFF2-40B4-BE49-F238E27FC236}">
                <a16:creationId xmlns:a16="http://schemas.microsoft.com/office/drawing/2014/main" id="{C1D211EA-65E7-3641-BF2B-0E470B3A4213}"/>
              </a:ext>
            </a:extLst>
          </p:cNvPr>
          <p:cNvSpPr txBox="1"/>
          <p:nvPr/>
        </p:nvSpPr>
        <p:spPr>
          <a:xfrm>
            <a:off x="622800" y="265967"/>
            <a:ext cx="4076027" cy="1215717"/>
          </a:xfrm>
          <a:prstGeom prst="rect">
            <a:avLst/>
          </a:prstGeom>
          <a:solidFill>
            <a:schemeClr val="accent5">
              <a:lumMod val="20000"/>
              <a:lumOff val="80000"/>
            </a:schemeClr>
          </a:solidFill>
          <a:ln w="12700">
            <a:solidFill>
              <a:schemeClr val="accent5"/>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kumimoji="1" lang="en-US" altLang="ja-JP" dirty="0"/>
              <a:t>SS11-10</a:t>
            </a:r>
            <a:endParaRPr kumimoji="1" lang="ja-JP" altLang="en-US"/>
          </a:p>
        </p:txBody>
      </p:sp>
      <p:pic>
        <p:nvPicPr>
          <p:cNvPr id="10" name="図 9">
            <a:extLst>
              <a:ext uri="{FF2B5EF4-FFF2-40B4-BE49-F238E27FC236}">
                <a16:creationId xmlns:a16="http://schemas.microsoft.com/office/drawing/2014/main" id="{220C43C9-6194-1348-801A-CFF0F9613F41}"/>
              </a:ext>
            </a:extLst>
          </p:cNvPr>
          <p:cNvPicPr>
            <a:picLocks noChangeAspect="1"/>
          </p:cNvPicPr>
          <p:nvPr/>
        </p:nvPicPr>
        <p:blipFill>
          <a:blip r:embed="rId2"/>
          <a:stretch>
            <a:fillRect/>
          </a:stretch>
        </p:blipFill>
        <p:spPr>
          <a:xfrm>
            <a:off x="27506893" y="41864298"/>
            <a:ext cx="2178710" cy="926340"/>
          </a:xfrm>
          <a:prstGeom prst="rect">
            <a:avLst/>
          </a:prstGeom>
        </p:spPr>
      </p:pic>
      <p:sp>
        <p:nvSpPr>
          <p:cNvPr id="11" name="コンテンツ プレースホルダー 2">
            <a:extLst>
              <a:ext uri="{FF2B5EF4-FFF2-40B4-BE49-F238E27FC236}">
                <a16:creationId xmlns:a16="http://schemas.microsoft.com/office/drawing/2014/main" id="{2976FF7D-AC73-5C49-861B-00CBEEE5F2A0}"/>
              </a:ext>
            </a:extLst>
          </p:cNvPr>
          <p:cNvSpPr txBox="1">
            <a:spLocks/>
          </p:cNvSpPr>
          <p:nvPr/>
        </p:nvSpPr>
        <p:spPr>
          <a:xfrm>
            <a:off x="622800" y="7365776"/>
            <a:ext cx="29019224" cy="269722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背景：自動運転技術が普及し，大量の自動運転車が都市空間で使用される場合，個々の車両が経路選択を行うとデッドロックや渋滞が生じる可能性がある．したがって，自動車群が効率的に走行する制御アルゴリズムが必要となる．</a:t>
            </a:r>
            <a:endParaRPr lang="en-US" altLang="ja-JP" sz="4400" dirty="0"/>
          </a:p>
          <a:p>
            <a:pPr marL="0" indent="0">
              <a:buNone/>
            </a:pPr>
            <a:r>
              <a:rPr lang="ja-JP" altLang="en-US" sz="4400"/>
              <a:t>目的：群制御アルゴリズムが衝突回避や時間制約などの性質を満たすか形式的に記述し，モデル検査を用いて検証する．</a:t>
            </a:r>
            <a:endParaRPr lang="en-US" altLang="ja-JP" sz="4400" dirty="0"/>
          </a:p>
        </p:txBody>
      </p:sp>
      <p:sp>
        <p:nvSpPr>
          <p:cNvPr id="12" name="コンテンツ プレースホルダー 2">
            <a:extLst>
              <a:ext uri="{FF2B5EF4-FFF2-40B4-BE49-F238E27FC236}">
                <a16:creationId xmlns:a16="http://schemas.microsoft.com/office/drawing/2014/main" id="{3C68CD46-9E2C-5443-BA07-05B6A0D3172A}"/>
              </a:ext>
            </a:extLst>
          </p:cNvPr>
          <p:cNvSpPr txBox="1">
            <a:spLocks/>
          </p:cNvSpPr>
          <p:nvPr/>
        </p:nvSpPr>
        <p:spPr>
          <a:xfrm>
            <a:off x="622800" y="10315030"/>
            <a:ext cx="18180432" cy="5478450"/>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ja-JP" altLang="en-US" sz="4400"/>
              <a:t>手法：</a:t>
            </a:r>
            <a:r>
              <a:rPr lang="en" altLang="ja-JP" sz="4400" dirty="0"/>
              <a:t>UPPAAL</a:t>
            </a:r>
            <a:r>
              <a:rPr lang="ja-JP" altLang="en-US" sz="4400"/>
              <a:t>では，時間オートマトンによるモデル化，シミュレーション実行，モデル検査による形式的検証が可能</a:t>
            </a:r>
            <a:endParaRPr lang="en-US" altLang="ja-JP" sz="4400" dirty="0"/>
          </a:p>
          <a:p>
            <a:pPr marL="0" indent="0">
              <a:buNone/>
            </a:pPr>
            <a:r>
              <a:rPr lang="en-US" altLang="ja-JP" sz="4400" dirty="0"/>
              <a:t>UPPAAL</a:t>
            </a:r>
            <a:r>
              <a:rPr lang="ja-JP" altLang="en-US" sz="4400"/>
              <a:t>は時間制約の扱えるモデル検査ツールの一種</a:t>
            </a:r>
            <a:endParaRPr lang="en-US" altLang="ja-JP" sz="4400" dirty="0"/>
          </a:p>
          <a:p>
            <a:pPr marL="0" indent="0">
              <a:buNone/>
            </a:pPr>
            <a:r>
              <a:rPr lang="ja-JP" altLang="en-US" sz="4400"/>
              <a:t>モデル検査はシステムの振る舞い，検証したい性質をともにモデル化することによって網羅的に検証を行う形式的検証の一種</a:t>
            </a:r>
            <a:endParaRPr lang="en-US" altLang="ja-JP" sz="4400" dirty="0"/>
          </a:p>
          <a:p>
            <a:pPr marL="0" indent="0">
              <a:buNone/>
            </a:pPr>
            <a:r>
              <a:rPr lang="ja-JP" altLang="en-US" sz="4400"/>
              <a:t>モデル検査はシステム上起こりうる状態を網羅的に調べることによって設計の誤りを発見する自動検証手法の一種である．</a:t>
            </a:r>
            <a:endParaRPr lang="en-US" altLang="ja-JP" sz="4400" dirty="0"/>
          </a:p>
        </p:txBody>
      </p:sp>
      <p:pic>
        <p:nvPicPr>
          <p:cNvPr id="14" name="図 13">
            <a:extLst>
              <a:ext uri="{FF2B5EF4-FFF2-40B4-BE49-F238E27FC236}">
                <a16:creationId xmlns:a16="http://schemas.microsoft.com/office/drawing/2014/main" id="{0AD3B9D1-1C46-BC4B-9634-FED903DF7457}"/>
              </a:ext>
            </a:extLst>
          </p:cNvPr>
          <p:cNvPicPr>
            <a:picLocks noChangeAspect="1"/>
          </p:cNvPicPr>
          <p:nvPr/>
        </p:nvPicPr>
        <p:blipFill>
          <a:blip r:embed="rId3"/>
          <a:stretch>
            <a:fillRect/>
          </a:stretch>
        </p:blipFill>
        <p:spPr>
          <a:xfrm>
            <a:off x="19056848" y="10322410"/>
            <a:ext cx="10585176" cy="5478450"/>
          </a:xfrm>
          <a:prstGeom prst="rect">
            <a:avLst/>
          </a:prstGeom>
          <a:ln>
            <a:noFill/>
          </a:ln>
        </p:spPr>
      </p:pic>
      <p:pic>
        <p:nvPicPr>
          <p:cNvPr id="20" name="図 19">
            <a:extLst>
              <a:ext uri="{FF2B5EF4-FFF2-40B4-BE49-F238E27FC236}">
                <a16:creationId xmlns:a16="http://schemas.microsoft.com/office/drawing/2014/main" id="{31E595C5-C00D-D74D-92A2-A3AF8B1B6AA1}"/>
              </a:ext>
            </a:extLst>
          </p:cNvPr>
          <p:cNvPicPr>
            <a:picLocks noChangeAspect="1"/>
          </p:cNvPicPr>
          <p:nvPr/>
        </p:nvPicPr>
        <p:blipFill>
          <a:blip r:embed="rId4"/>
          <a:stretch>
            <a:fillRect/>
          </a:stretch>
        </p:blipFill>
        <p:spPr>
          <a:xfrm>
            <a:off x="19100427" y="26965515"/>
            <a:ext cx="10454060" cy="4739535"/>
          </a:xfrm>
          <a:prstGeom prst="rect">
            <a:avLst/>
          </a:prstGeom>
        </p:spPr>
      </p:pic>
      <p:pic>
        <p:nvPicPr>
          <p:cNvPr id="22" name="図 21">
            <a:extLst>
              <a:ext uri="{FF2B5EF4-FFF2-40B4-BE49-F238E27FC236}">
                <a16:creationId xmlns:a16="http://schemas.microsoft.com/office/drawing/2014/main" id="{0445E595-B9E3-7E41-B667-45289D72B559}"/>
              </a:ext>
            </a:extLst>
          </p:cNvPr>
          <p:cNvPicPr>
            <a:picLocks noChangeAspect="1"/>
          </p:cNvPicPr>
          <p:nvPr/>
        </p:nvPicPr>
        <p:blipFill>
          <a:blip r:embed="rId5"/>
          <a:stretch>
            <a:fillRect/>
          </a:stretch>
        </p:blipFill>
        <p:spPr>
          <a:xfrm>
            <a:off x="18748020" y="24628887"/>
            <a:ext cx="10784166" cy="1473743"/>
          </a:xfrm>
          <a:prstGeom prst="rect">
            <a:avLst/>
          </a:prstGeom>
        </p:spPr>
      </p:pic>
      <p:pic>
        <p:nvPicPr>
          <p:cNvPr id="25" name="図 24">
            <a:extLst>
              <a:ext uri="{FF2B5EF4-FFF2-40B4-BE49-F238E27FC236}">
                <a16:creationId xmlns:a16="http://schemas.microsoft.com/office/drawing/2014/main" id="{CC9F2AAF-A247-2240-8631-D8F31DE61CDE}"/>
              </a:ext>
            </a:extLst>
          </p:cNvPr>
          <p:cNvPicPr>
            <a:picLocks noChangeAspect="1"/>
          </p:cNvPicPr>
          <p:nvPr/>
        </p:nvPicPr>
        <p:blipFill>
          <a:blip r:embed="rId6"/>
          <a:stretch>
            <a:fillRect/>
          </a:stretch>
        </p:blipFill>
        <p:spPr>
          <a:xfrm>
            <a:off x="23636931" y="1919428"/>
            <a:ext cx="6081152" cy="5194319"/>
          </a:xfrm>
          <a:prstGeom prst="rect">
            <a:avLst/>
          </a:prstGeom>
          <a:effectLst/>
        </p:spPr>
      </p:pic>
      <p:sp>
        <p:nvSpPr>
          <p:cNvPr id="9" name="テキスト ボックス 8">
            <a:extLst>
              <a:ext uri="{FF2B5EF4-FFF2-40B4-BE49-F238E27FC236}">
                <a16:creationId xmlns:a16="http://schemas.microsoft.com/office/drawing/2014/main" id="{D6E7337D-380B-8B47-BE40-BE3A31EB8A1A}"/>
              </a:ext>
            </a:extLst>
          </p:cNvPr>
          <p:cNvSpPr txBox="1"/>
          <p:nvPr/>
        </p:nvSpPr>
        <p:spPr>
          <a:xfrm>
            <a:off x="1458467" y="5918670"/>
            <a:ext cx="22007429" cy="1015663"/>
          </a:xfrm>
          <a:prstGeom prst="rect">
            <a:avLst/>
          </a:prstGeom>
          <a:noFill/>
        </p:spPr>
        <p:txBody>
          <a:bodyPr wrap="square" rtlCol="0">
            <a:spAutoFit/>
          </a:bodyPr>
          <a:lstStyle/>
          <a:p>
            <a:pPr algn="ctr"/>
            <a:r>
              <a:rPr kumimoji="1" lang="ja-JP" altLang="en-US" sz="6000">
                <a:solidFill>
                  <a:schemeClr val="bg1"/>
                </a:solidFill>
              </a:rPr>
              <a:t>佐原優衣　中村正樹　榊原一紀</a:t>
            </a:r>
            <a:r>
              <a:rPr kumimoji="1" lang="en-US" altLang="ja-JP" sz="6000" dirty="0">
                <a:solidFill>
                  <a:schemeClr val="bg1"/>
                </a:solidFill>
              </a:rPr>
              <a:t>(</a:t>
            </a:r>
            <a:r>
              <a:rPr kumimoji="1" lang="ja-JP" altLang="en-US" sz="6000">
                <a:solidFill>
                  <a:schemeClr val="bg1"/>
                </a:solidFill>
              </a:rPr>
              <a:t>富山県立大学</a:t>
            </a:r>
            <a:r>
              <a:rPr kumimoji="1" lang="en-US" altLang="ja-JP" sz="6000" dirty="0">
                <a:solidFill>
                  <a:schemeClr val="bg1"/>
                </a:solidFill>
              </a:rPr>
              <a:t>)</a:t>
            </a:r>
            <a:r>
              <a:rPr kumimoji="1" lang="ja-JP" altLang="en-US" sz="6000">
                <a:solidFill>
                  <a:schemeClr val="bg1"/>
                </a:solidFill>
              </a:rPr>
              <a:t>　玉置久</a:t>
            </a:r>
            <a:r>
              <a:rPr kumimoji="1" lang="en-US" altLang="ja-JP" sz="6000" dirty="0">
                <a:solidFill>
                  <a:schemeClr val="bg1"/>
                </a:solidFill>
              </a:rPr>
              <a:t>(</a:t>
            </a:r>
            <a:r>
              <a:rPr kumimoji="1" lang="ja-JP" altLang="en-US" sz="6000">
                <a:solidFill>
                  <a:schemeClr val="bg1"/>
                </a:solidFill>
              </a:rPr>
              <a:t>神戸大学</a:t>
            </a:r>
            <a:r>
              <a:rPr kumimoji="1" lang="en-US" altLang="ja-JP" sz="6000" dirty="0">
                <a:solidFill>
                  <a:schemeClr val="bg1"/>
                </a:solidFill>
              </a:rPr>
              <a:t>)</a:t>
            </a:r>
            <a:endParaRPr kumimoji="1" lang="ja-JP" altLang="en-US" sz="6000">
              <a:solidFill>
                <a:schemeClr val="bg1"/>
              </a:solidFill>
            </a:endParaRPr>
          </a:p>
        </p:txBody>
      </p:sp>
    </p:spTree>
    <p:extLst>
      <p:ext uri="{BB962C8B-B14F-4D97-AF65-F5344CB8AC3E}">
        <p14:creationId xmlns:p14="http://schemas.microsoft.com/office/powerpoint/2010/main" val="151176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527588" y="246839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2" y="26558094"/>
            <a:ext cx="12745417"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7764807"/>
            <a:ext cx="5601600" cy="1169551"/>
          </a:xfrm>
          <a:prstGeom prst="rect">
            <a:avLst/>
          </a:prstGeom>
        </p:spPr>
        <p:txBody>
          <a:bodyPr>
            <a:spAutoFit/>
          </a:bodyPr>
          <a:lstStyle/>
          <a:p>
            <a:pPr algn="ctr"/>
            <a:r>
              <a:rPr lang="en-US" altLang="ja-JP" sz="7000">
                <a:latin typeface="ＭＳ ゴシック" pitchFamily="49" charset="-128"/>
                <a:ea typeface="ＭＳ ゴシック" pitchFamily="49" charset="-128"/>
              </a:rPr>
              <a:t>20×20cm</a:t>
            </a:r>
          </a:p>
        </p:txBody>
      </p:sp>
      <p:grpSp>
        <p:nvGrpSpPr>
          <p:cNvPr id="3" name="グループ化 2"/>
          <p:cNvGrpSpPr/>
          <p:nvPr/>
        </p:nvGrpSpPr>
        <p:grpSpPr>
          <a:xfrm>
            <a:off x="31527588" y="7583134"/>
            <a:ext cx="17816199" cy="15223825"/>
            <a:chOff x="31527588" y="7583134"/>
            <a:chExt cx="17816199" cy="15223825"/>
          </a:xfrm>
        </p:grpSpPr>
        <p:sp>
          <p:nvSpPr>
            <p:cNvPr id="27" name="テキスト ボックス 26"/>
            <p:cNvSpPr txBox="1"/>
            <p:nvPr/>
          </p:nvSpPr>
          <p:spPr>
            <a:xfrm>
              <a:off x="31527588" y="11738347"/>
              <a:ext cx="16200000" cy="1384995"/>
            </a:xfrm>
            <a:prstGeom prst="rect">
              <a:avLst/>
            </a:prstGeom>
            <a:noFill/>
          </p:spPr>
          <p:txBody>
            <a:bodyPr wrap="square" lIns="0" tIns="0" rIns="0" bIns="0" rtlCol="0">
              <a:spAutoFit/>
            </a:bodyPr>
            <a:lstStyle/>
            <a:p>
              <a:pPr algn="ctr"/>
              <a:r>
                <a:rPr lang="en-US" altLang="ja-JP" sz="9000" b="1" dirty="0">
                  <a:latin typeface="ＭＳ ゴシック" pitchFamily="49" charset="-128"/>
                  <a:ea typeface="ＭＳ ゴシック" pitchFamily="49" charset="-128"/>
                </a:rPr>
                <a:t>A0</a:t>
              </a:r>
            </a:p>
          </p:txBody>
        </p:sp>
        <p:sp>
          <p:nvSpPr>
            <p:cNvPr id="28" name="テキスト ボックス 27"/>
            <p:cNvSpPr txBox="1"/>
            <p:nvPr/>
          </p:nvSpPr>
          <p:spPr>
            <a:xfrm>
              <a:off x="31527588" y="13581617"/>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a:latin typeface="ＭＳ ゴシック" pitchFamily="49" charset="-128"/>
                  <a:ea typeface="ＭＳ ゴシック" pitchFamily="49" charset="-128"/>
                </a:rPr>
                <a:t>ページ設定</a:t>
              </a:r>
              <a:r>
                <a:rPr lang="en-US" altLang="ja-JP" sz="9000" b="1" baseline="40000">
                  <a:latin typeface="ＭＳ ゴシック" pitchFamily="49" charset="-128"/>
                  <a:ea typeface="ＭＳ ゴシック" pitchFamily="49" charset="-128"/>
                </a:rPr>
                <a:t>※</a:t>
              </a:r>
              <a:endParaRPr lang="en-US" altLang="ja-JP" sz="9000">
                <a:latin typeface="ＭＳ ゴシック" pitchFamily="49" charset="-128"/>
                <a:ea typeface="ＭＳ ゴシック" pitchFamily="49" charset="-128"/>
              </a:endParaRPr>
            </a:p>
            <a:p>
              <a:pPr algn="ctr"/>
              <a:r>
                <a:rPr lang="ja-JP" altLang="en-US" sz="9000">
                  <a:latin typeface="ＭＳ ゴシック" pitchFamily="49" charset="-128"/>
                  <a:ea typeface="ＭＳ ゴシック" pitchFamily="49" charset="-128"/>
                </a:rPr>
                <a:t>幅　  </a:t>
              </a:r>
              <a:r>
                <a:rPr lang="en-US" altLang="ja-JP" sz="9000">
                  <a:latin typeface="ＭＳ ゴシック" pitchFamily="49" charset="-128"/>
                  <a:ea typeface="ＭＳ ゴシック" pitchFamily="49" charset="-128"/>
                </a:rPr>
                <a:t>84.1cm</a:t>
              </a:r>
            </a:p>
            <a:p>
              <a:pPr algn="ctr"/>
              <a:r>
                <a:rPr lang="ja-JP" altLang="en-US" sz="9000">
                  <a:latin typeface="ＭＳ ゴシック" pitchFamily="49" charset="-128"/>
                  <a:ea typeface="ＭＳ ゴシック" pitchFamily="49" charset="-128"/>
                </a:rPr>
                <a:t>高さ </a:t>
              </a:r>
              <a:r>
                <a:rPr lang="en-US" altLang="ja-JP" sz="9000">
                  <a:latin typeface="ＭＳ ゴシック" pitchFamily="49" charset="-128"/>
                  <a:ea typeface="ＭＳ ゴシック" pitchFamily="49" charset="-128"/>
                </a:rPr>
                <a:t>118.9cm</a:t>
              </a:r>
            </a:p>
          </p:txBody>
        </p:sp>
        <p:sp>
          <p:nvSpPr>
            <p:cNvPr id="29" name="テキスト ボックス 28"/>
            <p:cNvSpPr txBox="1"/>
            <p:nvPr/>
          </p:nvSpPr>
          <p:spPr>
            <a:xfrm>
              <a:off x="31527588" y="19713805"/>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sp>
          <p:nvSpPr>
            <p:cNvPr id="15" name="正方形/長方形 14">
              <a:extLst>
                <a:ext uri="{FF2B5EF4-FFF2-40B4-BE49-F238E27FC236}">
                  <a16:creationId xmlns:a16="http://schemas.microsoft.com/office/drawing/2014/main" id="{93B361B3-BE50-4248-9FB6-8855D0C68134}"/>
                </a:ext>
              </a:extLst>
            </p:cNvPr>
            <p:cNvSpPr/>
            <p:nvPr/>
          </p:nvSpPr>
          <p:spPr>
            <a:xfrm>
              <a:off x="39118651" y="7583134"/>
              <a:ext cx="10009627" cy="1015663"/>
            </a:xfrm>
            <a:prstGeom prst="rect">
              <a:avLst/>
            </a:prstGeom>
          </p:spPr>
          <p:txBody>
            <a:bodyPr wrap="square">
              <a:spAutoFit/>
            </a:bodyPr>
            <a:lstStyle/>
            <a:p>
              <a:r>
                <a:rPr lang="en-US" altLang="ja-JP" sz="6000" b="1" dirty="0">
                  <a:latin typeface="ＭＳ ゴシック" pitchFamily="49" charset="-128"/>
                  <a:ea typeface="ＭＳ ゴシック" pitchFamily="49" charset="-128"/>
                  <a:hlinkClick r:id="rId2"/>
                </a:rPr>
                <a:t>https://www.cybig.net/</a:t>
              </a:r>
              <a:endParaRPr lang="en-US" altLang="ja-JP" sz="6000" b="1" dirty="0">
                <a:latin typeface="ＭＳ ゴシック" pitchFamily="49" charset="-128"/>
                <a:ea typeface="ＭＳ ゴシック" pitchFamily="49" charset="-128"/>
              </a:endParaRPr>
            </a:p>
          </p:txBody>
        </p:sp>
        <p:pic>
          <p:nvPicPr>
            <p:cNvPr id="16" name="図 15">
              <a:extLst>
                <a:ext uri="{FF2B5EF4-FFF2-40B4-BE49-F238E27FC236}">
                  <a16:creationId xmlns:a16="http://schemas.microsoft.com/office/drawing/2014/main" id="{5B6FFE6A-B6C8-456B-BF6B-EF1238FE6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7589" y="7617710"/>
              <a:ext cx="7415094" cy="2780661"/>
            </a:xfrm>
            <a:prstGeom prst="rect">
              <a:avLst/>
            </a:prstGeom>
          </p:spPr>
        </p:pic>
        <p:sp>
          <p:nvSpPr>
            <p:cNvPr id="17" name="テキスト ボックス 16">
              <a:extLst>
                <a:ext uri="{FF2B5EF4-FFF2-40B4-BE49-F238E27FC236}">
                  <a16:creationId xmlns:a16="http://schemas.microsoft.com/office/drawing/2014/main" id="{A82D8F84-5D1F-456E-B820-CC5EE7A3FF42}"/>
                </a:ext>
              </a:extLst>
            </p:cNvPr>
            <p:cNvSpPr txBox="1"/>
            <p:nvPr/>
          </p:nvSpPr>
          <p:spPr>
            <a:xfrm>
              <a:off x="39191174" y="8951702"/>
              <a:ext cx="9359040" cy="1415772"/>
            </a:xfrm>
            <a:prstGeom prst="rect">
              <a:avLst/>
            </a:prstGeom>
            <a:noFill/>
          </p:spPr>
          <p:txBody>
            <a:bodyPr wrap="square" lIns="0" tIns="0" rIns="0" bIns="0" rtlCol="0">
              <a:spAutoFit/>
            </a:bodyPr>
            <a:lstStyle/>
            <a:p>
              <a:r>
                <a:rPr lang="ja-JP" altLang="en-US" sz="9200" b="1" dirty="0">
                  <a:ln w="28575">
                    <a:solidFill>
                      <a:srgbClr val="014099"/>
                    </a:solidFill>
                  </a:ln>
                  <a:solidFill>
                    <a:schemeClr val="bg1"/>
                  </a:solidFill>
                  <a:latin typeface="ＭＳ ゴシック" pitchFamily="49" charset="-128"/>
                  <a:ea typeface="ＭＳ ゴシック" pitchFamily="49" charset="-128"/>
                </a:rPr>
                <a:t>テンプレート</a:t>
              </a:r>
              <a:endParaRPr lang="en-US" altLang="ja-JP" sz="9200" b="1" dirty="0">
                <a:ln w="28575">
                  <a:solidFill>
                    <a:srgbClr val="014099"/>
                  </a:solidFill>
                </a:ln>
                <a:solidFill>
                  <a:schemeClr val="bg1"/>
                </a:solidFill>
                <a:latin typeface="ＭＳ ゴシック" pitchFamily="49" charset="-128"/>
                <a:ea typeface="ＭＳ ゴシック" pitchFamily="49" charset="-128"/>
              </a:endParaRPr>
            </a:p>
          </p:txBody>
        </p:sp>
      </p:grpSp>
      <p:sp>
        <p:nvSpPr>
          <p:cNvPr id="18" name="正方形/長方形 17">
            <a:extLst>
              <a:ext uri="{FF2B5EF4-FFF2-40B4-BE49-F238E27FC236}">
                <a16:creationId xmlns:a16="http://schemas.microsoft.com/office/drawing/2014/main" id="{32A2DD4D-2470-4DCB-B469-D33FF0C969A2}"/>
              </a:ext>
            </a:extLst>
          </p:cNvPr>
          <p:cNvSpPr/>
          <p:nvPr/>
        </p:nvSpPr>
        <p:spPr>
          <a:xfrm>
            <a:off x="31527588" y="33929209"/>
            <a:ext cx="20738304" cy="3093154"/>
          </a:xfrm>
          <a:prstGeom prst="rect">
            <a:avLst/>
          </a:prstGeom>
        </p:spPr>
        <p:txBody>
          <a:bodyPr wrap="square">
            <a:spAutoFit/>
          </a:bodyPr>
          <a:lstStyle/>
          <a:p>
            <a:r>
              <a:rPr lang="ja-JP" altLang="en-US" sz="6500" dirty="0">
                <a:latin typeface="ＭＳ ゴシック" pitchFamily="49" charset="-128"/>
                <a:ea typeface="ＭＳ ゴシック" pitchFamily="49" charset="-128"/>
              </a:rPr>
              <a:t>データ作成における注意点については、</a:t>
            </a:r>
          </a:p>
          <a:p>
            <a:r>
              <a:rPr lang="ja-JP" altLang="en-US" sz="6500" dirty="0">
                <a:latin typeface="ＭＳ ゴシック" pitchFamily="49" charset="-128"/>
                <a:ea typeface="ＭＳ ゴシック" pitchFamily="49" charset="-128"/>
                <a:hlinkClick r:id="rId4"/>
              </a:rPr>
              <a:t>ご入稿前のチェックポイント</a:t>
            </a:r>
            <a:r>
              <a:rPr lang="ja-JP" altLang="en-US" sz="6500" dirty="0">
                <a:latin typeface="ＭＳ ゴシック" pitchFamily="49" charset="-128"/>
                <a:ea typeface="ＭＳ ゴシック" pitchFamily="49" charset="-128"/>
              </a:rPr>
              <a:t>をご参照ください。</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（↑右クリックで“ハイパーリンクを開く”を選択）</a:t>
            </a:r>
            <a:endParaRPr lang="en-US" altLang="ja-JP" sz="6500" dirty="0">
              <a:latin typeface="ＭＳ ゴシック" pitchFamily="49" charset="-128"/>
              <a:ea typeface="ＭＳ ゴシック" pitchFamily="49"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3202</TotalTime>
  <Words>258</Words>
  <Application>Microsoft Macintosh PowerPoint</Application>
  <PresentationFormat>ユーザー設定</PresentationFormat>
  <Paragraphs>33</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ＭＳ ゴシック</vt:lpstr>
      <vt:lpstr>Arial</vt:lpstr>
      <vt:lpstr>Calibri</vt:lpstr>
      <vt:lpstr>Office テーマ</vt:lpstr>
      <vt:lpstr>UPPAALによる交差点における自動運転車群のモデル化と検証</vt:lpstr>
      <vt:lpstr>PowerPoint プレゼンテーション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Microsoft Office User</cp:lastModifiedBy>
  <cp:revision>73</cp:revision>
  <dcterms:created xsi:type="dcterms:W3CDTF">2013-06-11T08:36:10Z</dcterms:created>
  <dcterms:modified xsi:type="dcterms:W3CDTF">2019-11-13T09:12:08Z</dcterms:modified>
</cp:coreProperties>
</file>