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04"/>
    <p:restoredTop sz="95280"/>
  </p:normalViewPr>
  <p:slideViewPr>
    <p:cSldViewPr snapToGrid="0" snapToObjects="1" showGuides="1">
      <p:cViewPr varScale="1">
        <p:scale>
          <a:sx n="98" d="100"/>
          <a:sy n="98" d="100"/>
        </p:scale>
        <p:origin x="1592" y="192"/>
      </p:cViewPr>
      <p:guideLst>
        <p:guide orient="horz" pos="2160"/>
        <p:guide pos="2880"/>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30BF8-1D35-9448-A9BC-1EFF7F5FE641}" type="datetimeFigureOut">
              <a:rPr kumimoji="1" lang="ja-JP" altLang="en-US" smtClean="0"/>
              <a:t>2019/11/13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52A6D-10B8-7843-B4AA-EA12A9EE3F88}" type="slidenum">
              <a:rPr kumimoji="1" lang="ja-JP" altLang="en-US" smtClean="0"/>
              <a:t>‹#›</a:t>
            </a:fld>
            <a:endParaRPr kumimoji="1" lang="ja-JP" altLang="en-US"/>
          </a:p>
        </p:txBody>
      </p:sp>
    </p:spTree>
    <p:extLst>
      <p:ext uri="{BB962C8B-B14F-4D97-AF65-F5344CB8AC3E}">
        <p14:creationId xmlns:p14="http://schemas.microsoft.com/office/powerpoint/2010/main" val="31743899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自動運転車が都市空間で使用される時，個々に最短経路を選択すると，デッドロックや渋滞が生じる可能性がある．したがって，自動運転車群制御アルゴリズムが必要となる．本研究の目的は</a:t>
            </a:r>
            <a:r>
              <a:rPr lang="ja-JP" altLang="en-US">
                <a:latin typeface="Hiragino Sans W3" panose="020B0300000000000000" pitchFamily="34" charset="-128"/>
                <a:ea typeface="Hiragino Sans W3" panose="020B0300000000000000" pitchFamily="34" charset="-128"/>
              </a:rPr>
              <a:t>交差点通過の制御アルゴリズムを</a:t>
            </a:r>
            <a:r>
              <a:rPr kumimoji="1" lang="ja-JP" altLang="en-US" sz="1200" b="0" i="0" kern="1200">
                <a:solidFill>
                  <a:schemeClr val="tx1"/>
                </a:solidFill>
                <a:effectLst/>
                <a:latin typeface="+mn-lt"/>
                <a:ea typeface="+mn-ea"/>
                <a:cs typeface="+mn-cs"/>
              </a:rPr>
              <a:t>時間オートマトンによるモデル化をし，シミュレーションやモデル検査による形式的検証を行う．</a:t>
            </a:r>
            <a:r>
              <a:rPr kumimoji="1" lang="ja-JP" altLang="en-US">
                <a:latin typeface="Hiragino Sans W3" panose="020B0300000000000000" pitchFamily="34" charset="-128"/>
                <a:ea typeface="Hiragino Sans W3" panose="020B0300000000000000" pitchFamily="34" charset="-128"/>
              </a:rPr>
              <a:t>本研究では追従を含む検証が可能であり，より効率的なアルゴリズムが安全であることを示した．（以上です）</a:t>
            </a:r>
            <a:endParaRPr kumimoji="1" lang="en-US" altLang="ja-JP" dirty="0">
              <a:latin typeface="Hiragino Sans W3" panose="020B0300000000000000" pitchFamily="34" charset="-128"/>
              <a:ea typeface="Hiragino Sans W3" panose="020B0300000000000000" pitchFamily="34" charset="-128"/>
            </a:endParaRPr>
          </a:p>
          <a:p>
            <a:endParaRPr kumimoji="1" lang="ja-JP" altLang="en-US">
              <a:latin typeface="Hiragino Sans W3" panose="020B0300000000000000" pitchFamily="34" charset="-128"/>
              <a:ea typeface="Hiragino Sans W3" panose="020B03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a:solidFill>
                  <a:schemeClr val="tx1"/>
                </a:solidFill>
                <a:effectLst/>
                <a:latin typeface="+mn-lt"/>
                <a:ea typeface="+mn-ea"/>
                <a:cs typeface="+mn-cs"/>
              </a:rPr>
              <a:t>背景：自動運転車が個々に最短経路を選択すると，デッドロックや渋滞が生じる可能性がある（</a:t>
            </a:r>
            <a:r>
              <a:rPr kumimoji="1" lang="en-US" altLang="ja-JP" sz="1200" b="0" i="0" kern="1200" dirty="0">
                <a:solidFill>
                  <a:schemeClr val="tx1"/>
                </a:solidFill>
                <a:effectLst/>
                <a:latin typeface="+mn-lt"/>
                <a:ea typeface="+mn-ea"/>
                <a:cs typeface="+mn-cs"/>
              </a:rPr>
              <a:t>1</a:t>
            </a:r>
            <a:r>
              <a:rPr kumimoji="1" lang="ja-JP" altLang="en-US" sz="1200" b="0" i="0" kern="1200">
                <a:solidFill>
                  <a:schemeClr val="tx1"/>
                </a:solidFill>
                <a:effectLst/>
                <a:latin typeface="+mn-lt"/>
                <a:ea typeface="+mn-ea"/>
                <a:cs typeface="+mn-cs"/>
              </a:rPr>
              <a:t>分スライドだと省略？）</a:t>
            </a:r>
            <a:br>
              <a:rPr lang="ja-JP" altLang="en-US"/>
            </a:br>
            <a:r>
              <a:rPr kumimoji="1" lang="ja-JP" altLang="en-US" sz="1200" b="0" i="0" kern="1200">
                <a:solidFill>
                  <a:schemeClr val="tx1"/>
                </a:solidFill>
                <a:effectLst/>
                <a:latin typeface="+mn-lt"/>
                <a:ea typeface="+mn-ea"/>
                <a:cs typeface="+mn-cs"/>
              </a:rPr>
              <a:t>目的：</a:t>
            </a:r>
            <a:r>
              <a:rPr kumimoji="1" lang="en" altLang="ja-JP" sz="1200" b="0" i="0" kern="1200" dirty="0">
                <a:solidFill>
                  <a:schemeClr val="tx1"/>
                </a:solidFill>
                <a:effectLst/>
                <a:latin typeface="+mn-lt"/>
                <a:ea typeface="+mn-ea"/>
                <a:cs typeface="+mn-cs"/>
              </a:rPr>
              <a:t>UPPAAL</a:t>
            </a:r>
            <a:r>
              <a:rPr kumimoji="1" lang="ja-JP" altLang="en-US" sz="1200" b="0" i="0" kern="1200">
                <a:solidFill>
                  <a:schemeClr val="tx1"/>
                </a:solidFill>
                <a:effectLst/>
                <a:latin typeface="+mn-lt"/>
                <a:ea typeface="+mn-ea"/>
                <a:cs typeface="+mn-cs"/>
              </a:rPr>
              <a:t>で，アルゴリズムをモデル化し，性質を検証する</a:t>
            </a:r>
            <a:br>
              <a:rPr lang="ja-JP" altLang="en-US"/>
            </a:br>
            <a:r>
              <a:rPr kumimoji="1" lang="ja-JP" altLang="en-US" sz="1200" b="0" i="0" kern="1200">
                <a:solidFill>
                  <a:schemeClr val="tx1"/>
                </a:solidFill>
                <a:effectLst/>
                <a:latin typeface="+mn-lt"/>
                <a:ea typeface="+mn-ea"/>
                <a:cs typeface="+mn-cs"/>
              </a:rPr>
              <a:t>手法：</a:t>
            </a:r>
            <a:r>
              <a:rPr kumimoji="1" lang="en" altLang="ja-JP" sz="1200" b="0" i="0" kern="1200" dirty="0">
                <a:solidFill>
                  <a:schemeClr val="tx1"/>
                </a:solidFill>
                <a:effectLst/>
                <a:latin typeface="+mn-lt"/>
                <a:ea typeface="+mn-ea"/>
                <a:cs typeface="+mn-cs"/>
              </a:rPr>
              <a:t>UPPAAL</a:t>
            </a:r>
            <a:r>
              <a:rPr kumimoji="1" lang="ja-JP" altLang="en-US" sz="1200" b="0" i="0" kern="1200">
                <a:solidFill>
                  <a:schemeClr val="tx1"/>
                </a:solidFill>
                <a:effectLst/>
                <a:latin typeface="+mn-lt"/>
                <a:ea typeface="+mn-ea"/>
                <a:cs typeface="+mn-cs"/>
              </a:rPr>
              <a:t>では，時間オートマトンによるモデル化，シミュレーション実行，モデル検査による形式的検証が可能</a:t>
            </a:r>
            <a:br>
              <a:rPr lang="ja-JP" altLang="en-US"/>
            </a:br>
            <a:r>
              <a:rPr kumimoji="1" lang="ja-JP" altLang="en-US" sz="1200" b="0" i="0" kern="1200">
                <a:solidFill>
                  <a:schemeClr val="tx1"/>
                </a:solidFill>
                <a:effectLst/>
                <a:latin typeface="+mn-lt"/>
                <a:ea typeface="+mn-ea"/>
                <a:cs typeface="+mn-cs"/>
              </a:rPr>
              <a:t>結果：特定の方向の車両が前方車に追従して交差点を通過可能なアルゴリズムをモデル化した．安全性（衝突回避）と効率性（従来よりも短い時間での通過）を示した．この順番だと，（</a:t>
            </a:r>
            <a:r>
              <a:rPr kumimoji="1" lang="en" altLang="ja-JP" sz="1200" b="0" i="0" kern="1200" dirty="0">
                <a:solidFill>
                  <a:schemeClr val="tx1"/>
                </a:solidFill>
                <a:effectLst/>
                <a:latin typeface="+mn-lt"/>
                <a:ea typeface="+mn-ea"/>
                <a:cs typeface="+mn-cs"/>
              </a:rPr>
              <a:t>UPPAAL</a:t>
            </a:r>
            <a:r>
              <a:rPr kumimoji="1" lang="ja-JP" altLang="en-US" sz="1200" b="0" i="0" kern="1200">
                <a:solidFill>
                  <a:schemeClr val="tx1"/>
                </a:solidFill>
                <a:effectLst/>
                <a:latin typeface="+mn-lt"/>
                <a:ea typeface="+mn-ea"/>
                <a:cs typeface="+mn-cs"/>
              </a:rPr>
              <a:t>の説明的な）時間オートマトンモデル，検証，を話したあとに，追従可能なアルゴリズム（交差点の絵）という説明の流れになるので，図の配置も説明しやすいようにした方が良い</a:t>
            </a:r>
            <a:endParaRPr kumimoji="1" lang="en-US" altLang="ja-JP" sz="1200" b="0" i="0" kern="1200" dirty="0">
              <a:solidFill>
                <a:schemeClr val="tx1"/>
              </a:solidFill>
              <a:effectLst/>
              <a:latin typeface="+mn-lt"/>
              <a:ea typeface="+mn-ea"/>
              <a:cs typeface="+mn-cs"/>
            </a:endParaRPr>
          </a:p>
          <a:p>
            <a:endParaRPr kumimoji="1" lang="ja-JP" altLang="en-US" b="1"/>
          </a:p>
        </p:txBody>
      </p:sp>
      <p:sp>
        <p:nvSpPr>
          <p:cNvPr id="4" name="スライド番号プレースホルダー 3"/>
          <p:cNvSpPr>
            <a:spLocks noGrp="1"/>
          </p:cNvSpPr>
          <p:nvPr>
            <p:ph type="sldNum" sz="quarter" idx="5"/>
          </p:nvPr>
        </p:nvSpPr>
        <p:spPr/>
        <p:txBody>
          <a:bodyPr/>
          <a:lstStyle/>
          <a:p>
            <a:fld id="{19952A6D-10B8-7843-B4AA-EA12A9EE3F88}" type="slidenum">
              <a:rPr kumimoji="1" lang="ja-JP" altLang="en-US" smtClean="0"/>
              <a:t>1</a:t>
            </a:fld>
            <a:endParaRPr kumimoji="1" lang="ja-JP" altLang="en-US"/>
          </a:p>
        </p:txBody>
      </p:sp>
    </p:spTree>
    <p:extLst>
      <p:ext uri="{BB962C8B-B14F-4D97-AF65-F5344CB8AC3E}">
        <p14:creationId xmlns:p14="http://schemas.microsoft.com/office/powerpoint/2010/main" val="88698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15316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01596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073287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50775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42043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4823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9137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72603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22736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37373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00077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F4C49-761D-CD4D-B697-D7C8C818216D}" type="datetimeFigureOut">
              <a:rPr kumimoji="1" lang="ja-JP" altLang="en-US" smtClean="0"/>
              <a:t>2019/11/13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754933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AA82EA2-DE46-DF49-8317-FB995729C946}"/>
              </a:ext>
            </a:extLst>
          </p:cNvPr>
          <p:cNvPicPr>
            <a:picLocks noChangeAspect="1"/>
          </p:cNvPicPr>
          <p:nvPr/>
        </p:nvPicPr>
        <p:blipFill rotWithShape="1">
          <a:blip r:embed="rId3"/>
          <a:srcRect l="13353" r="11721" b="4413"/>
          <a:stretch/>
        </p:blipFill>
        <p:spPr>
          <a:xfrm>
            <a:off x="104173" y="3731341"/>
            <a:ext cx="2792501" cy="2671925"/>
          </a:xfrm>
          <a:prstGeom prst="rect">
            <a:avLst/>
          </a:prstGeom>
        </p:spPr>
      </p:pic>
      <p:sp>
        <p:nvSpPr>
          <p:cNvPr id="5" name="コンテンツ プレースホルダー 4">
            <a:extLst>
              <a:ext uri="{FF2B5EF4-FFF2-40B4-BE49-F238E27FC236}">
                <a16:creationId xmlns:a16="http://schemas.microsoft.com/office/drawing/2014/main" id="{37FE034C-583C-6841-A9ED-E521B3AF63C7}"/>
              </a:ext>
            </a:extLst>
          </p:cNvPr>
          <p:cNvSpPr>
            <a:spLocks noGrp="1"/>
          </p:cNvSpPr>
          <p:nvPr>
            <p:ph idx="1"/>
          </p:nvPr>
        </p:nvSpPr>
        <p:spPr>
          <a:xfrm>
            <a:off x="628650" y="175491"/>
            <a:ext cx="7886700" cy="1108364"/>
          </a:xfrm>
        </p:spPr>
        <p:txBody>
          <a:bodyPr>
            <a:normAutofit/>
          </a:bodyPr>
          <a:lstStyle/>
          <a:p>
            <a:pPr marL="0" indent="0" algn="ctr">
              <a:lnSpc>
                <a:spcPts val="2840"/>
              </a:lnSpc>
              <a:buNone/>
            </a:pPr>
            <a:r>
              <a:rPr lang="en-US" altLang="ja-JP" sz="3200" dirty="0">
                <a:latin typeface="Hiragino Sans W4" panose="020B0400000000000000" pitchFamily="34" charset="-128"/>
                <a:ea typeface="Hiragino Sans W4" panose="020B0400000000000000" pitchFamily="34" charset="-128"/>
              </a:rPr>
              <a:t>UPPAAL</a:t>
            </a:r>
            <a:r>
              <a:rPr lang="ja-JP" altLang="en-US" sz="3200">
                <a:latin typeface="Hiragino Sans W4" panose="020B0400000000000000" pitchFamily="34" charset="-128"/>
                <a:ea typeface="Hiragino Sans W4" panose="020B0400000000000000" pitchFamily="34" charset="-128"/>
              </a:rPr>
              <a:t>による交差点における</a:t>
            </a:r>
            <a:endParaRPr lang="en-US" altLang="ja-JP" sz="3200" dirty="0">
              <a:latin typeface="Hiragino Sans W4" panose="020B0400000000000000" pitchFamily="34" charset="-128"/>
              <a:ea typeface="Hiragino Sans W4" panose="020B0400000000000000" pitchFamily="34" charset="-128"/>
            </a:endParaRPr>
          </a:p>
          <a:p>
            <a:pPr marL="0" indent="0" algn="ctr">
              <a:lnSpc>
                <a:spcPts val="2840"/>
              </a:lnSpc>
              <a:buNone/>
            </a:pPr>
            <a:r>
              <a:rPr lang="ja-JP" altLang="en-US" sz="3200">
                <a:latin typeface="Hiragino Sans W4" panose="020B0400000000000000" pitchFamily="34" charset="-128"/>
                <a:ea typeface="Hiragino Sans W4" panose="020B0400000000000000" pitchFamily="34" charset="-128"/>
              </a:rPr>
              <a:t>自動運転車群のモデル化と検証</a:t>
            </a:r>
            <a:endParaRPr kumimoji="1" lang="ja-JP" altLang="en-US" sz="3200">
              <a:latin typeface="Hiragino Sans W4" panose="020B0400000000000000" pitchFamily="34" charset="-128"/>
              <a:ea typeface="Hiragino Sans W4" panose="020B0400000000000000" pitchFamily="34" charset="-128"/>
            </a:endParaRPr>
          </a:p>
        </p:txBody>
      </p:sp>
      <p:pic>
        <p:nvPicPr>
          <p:cNvPr id="7" name="図 6">
            <a:extLst>
              <a:ext uri="{FF2B5EF4-FFF2-40B4-BE49-F238E27FC236}">
                <a16:creationId xmlns:a16="http://schemas.microsoft.com/office/drawing/2014/main" id="{AE812E4E-47FC-4B4C-9420-42FF08442690}"/>
              </a:ext>
            </a:extLst>
          </p:cNvPr>
          <p:cNvPicPr>
            <a:picLocks noChangeAspect="1"/>
          </p:cNvPicPr>
          <p:nvPr/>
        </p:nvPicPr>
        <p:blipFill>
          <a:blip r:embed="rId4"/>
          <a:stretch>
            <a:fillRect/>
          </a:stretch>
        </p:blipFill>
        <p:spPr>
          <a:xfrm>
            <a:off x="3196677" y="3078335"/>
            <a:ext cx="5725649" cy="774820"/>
          </a:xfrm>
          <a:prstGeom prst="rect">
            <a:avLst/>
          </a:prstGeom>
        </p:spPr>
      </p:pic>
      <p:sp>
        <p:nvSpPr>
          <p:cNvPr id="2" name="テキスト ボックス 1">
            <a:extLst>
              <a:ext uri="{FF2B5EF4-FFF2-40B4-BE49-F238E27FC236}">
                <a16:creationId xmlns:a16="http://schemas.microsoft.com/office/drawing/2014/main" id="{AA233ADA-A0BB-524C-94B4-95C64EEF6A74}"/>
              </a:ext>
            </a:extLst>
          </p:cNvPr>
          <p:cNvSpPr txBox="1"/>
          <p:nvPr/>
        </p:nvSpPr>
        <p:spPr>
          <a:xfrm>
            <a:off x="104173" y="175491"/>
            <a:ext cx="995422" cy="369332"/>
          </a:xfrm>
          <a:prstGeom prst="rect">
            <a:avLst/>
          </a:prstGeom>
          <a:noFill/>
        </p:spPr>
        <p:txBody>
          <a:bodyPr wrap="square" rtlCol="0">
            <a:spAutoFit/>
          </a:bodyPr>
          <a:lstStyle/>
          <a:p>
            <a:pPr algn="ctr"/>
            <a:r>
              <a:rPr kumimoji="1" lang="en-US" altLang="ja-JP" dirty="0"/>
              <a:t>SS11-10</a:t>
            </a:r>
          </a:p>
        </p:txBody>
      </p:sp>
      <p:pic>
        <p:nvPicPr>
          <p:cNvPr id="8" name="図 7">
            <a:extLst>
              <a:ext uri="{FF2B5EF4-FFF2-40B4-BE49-F238E27FC236}">
                <a16:creationId xmlns:a16="http://schemas.microsoft.com/office/drawing/2014/main" id="{C3E8E4AB-AAC7-9A4B-AF6E-BC0BA4623137}"/>
              </a:ext>
            </a:extLst>
          </p:cNvPr>
          <p:cNvPicPr>
            <a:picLocks noChangeAspect="1"/>
          </p:cNvPicPr>
          <p:nvPr/>
        </p:nvPicPr>
        <p:blipFill>
          <a:blip r:embed="rId5"/>
          <a:stretch>
            <a:fillRect/>
          </a:stretch>
        </p:blipFill>
        <p:spPr>
          <a:xfrm>
            <a:off x="3196677" y="3942269"/>
            <a:ext cx="5725649" cy="2527978"/>
          </a:xfrm>
          <a:prstGeom prst="rect">
            <a:avLst/>
          </a:prstGeom>
        </p:spPr>
      </p:pic>
      <p:sp>
        <p:nvSpPr>
          <p:cNvPr id="3" name="テキスト ボックス 2">
            <a:extLst>
              <a:ext uri="{FF2B5EF4-FFF2-40B4-BE49-F238E27FC236}">
                <a16:creationId xmlns:a16="http://schemas.microsoft.com/office/drawing/2014/main" id="{6126B113-64D1-A547-908D-9083E3C44D27}"/>
              </a:ext>
            </a:extLst>
          </p:cNvPr>
          <p:cNvSpPr txBox="1"/>
          <p:nvPr/>
        </p:nvSpPr>
        <p:spPr>
          <a:xfrm>
            <a:off x="0" y="7314404"/>
            <a:ext cx="8910519" cy="1754326"/>
          </a:xfrm>
          <a:prstGeom prst="rect">
            <a:avLst/>
          </a:prstGeom>
          <a:noFill/>
        </p:spPr>
        <p:txBody>
          <a:bodyPr wrap="square" rtlCol="0">
            <a:spAutoFit/>
          </a:bodyPr>
          <a:lstStyle/>
          <a:p>
            <a:r>
              <a:rPr lang="ja-JP" altLang="en-US">
                <a:latin typeface="Hiragino Sans W3" panose="020B0300000000000000" pitchFamily="34" charset="-128"/>
                <a:ea typeface="Hiragino Sans W3" panose="020B0300000000000000" pitchFamily="34" charset="-128"/>
              </a:rPr>
              <a:t>本研究では時間制約の扱えるモデル検査ツール</a:t>
            </a:r>
            <a:r>
              <a:rPr kumimoji="1" lang="en-US" altLang="ja-JP" dirty="0">
                <a:latin typeface="Hiragino Sans W3" panose="020B0300000000000000" pitchFamily="34" charset="-128"/>
                <a:ea typeface="Hiragino Sans W3" panose="020B0300000000000000" pitchFamily="34" charset="-128"/>
              </a:rPr>
              <a:t>UPPAAL</a:t>
            </a:r>
            <a:r>
              <a:rPr kumimoji="1" lang="ja-JP" altLang="en-US">
                <a:latin typeface="Hiragino Sans W3" panose="020B0300000000000000" pitchFamily="34" charset="-128"/>
                <a:ea typeface="Hiragino Sans W3" panose="020B0300000000000000" pitchFamily="34" charset="-128"/>
              </a:rPr>
              <a:t>を採用した．</a:t>
            </a:r>
            <a:endParaRPr kumimoji="1" lang="en-US" altLang="ja-JP" dirty="0">
              <a:latin typeface="Hiragino Sans W3" panose="020B0300000000000000" pitchFamily="34" charset="-128"/>
              <a:ea typeface="Hiragino Sans W3" panose="020B0300000000000000" pitchFamily="34" charset="-128"/>
            </a:endParaRPr>
          </a:p>
          <a:p>
            <a:r>
              <a:rPr lang="ja-JP" altLang="en-US">
                <a:latin typeface="Hiragino Sans W3" panose="020B0300000000000000" pitchFamily="34" charset="-128"/>
                <a:ea typeface="Hiragino Sans W3" panose="020B0300000000000000" pitchFamily="34" charset="-128"/>
              </a:rPr>
              <a:t>交差点通過の制御アルゴリズムを時間オートマトンとして記述し，</a:t>
            </a:r>
            <a:r>
              <a:rPr lang="en-US"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で検証した．</a:t>
            </a:r>
            <a:endParaRPr lang="en-US" altLang="ja-JP" dirty="0">
              <a:latin typeface="Hiragino Sans W3" panose="020B0300000000000000" pitchFamily="34" charset="-128"/>
              <a:ea typeface="Hiragino Sans W3" panose="020B0300000000000000" pitchFamily="34" charset="-128"/>
            </a:endParaRPr>
          </a:p>
          <a:p>
            <a:r>
              <a:rPr kumimoji="1" lang="ja-JP" altLang="en-US">
                <a:latin typeface="Hiragino Sans W3" panose="020B0300000000000000" pitchFamily="34" charset="-128"/>
                <a:ea typeface="Hiragino Sans W3" panose="020B0300000000000000" pitchFamily="34" charset="-128"/>
              </a:rPr>
              <a:t>従来研究では同方向においては先方車が通過終了まで後続車は通過できないのに対して，本研究では追従を含む検証が可能になり．より効率的なアルゴリズムが安全であることを示した．</a:t>
            </a:r>
          </a:p>
        </p:txBody>
      </p:sp>
      <p:sp>
        <p:nvSpPr>
          <p:cNvPr id="9" name="テキスト ボックス 8">
            <a:extLst>
              <a:ext uri="{FF2B5EF4-FFF2-40B4-BE49-F238E27FC236}">
                <a16:creationId xmlns:a16="http://schemas.microsoft.com/office/drawing/2014/main" id="{25B27DFB-EA82-5644-ACC2-21334C74BBAD}"/>
              </a:ext>
            </a:extLst>
          </p:cNvPr>
          <p:cNvSpPr txBox="1"/>
          <p:nvPr/>
        </p:nvSpPr>
        <p:spPr>
          <a:xfrm>
            <a:off x="104173" y="1556450"/>
            <a:ext cx="8910519" cy="1477328"/>
          </a:xfrm>
          <a:prstGeom prst="rect">
            <a:avLst/>
          </a:prstGeom>
          <a:noFill/>
        </p:spPr>
        <p:txBody>
          <a:bodyPr wrap="square" rtlCol="0">
            <a:spAutoFit/>
          </a:bodyPr>
          <a:lstStyle/>
          <a:p>
            <a:r>
              <a:rPr lang="ja-JP" altLang="en-US">
                <a:latin typeface="Hiragino Sans W3" panose="020B0300000000000000" pitchFamily="34" charset="-128"/>
                <a:ea typeface="Hiragino Sans W3" panose="020B0300000000000000" pitchFamily="34" charset="-128"/>
              </a:rPr>
              <a:t>目的：自動運転車群制御アルゴリズムをモデル化し，性質を形式的に検証する</a:t>
            </a:r>
          </a:p>
          <a:p>
            <a:r>
              <a:rPr lang="ja-JP" altLang="en-US">
                <a:latin typeface="Hiragino Sans W3" panose="020B0300000000000000" pitchFamily="34" charset="-128"/>
                <a:ea typeface="Hiragino Sans W3" panose="020B0300000000000000" pitchFamily="34" charset="-128"/>
              </a:rPr>
              <a:t>手法：</a:t>
            </a:r>
            <a:r>
              <a:rPr lang="en"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では，時間オートマトンによるモデル化，シミュレーション実行，</a:t>
            </a:r>
            <a:r>
              <a:rPr lang="en-US" altLang="ja-JP" dirty="0">
                <a:latin typeface="Hiragino Sans W3" panose="020B0300000000000000" pitchFamily="34" charset="-128"/>
                <a:ea typeface="Hiragino Sans W3" panose="020B0300000000000000" pitchFamily="34" charset="-128"/>
              </a:rPr>
              <a:t>	</a:t>
            </a:r>
            <a:r>
              <a:rPr lang="ja-JP" altLang="en-US">
                <a:latin typeface="Hiragino Sans W3" panose="020B0300000000000000" pitchFamily="34" charset="-128"/>
                <a:ea typeface="Hiragino Sans W3" panose="020B0300000000000000" pitchFamily="34" charset="-128"/>
              </a:rPr>
              <a:t>モデル検査による形式的検証が可能</a:t>
            </a:r>
          </a:p>
          <a:p>
            <a:r>
              <a:rPr lang="ja-JP" altLang="en-US">
                <a:latin typeface="Hiragino Sans W3" panose="020B0300000000000000" pitchFamily="34" charset="-128"/>
                <a:ea typeface="Hiragino Sans W3" panose="020B0300000000000000" pitchFamily="34" charset="-128"/>
              </a:rPr>
              <a:t>結果：特定の方向の車両が前方車に追従して交差点を通過可能なアルゴリズムを</a:t>
            </a:r>
            <a:endParaRPr lang="en-US" altLang="ja-JP" dirty="0">
              <a:latin typeface="Hiragino Sans W3" panose="020B0300000000000000" pitchFamily="34" charset="-128"/>
              <a:ea typeface="Hiragino Sans W3" panose="020B0300000000000000" pitchFamily="34" charset="-128"/>
            </a:endParaRPr>
          </a:p>
          <a:p>
            <a:r>
              <a:rPr lang="en-US" altLang="ja-JP" dirty="0">
                <a:latin typeface="Hiragino Sans W3" panose="020B0300000000000000" pitchFamily="34" charset="-128"/>
                <a:ea typeface="Hiragino Sans W3" panose="020B0300000000000000" pitchFamily="34" charset="-128"/>
              </a:rPr>
              <a:t>	</a:t>
            </a:r>
            <a:r>
              <a:rPr lang="ja-JP" altLang="en-US">
                <a:latin typeface="Hiragino Sans W3" panose="020B0300000000000000" pitchFamily="34" charset="-128"/>
                <a:ea typeface="Hiragino Sans W3" panose="020B0300000000000000" pitchFamily="34" charset="-128"/>
              </a:rPr>
              <a:t>モデル化した．安全性と効率性を示す</a:t>
            </a:r>
            <a:endParaRPr kumimoji="1" lang="ja-JP" altLang="en-US">
              <a:latin typeface="Hiragino Sans W3" panose="020B0300000000000000" pitchFamily="34" charset="-128"/>
              <a:ea typeface="Hiragino Sans W3" panose="020B0300000000000000" pitchFamily="34" charset="-128"/>
            </a:endParaRPr>
          </a:p>
        </p:txBody>
      </p:sp>
      <p:sp>
        <p:nvSpPr>
          <p:cNvPr id="6" name="テキスト ボックス 5">
            <a:extLst>
              <a:ext uri="{FF2B5EF4-FFF2-40B4-BE49-F238E27FC236}">
                <a16:creationId xmlns:a16="http://schemas.microsoft.com/office/drawing/2014/main" id="{208805F7-2FDE-4345-8308-F7A2A186AFE8}"/>
              </a:ext>
            </a:extLst>
          </p:cNvPr>
          <p:cNvSpPr txBox="1"/>
          <p:nvPr/>
        </p:nvSpPr>
        <p:spPr>
          <a:xfrm>
            <a:off x="2076775" y="1184102"/>
            <a:ext cx="7237708" cy="369332"/>
          </a:xfrm>
          <a:prstGeom prst="rect">
            <a:avLst/>
          </a:prstGeom>
          <a:noFill/>
        </p:spPr>
        <p:txBody>
          <a:bodyPr wrap="square" rtlCol="0">
            <a:spAutoFit/>
          </a:bodyPr>
          <a:lstStyle/>
          <a:p>
            <a:r>
              <a:rPr lang="ja-JP" altLang="en-US"/>
              <a:t>佐原優衣　中村正樹　榊原一紀</a:t>
            </a:r>
            <a:r>
              <a:rPr lang="en-US" altLang="ja-JP" dirty="0"/>
              <a:t>(</a:t>
            </a:r>
            <a:r>
              <a:rPr lang="ja-JP" altLang="en-US"/>
              <a:t>富山県立大学</a:t>
            </a:r>
            <a:r>
              <a:rPr lang="en-US" altLang="ja-JP" dirty="0"/>
              <a:t>)</a:t>
            </a:r>
            <a:r>
              <a:rPr lang="ja-JP" altLang="en-US"/>
              <a:t>　玉置久</a:t>
            </a:r>
            <a:r>
              <a:rPr lang="en-US" altLang="ja-JP" dirty="0"/>
              <a:t>(</a:t>
            </a:r>
            <a:r>
              <a:rPr lang="ja-JP" altLang="en-US"/>
              <a:t>神戸大学</a:t>
            </a:r>
            <a:r>
              <a:rPr lang="en-US" altLang="ja-JP" dirty="0"/>
              <a:t>)</a:t>
            </a:r>
          </a:p>
        </p:txBody>
      </p:sp>
    </p:spTree>
    <p:extLst>
      <p:ext uri="{BB962C8B-B14F-4D97-AF65-F5344CB8AC3E}">
        <p14:creationId xmlns:p14="http://schemas.microsoft.com/office/powerpoint/2010/main" val="24835234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1889</TotalTime>
  <Words>250</Words>
  <Application>Microsoft Macintosh PowerPoint</Application>
  <PresentationFormat>画面に合わせる (4:3)</PresentationFormat>
  <Paragraphs>15</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Hiragino Sans W3</vt: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佐原　優衣</dc:creator>
  <cp:lastModifiedBy>Microsoft Office User</cp:lastModifiedBy>
  <cp:revision>20</cp:revision>
  <dcterms:created xsi:type="dcterms:W3CDTF">2019-10-31T09:37:08Z</dcterms:created>
  <dcterms:modified xsi:type="dcterms:W3CDTF">2019-11-13T09:05:38Z</dcterms:modified>
</cp:coreProperties>
</file>