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51"/>
    <p:restoredTop sz="94660"/>
  </p:normalViewPr>
  <p:slideViewPr>
    <p:cSldViewPr>
      <p:cViewPr>
        <p:scale>
          <a:sx n="33" d="100"/>
          <a:sy n="33" d="100"/>
        </p:scale>
        <p:origin x="1056" y="144"/>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2019/11/22</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ADF89-3BB8-604E-9867-419D665A5972}"/>
              </a:ext>
            </a:extLst>
          </p:cNvPr>
          <p:cNvSpPr>
            <a:spLocks noGrp="1"/>
          </p:cNvSpPr>
          <p:nvPr>
            <p:ph type="title"/>
          </p:nvPr>
        </p:nvSpPr>
        <p:spPr>
          <a:xfrm>
            <a:off x="621390" y="1818482"/>
            <a:ext cx="22799517" cy="5295266"/>
          </a:xfrm>
          <a:noFill/>
          <a:ln>
            <a:noFill/>
          </a:ln>
        </p:spPr>
        <p:txBody>
          <a:bodyPr>
            <a:normAutofit/>
          </a:bodyPr>
          <a:lstStyle/>
          <a:p>
            <a:r>
              <a:rPr kumimoji="1" lang="en-US" altLang="ja-JP" sz="9600" dirty="0">
                <a:solidFill>
                  <a:schemeClr val="bg1"/>
                </a:solidFill>
              </a:rPr>
              <a:t>UPPAAL</a:t>
            </a:r>
            <a:r>
              <a:rPr kumimoji="1" lang="ja-JP" altLang="en-US" sz="9600">
                <a:solidFill>
                  <a:schemeClr val="bg1"/>
                </a:solidFill>
              </a:rPr>
              <a:t>による交差点における自動運転車群のモデル化と検証</a:t>
            </a:r>
          </a:p>
        </p:txBody>
      </p:sp>
      <p:sp>
        <p:nvSpPr>
          <p:cNvPr id="3" name="コンテンツ プレースホルダー 2">
            <a:extLst>
              <a:ext uri="{FF2B5EF4-FFF2-40B4-BE49-F238E27FC236}">
                <a16:creationId xmlns:a16="http://schemas.microsoft.com/office/drawing/2014/main" id="{986F7BB2-80A0-2940-BFCB-E3B5FCA8A7BF}"/>
              </a:ext>
            </a:extLst>
          </p:cNvPr>
          <p:cNvSpPr>
            <a:spLocks noGrp="1"/>
          </p:cNvSpPr>
          <p:nvPr>
            <p:ph idx="1"/>
          </p:nvPr>
        </p:nvSpPr>
        <p:spPr>
          <a:xfrm>
            <a:off x="622800" y="16045508"/>
            <a:ext cx="29019224" cy="6323844"/>
          </a:xfrm>
          <a:solidFill>
            <a:schemeClr val="accent5">
              <a:lumMod val="20000"/>
              <a:lumOff val="80000"/>
            </a:schemeClr>
          </a:solidFill>
          <a:ln>
            <a:solidFill>
              <a:schemeClr val="accent5"/>
            </a:solidFill>
          </a:ln>
        </p:spPr>
        <p:txBody>
          <a:bodyPr>
            <a:normAutofit/>
          </a:bodyPr>
          <a:lstStyle/>
          <a:p>
            <a:pPr marL="0" indent="0">
              <a:buNone/>
            </a:pPr>
            <a:r>
              <a:rPr lang="ja-JP" altLang="en-US" sz="4400"/>
              <a:t>　</a:t>
            </a:r>
          </a:p>
        </p:txBody>
      </p:sp>
      <p:sp>
        <p:nvSpPr>
          <p:cNvPr id="5" name="コンテンツ プレースホルダー 2">
            <a:extLst>
              <a:ext uri="{FF2B5EF4-FFF2-40B4-BE49-F238E27FC236}">
                <a16:creationId xmlns:a16="http://schemas.microsoft.com/office/drawing/2014/main" id="{0DDD6AE2-FDA9-2A4F-8700-C03B5EC6DE65}"/>
              </a:ext>
            </a:extLst>
          </p:cNvPr>
          <p:cNvSpPr txBox="1">
            <a:spLocks/>
          </p:cNvSpPr>
          <p:nvPr/>
        </p:nvSpPr>
        <p:spPr>
          <a:xfrm>
            <a:off x="621390" y="22621381"/>
            <a:ext cx="29019600" cy="16344228"/>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交差点モデル</a:t>
            </a:r>
            <a:endParaRPr lang="en-US" altLang="ja-JP" sz="4400" dirty="0"/>
          </a:p>
          <a:p>
            <a:pPr marL="0" indent="0">
              <a:buFont typeface="Arial" pitchFamily="34" charset="0"/>
              <a:buNone/>
            </a:pPr>
            <a:endParaRPr lang="en-US" altLang="ja-JP" sz="4400" dirty="0"/>
          </a:p>
        </p:txBody>
      </p:sp>
      <p:sp>
        <p:nvSpPr>
          <p:cNvPr id="6" name="コンテンツ プレースホルダー 2">
            <a:extLst>
              <a:ext uri="{FF2B5EF4-FFF2-40B4-BE49-F238E27FC236}">
                <a16:creationId xmlns:a16="http://schemas.microsoft.com/office/drawing/2014/main" id="{67061DA2-912C-2D44-90FB-D3797B6D2671}"/>
              </a:ext>
            </a:extLst>
          </p:cNvPr>
          <p:cNvSpPr txBox="1">
            <a:spLocks/>
          </p:cNvSpPr>
          <p:nvPr/>
        </p:nvSpPr>
        <p:spPr>
          <a:xfrm>
            <a:off x="622800" y="39217638"/>
            <a:ext cx="29019224" cy="248427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lnSpcReduction="10000"/>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en" altLang="ja-JP" sz="4400" dirty="0"/>
              <a:t>UPPAAL</a:t>
            </a:r>
            <a:r>
              <a:rPr lang="ja-JP" altLang="en-US" sz="4400"/>
              <a:t>を用いた自動運転車群制御アルゴリズムのモデル化と検証の手法を提案した</a:t>
            </a:r>
            <a:r>
              <a:rPr lang="en-US" altLang="ja-JP" sz="4400" dirty="0"/>
              <a:t>.</a:t>
            </a:r>
            <a:r>
              <a:rPr lang="ja-JP" altLang="en-US" sz="4400"/>
              <a:t>従来のものと比べ，</a:t>
            </a:r>
            <a:endParaRPr lang="en-US" altLang="ja-JP" sz="4400" dirty="0"/>
          </a:p>
          <a:p>
            <a:pPr marL="0" indent="0">
              <a:buNone/>
            </a:pPr>
            <a:r>
              <a:rPr lang="ja-JP" altLang="en-US" sz="4400"/>
              <a:t>追従を含めた本モデルは，通過時間 を短くなる通過の組み見合わせを作成可能であること を検証した</a:t>
            </a:r>
            <a:r>
              <a:rPr lang="en-US" altLang="ja-JP" sz="4400" dirty="0"/>
              <a:t>. </a:t>
            </a:r>
          </a:p>
          <a:p>
            <a:pPr marL="0" indent="0">
              <a:buNone/>
            </a:pPr>
            <a:r>
              <a:rPr lang="ja-JP" altLang="en-US" sz="4400"/>
              <a:t>今後，各車両の妥当な時間を検証し，より効率的で安全性を確立できる手法を検討する．</a:t>
            </a:r>
            <a:endParaRPr lang="en-US" altLang="ja-JP" sz="4400" dirty="0"/>
          </a:p>
        </p:txBody>
      </p:sp>
      <p:sp>
        <p:nvSpPr>
          <p:cNvPr id="7" name="テキスト ボックス 6">
            <a:extLst>
              <a:ext uri="{FF2B5EF4-FFF2-40B4-BE49-F238E27FC236}">
                <a16:creationId xmlns:a16="http://schemas.microsoft.com/office/drawing/2014/main" id="{85D1140A-840F-3A4F-A0F1-B2FF9BE5108A}"/>
              </a:ext>
            </a:extLst>
          </p:cNvPr>
          <p:cNvSpPr txBox="1"/>
          <p:nvPr/>
        </p:nvSpPr>
        <p:spPr>
          <a:xfrm>
            <a:off x="13033285" y="41991412"/>
            <a:ext cx="14473608" cy="707886"/>
          </a:xfrm>
          <a:prstGeom prst="rect">
            <a:avLst/>
          </a:prstGeom>
          <a:noFill/>
        </p:spPr>
        <p:txBody>
          <a:bodyPr wrap="square" rtlCol="0">
            <a:spAutoFit/>
          </a:bodyPr>
          <a:lstStyle/>
          <a:p>
            <a:pPr algn="r"/>
            <a:r>
              <a:rPr kumimoji="1" lang="ja-JP" altLang="en-US" sz="4000">
                <a:solidFill>
                  <a:schemeClr val="bg1"/>
                </a:solidFill>
              </a:rPr>
              <a:t>計測自動制御　システム・情報部門学術講演会</a:t>
            </a:r>
            <a:r>
              <a:rPr kumimoji="1" lang="en-US" altLang="ja-JP" sz="4000" dirty="0">
                <a:solidFill>
                  <a:schemeClr val="bg1"/>
                </a:solidFill>
              </a:rPr>
              <a:t>2019</a:t>
            </a:r>
            <a:r>
              <a:rPr kumimoji="1" lang="ja-JP" altLang="en-US" sz="4000">
                <a:solidFill>
                  <a:schemeClr val="bg1"/>
                </a:solidFill>
              </a:rPr>
              <a:t>（千葉大学）</a:t>
            </a:r>
          </a:p>
        </p:txBody>
      </p:sp>
      <p:sp>
        <p:nvSpPr>
          <p:cNvPr id="8" name="テキスト ボックス 7">
            <a:extLst>
              <a:ext uri="{FF2B5EF4-FFF2-40B4-BE49-F238E27FC236}">
                <a16:creationId xmlns:a16="http://schemas.microsoft.com/office/drawing/2014/main" id="{C1D211EA-65E7-3641-BF2B-0E470B3A4213}"/>
              </a:ext>
            </a:extLst>
          </p:cNvPr>
          <p:cNvSpPr txBox="1"/>
          <p:nvPr/>
        </p:nvSpPr>
        <p:spPr>
          <a:xfrm>
            <a:off x="622800" y="265967"/>
            <a:ext cx="4076027" cy="1215717"/>
          </a:xfrm>
          <a:prstGeom prst="rect">
            <a:avLst/>
          </a:prstGeom>
          <a:solidFill>
            <a:schemeClr val="accent5">
              <a:lumMod val="20000"/>
              <a:lumOff val="80000"/>
            </a:schemeClr>
          </a:solidFill>
          <a:ln w="12700">
            <a:solidFill>
              <a:schemeClr val="accent5"/>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kumimoji="1" lang="en-US" altLang="ja-JP" dirty="0"/>
              <a:t>SS11-10</a:t>
            </a:r>
            <a:endParaRPr kumimoji="1" lang="ja-JP" altLang="en-US"/>
          </a:p>
        </p:txBody>
      </p:sp>
      <p:pic>
        <p:nvPicPr>
          <p:cNvPr id="10" name="図 9">
            <a:extLst>
              <a:ext uri="{FF2B5EF4-FFF2-40B4-BE49-F238E27FC236}">
                <a16:creationId xmlns:a16="http://schemas.microsoft.com/office/drawing/2014/main" id="{220C43C9-6194-1348-801A-CFF0F9613F41}"/>
              </a:ext>
            </a:extLst>
          </p:cNvPr>
          <p:cNvPicPr>
            <a:picLocks noChangeAspect="1"/>
          </p:cNvPicPr>
          <p:nvPr/>
        </p:nvPicPr>
        <p:blipFill>
          <a:blip r:embed="rId2"/>
          <a:stretch>
            <a:fillRect/>
          </a:stretch>
        </p:blipFill>
        <p:spPr>
          <a:xfrm>
            <a:off x="27506893" y="41864298"/>
            <a:ext cx="2178710" cy="926340"/>
          </a:xfrm>
          <a:prstGeom prst="rect">
            <a:avLst/>
          </a:prstGeom>
        </p:spPr>
      </p:pic>
      <p:sp>
        <p:nvSpPr>
          <p:cNvPr id="11" name="コンテンツ プレースホルダー 2">
            <a:extLst>
              <a:ext uri="{FF2B5EF4-FFF2-40B4-BE49-F238E27FC236}">
                <a16:creationId xmlns:a16="http://schemas.microsoft.com/office/drawing/2014/main" id="{2976FF7D-AC73-5C49-861B-00CBEEE5F2A0}"/>
              </a:ext>
            </a:extLst>
          </p:cNvPr>
          <p:cNvSpPr txBox="1">
            <a:spLocks/>
          </p:cNvSpPr>
          <p:nvPr/>
        </p:nvSpPr>
        <p:spPr>
          <a:xfrm>
            <a:off x="622800" y="7365776"/>
            <a:ext cx="29019224" cy="2697226"/>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4400"/>
              <a:t>背景：自動運転技術が普及し，大量の自動運転車が都市空間で使用される場合，個々の車両が経路選択を行うとデッドロックや渋滞が生じる可能性がある．したがって，自動車群が効率的に走行する制御アルゴリズムが必要となる．</a:t>
            </a:r>
            <a:endParaRPr lang="en-US" altLang="ja-JP" sz="4400" dirty="0"/>
          </a:p>
          <a:p>
            <a:pPr marL="0" indent="0">
              <a:buNone/>
            </a:pPr>
            <a:r>
              <a:rPr lang="ja-JP" altLang="en-US" sz="4400"/>
              <a:t>目的：群制御アルゴリズムが衝突回避や時間制約などの性質を満たすか形式的に記述し，モデル検査を用いて検証する．</a:t>
            </a:r>
            <a:endParaRPr lang="en-US" altLang="ja-JP" sz="4400" dirty="0"/>
          </a:p>
        </p:txBody>
      </p:sp>
      <p:sp>
        <p:nvSpPr>
          <p:cNvPr id="12" name="コンテンツ プレースホルダー 2">
            <a:extLst>
              <a:ext uri="{FF2B5EF4-FFF2-40B4-BE49-F238E27FC236}">
                <a16:creationId xmlns:a16="http://schemas.microsoft.com/office/drawing/2014/main" id="{3C68CD46-9E2C-5443-BA07-05B6A0D3172A}"/>
              </a:ext>
            </a:extLst>
          </p:cNvPr>
          <p:cNvSpPr txBox="1">
            <a:spLocks/>
          </p:cNvSpPr>
          <p:nvPr/>
        </p:nvSpPr>
        <p:spPr>
          <a:xfrm>
            <a:off x="622800" y="10315030"/>
            <a:ext cx="18180432" cy="5478450"/>
          </a:xfrm>
          <a:prstGeom prst="rect">
            <a:avLst/>
          </a:prstGeom>
          <a:solidFill>
            <a:schemeClr val="accent5">
              <a:lumMod val="20000"/>
              <a:lumOff val="80000"/>
            </a:schemeClr>
          </a:solidFill>
          <a:ln>
            <a:solidFill>
              <a:schemeClr val="accent5"/>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ja-JP" altLang="en-US" sz="4400"/>
              <a:t>手法：自動運転車の群制御アルゴリズムを形式的に記述し，</a:t>
            </a:r>
            <a:endParaRPr lang="en-US" altLang="ja-JP" sz="4400" dirty="0"/>
          </a:p>
          <a:p>
            <a:pPr marL="0" indent="0">
              <a:buNone/>
            </a:pPr>
            <a:r>
              <a:rPr lang="ja-JP" altLang="en-US" sz="4400"/>
              <a:t>モデル検査を用いて，性質を検証する．</a:t>
            </a:r>
            <a:endParaRPr lang="en-US" altLang="ja-JP" sz="4400" dirty="0"/>
          </a:p>
          <a:p>
            <a:pPr marL="0" indent="0">
              <a:buNone/>
            </a:pPr>
            <a:r>
              <a:rPr lang="ja-JP" altLang="en-US" sz="4400"/>
              <a:t>モデル検査はシステム上起こりうる状態を網羅的に調べることによって，</a:t>
            </a:r>
            <a:endParaRPr lang="en-US" altLang="ja-JP" sz="4400" dirty="0"/>
          </a:p>
          <a:p>
            <a:pPr marL="0" indent="0">
              <a:buNone/>
            </a:pPr>
            <a:r>
              <a:rPr lang="ja-JP" altLang="en-US" sz="4400"/>
              <a:t>設計の誤りを発見する自動検証手法の一種である．</a:t>
            </a:r>
            <a:endParaRPr lang="en-US" altLang="ja-JP" sz="4400" dirty="0"/>
          </a:p>
        </p:txBody>
      </p:sp>
      <p:pic>
        <p:nvPicPr>
          <p:cNvPr id="14" name="図 13">
            <a:extLst>
              <a:ext uri="{FF2B5EF4-FFF2-40B4-BE49-F238E27FC236}">
                <a16:creationId xmlns:a16="http://schemas.microsoft.com/office/drawing/2014/main" id="{0AD3B9D1-1C46-BC4B-9634-FED903DF7457}"/>
              </a:ext>
            </a:extLst>
          </p:cNvPr>
          <p:cNvPicPr>
            <a:picLocks noChangeAspect="1"/>
          </p:cNvPicPr>
          <p:nvPr/>
        </p:nvPicPr>
        <p:blipFill>
          <a:blip r:embed="rId3"/>
          <a:stretch>
            <a:fillRect/>
          </a:stretch>
        </p:blipFill>
        <p:spPr>
          <a:xfrm>
            <a:off x="19056848" y="10322410"/>
            <a:ext cx="10585176" cy="5478450"/>
          </a:xfrm>
          <a:prstGeom prst="rect">
            <a:avLst/>
          </a:prstGeom>
          <a:ln>
            <a:noFill/>
          </a:ln>
        </p:spPr>
      </p:pic>
      <p:pic>
        <p:nvPicPr>
          <p:cNvPr id="20" name="図 19">
            <a:extLst>
              <a:ext uri="{FF2B5EF4-FFF2-40B4-BE49-F238E27FC236}">
                <a16:creationId xmlns:a16="http://schemas.microsoft.com/office/drawing/2014/main" id="{31E595C5-C00D-D74D-92A2-A3AF8B1B6AA1}"/>
              </a:ext>
            </a:extLst>
          </p:cNvPr>
          <p:cNvPicPr>
            <a:picLocks noChangeAspect="1"/>
          </p:cNvPicPr>
          <p:nvPr/>
        </p:nvPicPr>
        <p:blipFill>
          <a:blip r:embed="rId4"/>
          <a:stretch>
            <a:fillRect/>
          </a:stretch>
        </p:blipFill>
        <p:spPr>
          <a:xfrm>
            <a:off x="15526447" y="24756237"/>
            <a:ext cx="13800091" cy="6256518"/>
          </a:xfrm>
          <a:prstGeom prst="rect">
            <a:avLst/>
          </a:prstGeom>
        </p:spPr>
      </p:pic>
      <p:pic>
        <p:nvPicPr>
          <p:cNvPr id="22" name="図 21">
            <a:extLst>
              <a:ext uri="{FF2B5EF4-FFF2-40B4-BE49-F238E27FC236}">
                <a16:creationId xmlns:a16="http://schemas.microsoft.com/office/drawing/2014/main" id="{0445E595-B9E3-7E41-B667-45289D72B559}"/>
              </a:ext>
            </a:extLst>
          </p:cNvPr>
          <p:cNvPicPr>
            <a:picLocks noChangeAspect="1"/>
          </p:cNvPicPr>
          <p:nvPr/>
        </p:nvPicPr>
        <p:blipFill>
          <a:blip r:embed="rId5"/>
          <a:stretch>
            <a:fillRect/>
          </a:stretch>
        </p:blipFill>
        <p:spPr>
          <a:xfrm>
            <a:off x="943381" y="36360852"/>
            <a:ext cx="13825536" cy="1889371"/>
          </a:xfrm>
          <a:prstGeom prst="rect">
            <a:avLst/>
          </a:prstGeom>
        </p:spPr>
      </p:pic>
      <p:pic>
        <p:nvPicPr>
          <p:cNvPr id="25" name="図 24">
            <a:extLst>
              <a:ext uri="{FF2B5EF4-FFF2-40B4-BE49-F238E27FC236}">
                <a16:creationId xmlns:a16="http://schemas.microsoft.com/office/drawing/2014/main" id="{CC9F2AAF-A247-2240-8631-D8F31DE61CDE}"/>
              </a:ext>
            </a:extLst>
          </p:cNvPr>
          <p:cNvPicPr>
            <a:picLocks noChangeAspect="1"/>
          </p:cNvPicPr>
          <p:nvPr/>
        </p:nvPicPr>
        <p:blipFill>
          <a:blip r:embed="rId6"/>
          <a:stretch>
            <a:fillRect/>
          </a:stretch>
        </p:blipFill>
        <p:spPr>
          <a:xfrm>
            <a:off x="23559838" y="1943987"/>
            <a:ext cx="6081152" cy="5194319"/>
          </a:xfrm>
          <a:prstGeom prst="rect">
            <a:avLst/>
          </a:prstGeom>
          <a:effectLst/>
        </p:spPr>
      </p:pic>
      <p:sp>
        <p:nvSpPr>
          <p:cNvPr id="9" name="テキスト ボックス 8">
            <a:extLst>
              <a:ext uri="{FF2B5EF4-FFF2-40B4-BE49-F238E27FC236}">
                <a16:creationId xmlns:a16="http://schemas.microsoft.com/office/drawing/2014/main" id="{D6E7337D-380B-8B47-BE40-BE3A31EB8A1A}"/>
              </a:ext>
            </a:extLst>
          </p:cNvPr>
          <p:cNvSpPr txBox="1"/>
          <p:nvPr/>
        </p:nvSpPr>
        <p:spPr>
          <a:xfrm>
            <a:off x="1458467" y="5918670"/>
            <a:ext cx="22007429" cy="1015663"/>
          </a:xfrm>
          <a:prstGeom prst="rect">
            <a:avLst/>
          </a:prstGeom>
          <a:noFill/>
        </p:spPr>
        <p:txBody>
          <a:bodyPr wrap="square" rtlCol="0">
            <a:spAutoFit/>
          </a:bodyPr>
          <a:lstStyle/>
          <a:p>
            <a:pPr algn="ctr"/>
            <a:r>
              <a:rPr kumimoji="1" lang="ja-JP" altLang="en-US" sz="6000">
                <a:solidFill>
                  <a:schemeClr val="bg1"/>
                </a:solidFill>
              </a:rPr>
              <a:t>佐原優衣　中村正樹　榊原一紀</a:t>
            </a:r>
            <a:r>
              <a:rPr kumimoji="1" lang="en-US" altLang="ja-JP" sz="6000" dirty="0">
                <a:solidFill>
                  <a:schemeClr val="bg1"/>
                </a:solidFill>
              </a:rPr>
              <a:t>(</a:t>
            </a:r>
            <a:r>
              <a:rPr kumimoji="1" lang="ja-JP" altLang="en-US" sz="6000">
                <a:solidFill>
                  <a:schemeClr val="bg1"/>
                </a:solidFill>
              </a:rPr>
              <a:t>富山県立大学</a:t>
            </a:r>
            <a:r>
              <a:rPr kumimoji="1" lang="en-US" altLang="ja-JP" sz="6000" dirty="0">
                <a:solidFill>
                  <a:schemeClr val="bg1"/>
                </a:solidFill>
              </a:rPr>
              <a:t>)</a:t>
            </a:r>
            <a:r>
              <a:rPr kumimoji="1" lang="ja-JP" altLang="en-US" sz="6000">
                <a:solidFill>
                  <a:schemeClr val="bg1"/>
                </a:solidFill>
              </a:rPr>
              <a:t>　玉置久</a:t>
            </a:r>
            <a:r>
              <a:rPr kumimoji="1" lang="en-US" altLang="ja-JP" sz="6000" dirty="0">
                <a:solidFill>
                  <a:schemeClr val="bg1"/>
                </a:solidFill>
              </a:rPr>
              <a:t>(</a:t>
            </a:r>
            <a:r>
              <a:rPr kumimoji="1" lang="ja-JP" altLang="en-US" sz="6000">
                <a:solidFill>
                  <a:schemeClr val="bg1"/>
                </a:solidFill>
              </a:rPr>
              <a:t>神戸大学</a:t>
            </a:r>
            <a:r>
              <a:rPr kumimoji="1" lang="en-US" altLang="ja-JP" sz="6000" dirty="0">
                <a:solidFill>
                  <a:schemeClr val="bg1"/>
                </a:solidFill>
              </a:rPr>
              <a:t>)</a:t>
            </a:r>
            <a:endParaRPr kumimoji="1" lang="ja-JP" altLang="en-US" sz="6000">
              <a:solidFill>
                <a:schemeClr val="bg1"/>
              </a:solidFill>
            </a:endParaRPr>
          </a:p>
        </p:txBody>
      </p:sp>
      <p:sp>
        <p:nvSpPr>
          <p:cNvPr id="4" name="テキスト ボックス 3">
            <a:extLst>
              <a:ext uri="{FF2B5EF4-FFF2-40B4-BE49-F238E27FC236}">
                <a16:creationId xmlns:a16="http://schemas.microsoft.com/office/drawing/2014/main" id="{5AD03368-58E4-694F-B5EB-46AC67A65148}"/>
              </a:ext>
            </a:extLst>
          </p:cNvPr>
          <p:cNvSpPr txBox="1"/>
          <p:nvPr/>
        </p:nvSpPr>
        <p:spPr>
          <a:xfrm>
            <a:off x="882403" y="23761547"/>
            <a:ext cx="13825536" cy="2123658"/>
          </a:xfrm>
          <a:prstGeom prst="rect">
            <a:avLst/>
          </a:prstGeom>
          <a:noFill/>
        </p:spPr>
        <p:txBody>
          <a:bodyPr wrap="square" rtlCol="0">
            <a:spAutoFit/>
          </a:bodyPr>
          <a:lstStyle/>
          <a:p>
            <a:r>
              <a:rPr kumimoji="1" lang="ja-JP" altLang="en-US" sz="4400"/>
              <a:t>自動運転車が信号のない交差点を通過するモデルを考える．</a:t>
            </a:r>
            <a:endParaRPr kumimoji="1" lang="en-US" altLang="ja-JP" sz="4400" dirty="0"/>
          </a:p>
          <a:p>
            <a:r>
              <a:rPr kumimoji="1" lang="ja-JP" altLang="en-US" sz="4400"/>
              <a:t>車両は交差点に対してどこからどこへ進行するのかを持つ．</a:t>
            </a:r>
            <a:endParaRPr kumimoji="1" lang="en-US" altLang="ja-JP" sz="4400" dirty="0"/>
          </a:p>
          <a:p>
            <a:r>
              <a:rPr kumimoji="1" lang="ja-JP" altLang="en-US" sz="4400"/>
              <a:t>交差点制御では車両の位置と進行方向を把握する．</a:t>
            </a:r>
            <a:endParaRPr kumimoji="1" lang="en-US" altLang="ja-JP" sz="4400" dirty="0"/>
          </a:p>
        </p:txBody>
      </p:sp>
      <p:cxnSp>
        <p:nvCxnSpPr>
          <p:cNvPr id="15" name="直線コネクタ 14">
            <a:extLst>
              <a:ext uri="{FF2B5EF4-FFF2-40B4-BE49-F238E27FC236}">
                <a16:creationId xmlns:a16="http://schemas.microsoft.com/office/drawing/2014/main" id="{A6AE7E08-3682-6044-93E2-A24DA4C15BE1}"/>
              </a:ext>
            </a:extLst>
          </p:cNvPr>
          <p:cNvCxnSpPr>
            <a:stCxn id="5" idx="0"/>
          </p:cNvCxnSpPr>
          <p:nvPr/>
        </p:nvCxnSpPr>
        <p:spPr>
          <a:xfrm>
            <a:off x="15131190" y="22621381"/>
            <a:ext cx="80805" cy="16344228"/>
          </a:xfrm>
          <a:prstGeom prst="line">
            <a:avLst/>
          </a:prstGeom>
        </p:spPr>
        <p:style>
          <a:lnRef idx="1">
            <a:schemeClr val="dk1"/>
          </a:lnRef>
          <a:fillRef idx="0">
            <a:schemeClr val="dk1"/>
          </a:fillRef>
          <a:effectRef idx="0">
            <a:schemeClr val="dk1"/>
          </a:effectRef>
          <a:fontRef idx="minor">
            <a:schemeClr val="tx1"/>
          </a:fontRef>
        </p:style>
      </p:cxnSp>
      <p:pic>
        <p:nvPicPr>
          <p:cNvPr id="17" name="図 16">
            <a:extLst>
              <a:ext uri="{FF2B5EF4-FFF2-40B4-BE49-F238E27FC236}">
                <a16:creationId xmlns:a16="http://schemas.microsoft.com/office/drawing/2014/main" id="{B10AF486-4A44-D84D-9D93-9AED1180158B}"/>
              </a:ext>
            </a:extLst>
          </p:cNvPr>
          <p:cNvPicPr>
            <a:picLocks noChangeAspect="1"/>
          </p:cNvPicPr>
          <p:nvPr/>
        </p:nvPicPr>
        <p:blipFill rotWithShape="1">
          <a:blip r:embed="rId7"/>
          <a:srcRect l="15533" r="13594" b="5303"/>
          <a:stretch/>
        </p:blipFill>
        <p:spPr>
          <a:xfrm>
            <a:off x="8234371" y="26757969"/>
            <a:ext cx="6480720" cy="6494316"/>
          </a:xfrm>
          <a:prstGeom prst="rect">
            <a:avLst/>
          </a:prstGeom>
        </p:spPr>
      </p:pic>
      <p:sp>
        <p:nvSpPr>
          <p:cNvPr id="18" name="テキスト ボックス 17">
            <a:extLst>
              <a:ext uri="{FF2B5EF4-FFF2-40B4-BE49-F238E27FC236}">
                <a16:creationId xmlns:a16="http://schemas.microsoft.com/office/drawing/2014/main" id="{7FBDA61E-C5A3-FB43-8236-3340A314C6C4}"/>
              </a:ext>
            </a:extLst>
          </p:cNvPr>
          <p:cNvSpPr txBox="1"/>
          <p:nvPr/>
        </p:nvSpPr>
        <p:spPr>
          <a:xfrm>
            <a:off x="971497" y="26889514"/>
            <a:ext cx="6912768" cy="5509200"/>
          </a:xfrm>
          <a:prstGeom prst="rect">
            <a:avLst/>
          </a:prstGeom>
          <a:noFill/>
        </p:spPr>
        <p:txBody>
          <a:bodyPr wrap="square" rtlCol="0">
            <a:spAutoFit/>
          </a:bodyPr>
          <a:lstStyle/>
          <a:p>
            <a:r>
              <a:rPr lang="ja-JP" altLang="en-US" sz="4400"/>
              <a:t>次のようなモデルを考える．</a:t>
            </a:r>
            <a:endParaRPr lang="en-US" altLang="ja-JP" sz="4400" dirty="0"/>
          </a:p>
          <a:p>
            <a:r>
              <a:rPr lang="ja-JP" altLang="en-US" sz="4400"/>
              <a:t>黒色車両は通過中で，</a:t>
            </a:r>
            <a:endParaRPr lang="en-US" altLang="ja-JP" sz="4400" dirty="0"/>
          </a:p>
          <a:p>
            <a:r>
              <a:rPr kumimoji="1" lang="ja-JP" altLang="en-US" sz="4400"/>
              <a:t>黄色車両は交差点に対して，進行が決定した段階である．</a:t>
            </a:r>
            <a:endParaRPr kumimoji="1" lang="en-US" altLang="ja-JP" sz="4400" dirty="0"/>
          </a:p>
          <a:p>
            <a:r>
              <a:rPr lang="ja-JP" altLang="en-US" sz="4400"/>
              <a:t>黒色車両の後続車両は</a:t>
            </a:r>
            <a:endParaRPr lang="en-US" altLang="ja-JP" sz="4400" dirty="0"/>
          </a:p>
          <a:p>
            <a:r>
              <a:rPr kumimoji="1" lang="ja-JP" altLang="en-US" sz="4400"/>
              <a:t>直進または左折が可能であるが右折は黄色車両と衝突するため進行不可である．</a:t>
            </a:r>
            <a:endParaRPr kumimoji="1" lang="en-US" altLang="ja-JP" sz="4400" dirty="0"/>
          </a:p>
        </p:txBody>
      </p:sp>
      <p:sp>
        <p:nvSpPr>
          <p:cNvPr id="19" name="テキスト ボックス 18">
            <a:extLst>
              <a:ext uri="{FF2B5EF4-FFF2-40B4-BE49-F238E27FC236}">
                <a16:creationId xmlns:a16="http://schemas.microsoft.com/office/drawing/2014/main" id="{624E0099-3782-114D-9503-6BEE582365DC}"/>
              </a:ext>
            </a:extLst>
          </p:cNvPr>
          <p:cNvSpPr txBox="1"/>
          <p:nvPr/>
        </p:nvSpPr>
        <p:spPr>
          <a:xfrm>
            <a:off x="997832" y="34198916"/>
            <a:ext cx="13825536" cy="1446550"/>
          </a:xfrm>
          <a:prstGeom prst="rect">
            <a:avLst/>
          </a:prstGeom>
          <a:noFill/>
        </p:spPr>
        <p:txBody>
          <a:bodyPr wrap="square" rtlCol="0">
            <a:spAutoFit/>
          </a:bodyPr>
          <a:lstStyle/>
          <a:p>
            <a:r>
              <a:rPr kumimoji="1" lang="ja-JP" altLang="en-US" sz="4400"/>
              <a:t>交差点に対して進入する方向と直進右左折を保持した車両の時間オートマトンを作成する．</a:t>
            </a:r>
          </a:p>
        </p:txBody>
      </p:sp>
      <p:sp>
        <p:nvSpPr>
          <p:cNvPr id="21" name="テキスト ボックス 20">
            <a:extLst>
              <a:ext uri="{FF2B5EF4-FFF2-40B4-BE49-F238E27FC236}">
                <a16:creationId xmlns:a16="http://schemas.microsoft.com/office/drawing/2014/main" id="{104340DC-B4B3-824C-B39A-457024FAD99D}"/>
              </a:ext>
            </a:extLst>
          </p:cNvPr>
          <p:cNvSpPr txBox="1"/>
          <p:nvPr/>
        </p:nvSpPr>
        <p:spPr>
          <a:xfrm>
            <a:off x="15635246" y="23057659"/>
            <a:ext cx="12970237" cy="1446550"/>
          </a:xfrm>
          <a:prstGeom prst="rect">
            <a:avLst/>
          </a:prstGeom>
          <a:noFill/>
        </p:spPr>
        <p:txBody>
          <a:bodyPr wrap="square" rtlCol="0">
            <a:spAutoFit/>
          </a:bodyPr>
          <a:lstStyle/>
          <a:p>
            <a:r>
              <a:rPr kumimoji="1" lang="ja-JP" altLang="en-US" sz="4400"/>
              <a:t>次に，各進行方向を保持したインスタンスを組み合わせてシミュレーションを行う．</a:t>
            </a:r>
          </a:p>
        </p:txBody>
      </p:sp>
      <p:sp>
        <p:nvSpPr>
          <p:cNvPr id="23" name="テキスト ボックス 22">
            <a:extLst>
              <a:ext uri="{FF2B5EF4-FFF2-40B4-BE49-F238E27FC236}">
                <a16:creationId xmlns:a16="http://schemas.microsoft.com/office/drawing/2014/main" id="{EC9D202E-E828-F84C-A6DE-A1B9116CE4F2}"/>
              </a:ext>
            </a:extLst>
          </p:cNvPr>
          <p:cNvSpPr txBox="1"/>
          <p:nvPr/>
        </p:nvSpPr>
        <p:spPr>
          <a:xfrm>
            <a:off x="15788059" y="31476777"/>
            <a:ext cx="12457384" cy="1446550"/>
          </a:xfrm>
          <a:prstGeom prst="rect">
            <a:avLst/>
          </a:prstGeom>
          <a:noFill/>
        </p:spPr>
        <p:txBody>
          <a:bodyPr wrap="square" rtlCol="0">
            <a:spAutoFit/>
          </a:bodyPr>
          <a:lstStyle/>
          <a:p>
            <a:r>
              <a:rPr kumimoji="1" lang="ja-JP" altLang="en-US" sz="4400"/>
              <a:t>全ての車両が交差点を通過するのにかかる最小時間の検証を行う．</a:t>
            </a:r>
          </a:p>
        </p:txBody>
      </p:sp>
      <p:sp>
        <p:nvSpPr>
          <p:cNvPr id="24" name="テキスト ボックス 23">
            <a:extLst>
              <a:ext uri="{FF2B5EF4-FFF2-40B4-BE49-F238E27FC236}">
                <a16:creationId xmlns:a16="http://schemas.microsoft.com/office/drawing/2014/main" id="{BEDCE8D3-C322-534E-93A4-F814F8DF89CA}"/>
              </a:ext>
            </a:extLst>
          </p:cNvPr>
          <p:cNvSpPr txBox="1"/>
          <p:nvPr/>
        </p:nvSpPr>
        <p:spPr>
          <a:xfrm>
            <a:off x="935129" y="19406460"/>
            <a:ext cx="12283412" cy="2800767"/>
          </a:xfrm>
          <a:prstGeom prst="rect">
            <a:avLst/>
          </a:prstGeom>
          <a:noFill/>
        </p:spPr>
        <p:txBody>
          <a:bodyPr wrap="square" rtlCol="0">
            <a:spAutoFit/>
          </a:bodyPr>
          <a:lstStyle/>
          <a:p>
            <a:r>
              <a:rPr lang="ja-JP" altLang="en-US" sz="4400"/>
              <a:t>可能性：</a:t>
            </a:r>
            <a:r>
              <a:rPr lang="en" altLang="ja-JP" sz="4400" dirty="0"/>
              <a:t>E&lt;&gt; (</a:t>
            </a:r>
            <a:r>
              <a:rPr lang="en" altLang="ja-JP" sz="4400" dirty="0" err="1"/>
              <a:t>gc</a:t>
            </a:r>
            <a:r>
              <a:rPr lang="en" altLang="ja-JP" sz="4400" dirty="0"/>
              <a:t>==23 and </a:t>
            </a:r>
            <a:r>
              <a:rPr lang="en" altLang="ja-JP" sz="4400" dirty="0" err="1"/>
              <a:t>ns.final</a:t>
            </a:r>
            <a:r>
              <a:rPr lang="en" altLang="ja-JP" sz="4400" dirty="0"/>
              <a:t> and </a:t>
            </a:r>
            <a:r>
              <a:rPr lang="en" altLang="ja-JP" sz="4400" dirty="0" err="1"/>
              <a:t>sn.final</a:t>
            </a:r>
            <a:r>
              <a:rPr lang="en" altLang="ja-JP" sz="4400" dirty="0"/>
              <a:t> and </a:t>
            </a:r>
          </a:p>
          <a:p>
            <a:r>
              <a:rPr lang="en" altLang="ja-JP" sz="4400" dirty="0"/>
              <a:t>	... and en2.final) </a:t>
            </a:r>
          </a:p>
          <a:p>
            <a:r>
              <a:rPr lang="ja-JP" altLang="en-US" sz="4400"/>
              <a:t>最小性：</a:t>
            </a:r>
            <a:r>
              <a:rPr lang="en" altLang="ja-JP" sz="4400" dirty="0"/>
              <a:t>A[] (</a:t>
            </a:r>
            <a:r>
              <a:rPr lang="en" altLang="ja-JP" sz="4400" dirty="0" err="1"/>
              <a:t>gc</a:t>
            </a:r>
            <a:r>
              <a:rPr lang="en" altLang="ja-JP" sz="4400" dirty="0"/>
              <a:t>&lt;23 and </a:t>
            </a:r>
            <a:r>
              <a:rPr lang="en" altLang="ja-JP" sz="4400" dirty="0" err="1"/>
              <a:t>ns.final</a:t>
            </a:r>
            <a:r>
              <a:rPr lang="en" altLang="ja-JP" sz="4400" dirty="0"/>
              <a:t> and </a:t>
            </a:r>
            <a:r>
              <a:rPr lang="en" altLang="ja-JP" sz="4400" dirty="0" err="1"/>
              <a:t>sn.final</a:t>
            </a:r>
            <a:r>
              <a:rPr lang="en" altLang="ja-JP" sz="4400" dirty="0"/>
              <a:t> and </a:t>
            </a:r>
          </a:p>
          <a:p>
            <a:r>
              <a:rPr lang="en" altLang="ja-JP" sz="4400" dirty="0"/>
              <a:t>	... and en2.final) </a:t>
            </a:r>
          </a:p>
        </p:txBody>
      </p:sp>
      <p:grpSp>
        <p:nvGrpSpPr>
          <p:cNvPr id="37" name="グループ化 36">
            <a:extLst>
              <a:ext uri="{FF2B5EF4-FFF2-40B4-BE49-F238E27FC236}">
                <a16:creationId xmlns:a16="http://schemas.microsoft.com/office/drawing/2014/main" id="{4AB17534-DB68-9141-8929-83D676633DBE}"/>
              </a:ext>
            </a:extLst>
          </p:cNvPr>
          <p:cNvGrpSpPr/>
          <p:nvPr/>
        </p:nvGrpSpPr>
        <p:grpSpPr>
          <a:xfrm>
            <a:off x="15788059" y="33206484"/>
            <a:ext cx="13429680" cy="3458089"/>
            <a:chOff x="15788059" y="31916683"/>
            <a:chExt cx="13429680" cy="3458089"/>
          </a:xfrm>
        </p:grpSpPr>
        <p:sp>
          <p:nvSpPr>
            <p:cNvPr id="27" name="正方形/長方形 26">
              <a:extLst>
                <a:ext uri="{FF2B5EF4-FFF2-40B4-BE49-F238E27FC236}">
                  <a16:creationId xmlns:a16="http://schemas.microsoft.com/office/drawing/2014/main" id="{49365DD0-2F38-C845-8D30-A22553239FE1}"/>
                </a:ext>
              </a:extLst>
            </p:cNvPr>
            <p:cNvSpPr/>
            <p:nvPr/>
          </p:nvSpPr>
          <p:spPr>
            <a:xfrm>
              <a:off x="15788059" y="31916683"/>
              <a:ext cx="13429680" cy="34580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上矢印 25">
              <a:extLst>
                <a:ext uri="{FF2B5EF4-FFF2-40B4-BE49-F238E27FC236}">
                  <a16:creationId xmlns:a16="http://schemas.microsoft.com/office/drawing/2014/main" id="{68FA5360-0EB4-5C42-9600-B2CEDA037469}"/>
                </a:ext>
              </a:extLst>
            </p:cNvPr>
            <p:cNvSpPr/>
            <p:nvPr/>
          </p:nvSpPr>
          <p:spPr>
            <a:xfrm>
              <a:off x="16481434" y="32308297"/>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上矢印 27">
              <a:extLst>
                <a:ext uri="{FF2B5EF4-FFF2-40B4-BE49-F238E27FC236}">
                  <a16:creationId xmlns:a16="http://schemas.microsoft.com/office/drawing/2014/main" id="{61807DD3-C3E8-9448-B48C-D7F17280C4C3}"/>
                </a:ext>
              </a:extLst>
            </p:cNvPr>
            <p:cNvSpPr/>
            <p:nvPr/>
          </p:nvSpPr>
          <p:spPr>
            <a:xfrm>
              <a:off x="16481434" y="33611391"/>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上矢印 28">
              <a:extLst>
                <a:ext uri="{FF2B5EF4-FFF2-40B4-BE49-F238E27FC236}">
                  <a16:creationId xmlns:a16="http://schemas.microsoft.com/office/drawing/2014/main" id="{280AAEB9-A078-4D42-A3D9-33E805FA15D2}"/>
                </a:ext>
              </a:extLst>
            </p:cNvPr>
            <p:cNvSpPr/>
            <p:nvPr/>
          </p:nvSpPr>
          <p:spPr>
            <a:xfrm rot="10800000">
              <a:off x="17486270" y="32310830"/>
              <a:ext cx="576064" cy="232069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上矢印 29">
              <a:extLst>
                <a:ext uri="{FF2B5EF4-FFF2-40B4-BE49-F238E27FC236}">
                  <a16:creationId xmlns:a16="http://schemas.microsoft.com/office/drawing/2014/main" id="{E1393974-9009-5E43-9324-545DD9174951}"/>
                </a:ext>
              </a:extLst>
            </p:cNvPr>
            <p:cNvSpPr/>
            <p:nvPr/>
          </p:nvSpPr>
          <p:spPr>
            <a:xfrm rot="5400000">
              <a:off x="19843735" y="31488796"/>
              <a:ext cx="576064" cy="2320696"/>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上矢印 30">
              <a:extLst>
                <a:ext uri="{FF2B5EF4-FFF2-40B4-BE49-F238E27FC236}">
                  <a16:creationId xmlns:a16="http://schemas.microsoft.com/office/drawing/2014/main" id="{EBBD849D-D6E4-5843-AAD6-79708C615AF5}"/>
                </a:ext>
              </a:extLst>
            </p:cNvPr>
            <p:cNvSpPr/>
            <p:nvPr/>
          </p:nvSpPr>
          <p:spPr>
            <a:xfrm rot="16200000">
              <a:off x="20366165" y="33132592"/>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曲折矢印 31">
              <a:extLst>
                <a:ext uri="{FF2B5EF4-FFF2-40B4-BE49-F238E27FC236}">
                  <a16:creationId xmlns:a16="http://schemas.microsoft.com/office/drawing/2014/main" id="{35925C25-AA04-754B-AFDA-D83A9D8BFEE7}"/>
                </a:ext>
              </a:extLst>
            </p:cNvPr>
            <p:cNvSpPr/>
            <p:nvPr/>
          </p:nvSpPr>
          <p:spPr>
            <a:xfrm rot="16200000">
              <a:off x="23786096" y="32156324"/>
              <a:ext cx="1526091" cy="1809361"/>
            </a:xfrm>
            <a:prstGeom prst="bentArrow">
              <a:avLst>
                <a:gd name="adj1" fmla="val 18626"/>
                <a:gd name="adj2" fmla="val 19263"/>
                <a:gd name="adj3" fmla="val 21175"/>
                <a:gd name="adj4" fmla="val 71797"/>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上矢印 32">
              <a:extLst>
                <a:ext uri="{FF2B5EF4-FFF2-40B4-BE49-F238E27FC236}">
                  <a16:creationId xmlns:a16="http://schemas.microsoft.com/office/drawing/2014/main" id="{2FC2A291-FC84-324A-A31E-379C14EA7286}"/>
                </a:ext>
              </a:extLst>
            </p:cNvPr>
            <p:cNvSpPr/>
            <p:nvPr/>
          </p:nvSpPr>
          <p:spPr>
            <a:xfrm rot="16200000">
              <a:off x="22997656" y="33140732"/>
              <a:ext cx="576064" cy="1020135"/>
            </a:xfrm>
            <a:prstGeom prst="upArrow">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曲折矢印 33">
              <a:extLst>
                <a:ext uri="{FF2B5EF4-FFF2-40B4-BE49-F238E27FC236}">
                  <a16:creationId xmlns:a16="http://schemas.microsoft.com/office/drawing/2014/main" id="{B8D98EC1-C8E1-F14B-BD4A-9C7C89917561}"/>
                </a:ext>
              </a:extLst>
            </p:cNvPr>
            <p:cNvSpPr/>
            <p:nvPr/>
          </p:nvSpPr>
          <p:spPr>
            <a:xfrm rot="16200000">
              <a:off x="26837844" y="32197697"/>
              <a:ext cx="1526091" cy="1809361"/>
            </a:xfrm>
            <a:prstGeom prst="bentArrow">
              <a:avLst>
                <a:gd name="adj1" fmla="val 18626"/>
                <a:gd name="adj2" fmla="val 19263"/>
                <a:gd name="adj3" fmla="val 21175"/>
                <a:gd name="adj4" fmla="val 78825"/>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曲折矢印 34">
              <a:extLst>
                <a:ext uri="{FF2B5EF4-FFF2-40B4-BE49-F238E27FC236}">
                  <a16:creationId xmlns:a16="http://schemas.microsoft.com/office/drawing/2014/main" id="{30995249-2757-BB49-835A-A1F27DF77292}"/>
                </a:ext>
              </a:extLst>
            </p:cNvPr>
            <p:cNvSpPr/>
            <p:nvPr/>
          </p:nvSpPr>
          <p:spPr>
            <a:xfrm flipH="1">
              <a:off x="18987260" y="33381605"/>
              <a:ext cx="982573" cy="1146602"/>
            </a:xfrm>
            <a:prstGeom prst="bentArrow">
              <a:avLst>
                <a:gd name="adj1" fmla="val 30506"/>
                <a:gd name="adj2" fmla="val 31143"/>
                <a:gd name="adj3" fmla="val 35035"/>
                <a:gd name="adj4" fmla="val 44076"/>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曲折矢印 35">
              <a:extLst>
                <a:ext uri="{FF2B5EF4-FFF2-40B4-BE49-F238E27FC236}">
                  <a16:creationId xmlns:a16="http://schemas.microsoft.com/office/drawing/2014/main" id="{685148C4-AC9B-0C47-A886-8B48F0FE1703}"/>
                </a:ext>
              </a:extLst>
            </p:cNvPr>
            <p:cNvSpPr/>
            <p:nvPr/>
          </p:nvSpPr>
          <p:spPr>
            <a:xfrm flipH="1">
              <a:off x="26204922" y="33396566"/>
              <a:ext cx="982573" cy="1146602"/>
            </a:xfrm>
            <a:prstGeom prst="bentArrow">
              <a:avLst>
                <a:gd name="adj1" fmla="val 30506"/>
                <a:gd name="adj2" fmla="val 31143"/>
                <a:gd name="adj3" fmla="val 35035"/>
                <a:gd name="adj4" fmla="val 44076"/>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8" name="テキスト ボックス 37">
            <a:extLst>
              <a:ext uri="{FF2B5EF4-FFF2-40B4-BE49-F238E27FC236}">
                <a16:creationId xmlns:a16="http://schemas.microsoft.com/office/drawing/2014/main" id="{F802DB51-D295-B440-9A1F-1F5DAA8B9F65}"/>
              </a:ext>
            </a:extLst>
          </p:cNvPr>
          <p:cNvSpPr txBox="1"/>
          <p:nvPr/>
        </p:nvSpPr>
        <p:spPr>
          <a:xfrm>
            <a:off x="15788058" y="36791687"/>
            <a:ext cx="13033449" cy="2123658"/>
          </a:xfrm>
          <a:prstGeom prst="rect">
            <a:avLst/>
          </a:prstGeom>
          <a:noFill/>
        </p:spPr>
        <p:txBody>
          <a:bodyPr wrap="square" rtlCol="0">
            <a:spAutoFit/>
          </a:bodyPr>
          <a:lstStyle/>
          <a:p>
            <a:r>
              <a:rPr lang="ja-JP" altLang="en-US" sz="4400"/>
              <a:t>最小時間の組み合わせは上図の様になった．</a:t>
            </a:r>
            <a:endParaRPr lang="en-US" altLang="ja-JP" sz="4400" dirty="0"/>
          </a:p>
          <a:p>
            <a:r>
              <a:rPr kumimoji="1" lang="ja-JP" altLang="en-US" sz="4400"/>
              <a:t>ただし，追従可能なためそれぞれの組み合わせの遷移が，重なっていることもある．</a:t>
            </a:r>
          </a:p>
        </p:txBody>
      </p:sp>
      <p:sp>
        <p:nvSpPr>
          <p:cNvPr id="39" name="テキスト ボックス 38">
            <a:extLst>
              <a:ext uri="{FF2B5EF4-FFF2-40B4-BE49-F238E27FC236}">
                <a16:creationId xmlns:a16="http://schemas.microsoft.com/office/drawing/2014/main" id="{12748008-8F03-0444-8DBD-08AF05B7BB21}"/>
              </a:ext>
            </a:extLst>
          </p:cNvPr>
          <p:cNvSpPr txBox="1"/>
          <p:nvPr/>
        </p:nvSpPr>
        <p:spPr>
          <a:xfrm>
            <a:off x="882403" y="16229758"/>
            <a:ext cx="12336137" cy="2123658"/>
          </a:xfrm>
          <a:prstGeom prst="rect">
            <a:avLst/>
          </a:prstGeom>
          <a:noFill/>
        </p:spPr>
        <p:txBody>
          <a:bodyPr wrap="square" rtlCol="0">
            <a:spAutoFit/>
          </a:bodyPr>
          <a:lstStyle/>
          <a:p>
            <a:r>
              <a:rPr lang="en" altLang="ja-JP" sz="4400" dirty="0"/>
              <a:t>UPPAAL</a:t>
            </a:r>
            <a:r>
              <a:rPr lang="ja-JP" altLang="en-US" sz="4400"/>
              <a:t>は時間制約の扱えるモデル検査ツールの一種．時間オートマトンによるモデル化，シミュレーション実行，モデル検査による形式的検証が可能．</a:t>
            </a:r>
          </a:p>
        </p:txBody>
      </p:sp>
      <p:sp>
        <p:nvSpPr>
          <p:cNvPr id="40" name="テキスト ボックス 39">
            <a:extLst>
              <a:ext uri="{FF2B5EF4-FFF2-40B4-BE49-F238E27FC236}">
                <a16:creationId xmlns:a16="http://schemas.microsoft.com/office/drawing/2014/main" id="{C0CE5796-2BA8-B14A-BA44-1275EAF233DC}"/>
              </a:ext>
            </a:extLst>
          </p:cNvPr>
          <p:cNvSpPr txBox="1"/>
          <p:nvPr/>
        </p:nvSpPr>
        <p:spPr>
          <a:xfrm>
            <a:off x="854324" y="18431296"/>
            <a:ext cx="13277552" cy="769441"/>
          </a:xfrm>
          <a:prstGeom prst="rect">
            <a:avLst/>
          </a:prstGeom>
          <a:noFill/>
        </p:spPr>
        <p:txBody>
          <a:bodyPr wrap="square" rtlCol="0">
            <a:spAutoFit/>
          </a:bodyPr>
          <a:lstStyle/>
          <a:p>
            <a:r>
              <a:rPr kumimoji="1" lang="ja-JP" altLang="en-US" sz="4400"/>
              <a:t>本研究で用いる最小時間の検証は次の式を使用する．</a:t>
            </a:r>
          </a:p>
        </p:txBody>
      </p:sp>
      <p:pic>
        <p:nvPicPr>
          <p:cNvPr id="16" name="図 15">
            <a:extLst>
              <a:ext uri="{FF2B5EF4-FFF2-40B4-BE49-F238E27FC236}">
                <a16:creationId xmlns:a16="http://schemas.microsoft.com/office/drawing/2014/main" id="{4108FF72-DEE7-0C4F-B89D-8BCF19FEABC6}"/>
              </a:ext>
            </a:extLst>
          </p:cNvPr>
          <p:cNvPicPr>
            <a:picLocks noChangeAspect="1"/>
          </p:cNvPicPr>
          <p:nvPr/>
        </p:nvPicPr>
        <p:blipFill>
          <a:blip r:embed="rId8"/>
          <a:stretch>
            <a:fillRect/>
          </a:stretch>
        </p:blipFill>
        <p:spPr>
          <a:xfrm>
            <a:off x="22140049" y="16601515"/>
            <a:ext cx="7186489" cy="5443734"/>
          </a:xfrm>
          <a:prstGeom prst="rect">
            <a:avLst/>
          </a:prstGeom>
        </p:spPr>
      </p:pic>
      <p:pic>
        <p:nvPicPr>
          <p:cNvPr id="42" name="図 41">
            <a:extLst>
              <a:ext uri="{FF2B5EF4-FFF2-40B4-BE49-F238E27FC236}">
                <a16:creationId xmlns:a16="http://schemas.microsoft.com/office/drawing/2014/main" id="{00AD0FB6-B5C6-D44E-B896-656B226330F0}"/>
              </a:ext>
            </a:extLst>
          </p:cNvPr>
          <p:cNvPicPr>
            <a:picLocks noChangeAspect="1"/>
          </p:cNvPicPr>
          <p:nvPr/>
        </p:nvPicPr>
        <p:blipFill>
          <a:blip r:embed="rId9"/>
          <a:stretch>
            <a:fillRect/>
          </a:stretch>
        </p:blipFill>
        <p:spPr>
          <a:xfrm>
            <a:off x="14369156" y="16601515"/>
            <a:ext cx="7109678" cy="5443734"/>
          </a:xfrm>
          <a:prstGeom prst="rect">
            <a:avLst/>
          </a:prstGeom>
        </p:spPr>
      </p:pic>
    </p:spTree>
    <p:extLst>
      <p:ext uri="{BB962C8B-B14F-4D97-AF65-F5344CB8AC3E}">
        <p14:creationId xmlns:p14="http://schemas.microsoft.com/office/powerpoint/2010/main" val="15117638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3337</TotalTime>
  <Words>470</Words>
  <Application>Microsoft Macintosh PowerPoint</Application>
  <PresentationFormat>ユーザー設定</PresentationFormat>
  <Paragraphs>34</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ＭＳ Ｐゴシック</vt:lpstr>
      <vt:lpstr>Arial</vt:lpstr>
      <vt:lpstr>Calibri</vt:lpstr>
      <vt:lpstr>Office テーマ</vt:lpstr>
      <vt:lpstr>UPPAALによる交差点における自動運転車群のモデル化と検証</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Microsoft Office User</cp:lastModifiedBy>
  <cp:revision>94</cp:revision>
  <cp:lastPrinted>2019-11-22T10:44:20Z</cp:lastPrinted>
  <dcterms:created xsi:type="dcterms:W3CDTF">2013-06-11T08:36:10Z</dcterms:created>
  <dcterms:modified xsi:type="dcterms:W3CDTF">2019-11-22T10:47:08Z</dcterms:modified>
</cp:coreProperties>
</file>