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61" r:id="rId3"/>
    <p:sldId id="269" r:id="rId4"/>
    <p:sldId id="265" r:id="rId5"/>
    <p:sldId id="262" r:id="rId6"/>
    <p:sldId id="263" r:id="rId7"/>
    <p:sldId id="259" r:id="rId8"/>
    <p:sldId id="266" r:id="rId9"/>
    <p:sldId id="267" r:id="rId10"/>
    <p:sldId id="268" r:id="rId11"/>
    <p:sldId id="260"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53"/>
    <p:restoredTop sz="94651"/>
  </p:normalViewPr>
  <p:slideViewPr>
    <p:cSldViewPr snapToGrid="0" snapToObjects="1">
      <p:cViewPr varScale="1">
        <p:scale>
          <a:sx n="146" d="100"/>
          <a:sy n="146" d="100"/>
        </p:scale>
        <p:origin x="168" y="832"/>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F17F7-6263-2A4A-965F-4497015613F5}" type="datetimeFigureOut">
              <a:rPr kumimoji="1" lang="ja-JP" altLang="en-US" smtClean="0"/>
              <a:t>2019/2/14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85072-4CE5-B642-BEDE-DD2D511F1D93}" type="slidenum">
              <a:rPr kumimoji="1" lang="ja-JP" altLang="en-US" smtClean="0"/>
              <a:t>‹#›</a:t>
            </a:fld>
            <a:endParaRPr kumimoji="1" lang="ja-JP" altLang="en-US"/>
          </a:p>
        </p:txBody>
      </p:sp>
    </p:spTree>
    <p:extLst>
      <p:ext uri="{BB962C8B-B14F-4D97-AF65-F5344CB8AC3E}">
        <p14:creationId xmlns:p14="http://schemas.microsoft.com/office/powerpoint/2010/main" val="3302600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近年自動運動技術は著しい発達が続いています。自動運転車で構成された都市空間において任意の時刻に利用者が自動運転車に乗降し移動するためには大量の車両が必要となる。</a:t>
            </a:r>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道路上の車両密度が高くなるため，渋滞やデッドロックが発生することが想定される。したがって，個々の車両だけではなく，自動運転車群が効率的に走行するアルゴリズムが必要となる。</a:t>
            </a:r>
          </a:p>
          <a:p>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2</a:t>
            </a:fld>
            <a:endParaRPr kumimoji="1" lang="ja-JP" altLang="en-US"/>
          </a:p>
        </p:txBody>
      </p:sp>
    </p:spTree>
    <p:extLst>
      <p:ext uri="{BB962C8B-B14F-4D97-AF65-F5344CB8AC3E}">
        <p14:creationId xmlns:p14="http://schemas.microsoft.com/office/powerpoint/2010/main" val="1925583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式のセル。最小性と可能性の説明</a:t>
            </a:r>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11</a:t>
            </a:fld>
            <a:endParaRPr kumimoji="1" lang="ja-JP" altLang="en-US"/>
          </a:p>
        </p:txBody>
      </p:sp>
    </p:spTree>
    <p:extLst>
      <p:ext uri="{BB962C8B-B14F-4D97-AF65-F5344CB8AC3E}">
        <p14:creationId xmlns:p14="http://schemas.microsoft.com/office/powerpoint/2010/main" val="1556766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本研究では，</a:t>
            </a:r>
            <a:r>
              <a:rPr kumimoji="1" lang="en" altLang="ja-JP" sz="1200" kern="1200" dirty="0">
                <a:solidFill>
                  <a:schemeClr val="tx1"/>
                </a:solidFill>
                <a:effectLst/>
                <a:latin typeface="+mn-lt"/>
                <a:ea typeface="+mn-ea"/>
                <a:cs typeface="+mn-cs"/>
              </a:rPr>
              <a:t>UPPAAL</a:t>
            </a:r>
            <a:r>
              <a:rPr kumimoji="1" lang="ja-JP" altLang="en-US" sz="1200" kern="1200">
                <a:solidFill>
                  <a:schemeClr val="tx1"/>
                </a:solidFill>
                <a:effectLst/>
                <a:latin typeface="+mn-lt"/>
                <a:ea typeface="+mn-ea"/>
                <a:cs typeface="+mn-cs"/>
              </a:rPr>
              <a:t>を用いた自動運転車群制御アルゴリズムのモデル化と検証の手法を提案した。単一の交差点においては車両の挙動をモデル化し，デッドロックや通過時間を検証することができた。複数の交差点から構成される都市空間のモデルを作成し検証することが今後の課題である。</a:t>
            </a:r>
          </a:p>
          <a:p>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12</a:t>
            </a:fld>
            <a:endParaRPr kumimoji="1" lang="ja-JP" altLang="en-US"/>
          </a:p>
        </p:txBody>
      </p:sp>
    </p:spTree>
    <p:extLst>
      <p:ext uri="{BB962C8B-B14F-4D97-AF65-F5344CB8AC3E}">
        <p14:creationId xmlns:p14="http://schemas.microsoft.com/office/powerpoint/2010/main" val="156520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自動運転は，搭載される技術によってレベル</a:t>
            </a:r>
            <a:r>
              <a:rPr kumimoji="1" lang="en-US"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からレベル</a:t>
            </a:r>
            <a:r>
              <a:rPr kumimoji="1" lang="en-US" altLang="ja-JP" sz="1200" kern="1200" dirty="0">
                <a:solidFill>
                  <a:schemeClr val="tx1"/>
                </a:solidFill>
                <a:effectLst/>
                <a:latin typeface="+mn-lt"/>
                <a:ea typeface="+mn-ea"/>
                <a:cs typeface="+mn-cs"/>
              </a:rPr>
              <a:t>5</a:t>
            </a:r>
            <a:r>
              <a:rPr kumimoji="1" lang="ja-JP" altLang="en-US" sz="1200" kern="1200">
                <a:solidFill>
                  <a:schemeClr val="tx1"/>
                </a:solidFill>
                <a:effectLst/>
                <a:latin typeface="+mn-lt"/>
                <a:ea typeface="+mn-ea"/>
                <a:cs typeface="+mn-cs"/>
              </a:rPr>
              <a:t>までに分けられており，現在，日本国内では，運転者支援を主としたレベル</a:t>
            </a:r>
            <a:r>
              <a:rPr kumimoji="1" lang="en-US" altLang="ja-JP" sz="1200" kern="1200" dirty="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までが市販車に採用されている。今後，高速道路や，限定地域での特定条件下での完全自動運転を行うレベル</a:t>
            </a:r>
            <a:r>
              <a:rPr kumimoji="1" lang="en-US" altLang="ja-JP" sz="1200" kern="1200" dirty="0">
                <a:solidFill>
                  <a:schemeClr val="tx1"/>
                </a:solidFill>
                <a:effectLst/>
                <a:latin typeface="+mn-lt"/>
                <a:ea typeface="+mn-ea"/>
                <a:cs typeface="+mn-cs"/>
              </a:rPr>
              <a:t>4</a:t>
            </a:r>
            <a:r>
              <a:rPr kumimoji="1" lang="ja-JP" altLang="en-US" sz="1200" kern="1200">
                <a:solidFill>
                  <a:schemeClr val="tx1"/>
                </a:solidFill>
                <a:effectLst/>
                <a:latin typeface="+mn-lt"/>
                <a:ea typeface="+mn-ea"/>
                <a:cs typeface="+mn-cs"/>
              </a:rPr>
              <a:t>の車両の普及が目指されている。</a:t>
            </a:r>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3</a:t>
            </a:fld>
            <a:endParaRPr kumimoji="1" lang="ja-JP" altLang="en-US"/>
          </a:p>
        </p:txBody>
      </p:sp>
    </p:spTree>
    <p:extLst>
      <p:ext uri="{BB962C8B-B14F-4D97-AF65-F5344CB8AC3E}">
        <p14:creationId xmlns:p14="http://schemas.microsoft.com/office/powerpoint/2010/main" val="411811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本研究では群制御アルゴリズムが安全性に関わる衝突回避やデッドロック回避，効率性に関わる時間制約などの性質を満たすかどうかを検証する手法を提案する。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自動運転車の群制御アルゴリズムを形式的に記述し，モデル検査を用いて，性質を検証する。モデル検査は，システム上で起こり得る状態を網羅的に調べることにより設計の誤りを発見する自動検証手法の一種である。モデル検査手法は，システムの振る舞いの設計，および検証したい性質をそれぞれモデル化し，ツールを用いて，システムが性質を満たしているかを調べ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4</a:t>
            </a:fld>
            <a:endParaRPr kumimoji="1" lang="ja-JP" altLang="en-US"/>
          </a:p>
        </p:txBody>
      </p:sp>
    </p:spTree>
    <p:extLst>
      <p:ext uri="{BB962C8B-B14F-4D97-AF65-F5344CB8AC3E}">
        <p14:creationId xmlns:p14="http://schemas.microsoft.com/office/powerpoint/2010/main" val="279773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モデル検査は，システム上で起こり得る状態を網羅的に調べることにより設計の誤りを発見する自動検証手法の一種である。モデル検査手法は，システムの振る舞いの設計，および検証したい性質をそれぞれモデル化し，ツールを用いて，システムが性質を満たしているかを調べ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モデル検査において，システムの動作を表現するシステムモデルを作成する必要がある。ソフトウェア開発のどの段階でモデル検査を活用したいか，もしくは，何をどの程度検証したいかによって，どのような情報をもとにどのようにシステムモデルを作成するかが変わってくる。専用のシステムモデルを入力とするモデル検査を設計モデル検査，ソースプログラムを入力とするモデル検査をプログラムモデル検査と呼ぶ。これらのモデル検査がソフトウェア開発の流れの中での活用例を図に示す。図にはソフトウェアの品質向上のために行われる手順である設計レビュー，コードレビュー，およびテストも挙げた。設計モデル検査は設計レビューを，プログラムモデル検査はコードレビューをそれぞれ補完する位置付けである。</a:t>
            </a:r>
          </a:p>
          <a:p>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5</a:t>
            </a:fld>
            <a:endParaRPr kumimoji="1" lang="ja-JP" altLang="en-US"/>
          </a:p>
        </p:txBody>
      </p:sp>
    </p:spTree>
    <p:extLst>
      <p:ext uri="{BB962C8B-B14F-4D97-AF65-F5344CB8AC3E}">
        <p14:creationId xmlns:p14="http://schemas.microsoft.com/office/powerpoint/2010/main" val="322959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UPPAAL</a:t>
            </a:r>
            <a:r>
              <a:rPr kumimoji="1" lang="ja-JP" altLang="en-US" sz="1200" kern="1200">
                <a:solidFill>
                  <a:schemeClr val="tx1"/>
                </a:solidFill>
                <a:effectLst/>
                <a:latin typeface="+mn-lt"/>
                <a:ea typeface="+mn-ea"/>
                <a:cs typeface="+mn-cs"/>
              </a:rPr>
              <a:t>は作成したシステムモデルをの入力を</a:t>
            </a:r>
            <a:r>
              <a:rPr kumimoji="1" lang="en" altLang="ja-JP" sz="1200" kern="1200" dirty="0">
                <a:solidFill>
                  <a:schemeClr val="tx1"/>
                </a:solidFill>
                <a:effectLst/>
                <a:latin typeface="+mn-lt"/>
                <a:ea typeface="+mn-ea"/>
                <a:cs typeface="+mn-cs"/>
              </a:rPr>
              <a:t>GUI</a:t>
            </a:r>
            <a:r>
              <a:rPr kumimoji="1" lang="ja-JP" altLang="en-US" sz="1200" kern="1200">
                <a:solidFill>
                  <a:schemeClr val="tx1"/>
                </a:solidFill>
                <a:effectLst/>
                <a:latin typeface="+mn-lt"/>
                <a:ea typeface="+mn-ea"/>
                <a:cs typeface="+mn-cs"/>
              </a:rPr>
              <a:t>ベースにより定義している。このため，作成したシステムモデルが直感的に把握しやすい。入力したシステムモデルに対して，</a:t>
            </a:r>
            <a:r>
              <a:rPr kumimoji="1" lang="en" altLang="ja-JP" sz="1200" kern="1200" dirty="0">
                <a:solidFill>
                  <a:schemeClr val="tx1"/>
                </a:solidFill>
                <a:effectLst/>
                <a:latin typeface="+mn-lt"/>
                <a:ea typeface="+mn-ea"/>
                <a:cs typeface="+mn-cs"/>
              </a:rPr>
              <a:t>GUI</a:t>
            </a:r>
            <a:r>
              <a:rPr kumimoji="1" lang="ja-JP" altLang="en-US" sz="1200" kern="1200">
                <a:solidFill>
                  <a:schemeClr val="tx1"/>
                </a:solidFill>
                <a:effectLst/>
                <a:latin typeface="+mn-lt"/>
                <a:ea typeface="+mn-ea"/>
                <a:cs typeface="+mn-cs"/>
              </a:rPr>
              <a:t>ベースでシミュレーション実行とステップ実行が可能である。シミュレーション画面では，各プロセスの現在状態と変数の値，状態遷移図とメッセージシーケンスが表示される。</a:t>
            </a:r>
          </a:p>
          <a:p>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6</a:t>
            </a:fld>
            <a:endParaRPr kumimoji="1" lang="ja-JP" altLang="en-US"/>
          </a:p>
        </p:txBody>
      </p:sp>
    </p:spTree>
    <p:extLst>
      <p:ext uri="{BB962C8B-B14F-4D97-AF65-F5344CB8AC3E}">
        <p14:creationId xmlns:p14="http://schemas.microsoft.com/office/powerpoint/2010/main" val="49243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地図と時間オートマトンを照らし合わせる</a:t>
            </a:r>
            <a:endParaRPr kumimoji="1" lang="en-US" altLang="ja-JP" dirty="0"/>
          </a:p>
          <a:p>
            <a:r>
              <a:rPr kumimoji="1" lang="ja-JP" altLang="en-US"/>
              <a:t>テンプレートの名前見えるように</a:t>
            </a:r>
            <a:endParaRPr kumimoji="1" lang="en-US" altLang="ja-JP" dirty="0"/>
          </a:p>
          <a:p>
            <a:r>
              <a:rPr kumimoji="1" lang="ja-JP" altLang="en-US"/>
              <a:t>使用権（ロック）の説明</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7</a:t>
            </a:fld>
            <a:endParaRPr kumimoji="1" lang="ja-JP" altLang="en-US"/>
          </a:p>
        </p:txBody>
      </p:sp>
    </p:spTree>
    <p:extLst>
      <p:ext uri="{BB962C8B-B14F-4D97-AF65-F5344CB8AC3E}">
        <p14:creationId xmlns:p14="http://schemas.microsoft.com/office/powerpoint/2010/main" val="40540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地図絵こっち</a:t>
            </a:r>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8</a:t>
            </a:fld>
            <a:endParaRPr kumimoji="1" lang="ja-JP" altLang="en-US"/>
          </a:p>
        </p:txBody>
      </p:sp>
    </p:spTree>
    <p:extLst>
      <p:ext uri="{BB962C8B-B14F-4D97-AF65-F5344CB8AC3E}">
        <p14:creationId xmlns:p14="http://schemas.microsoft.com/office/powerpoint/2010/main" val="393184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ns</a:t>
            </a:r>
            <a:r>
              <a:rPr kumimoji="1" lang="ja-JP" altLang="en-US"/>
              <a:t>が通過しているときに選べるものをひゅう辞する一覧表示</a:t>
            </a:r>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9</a:t>
            </a:fld>
            <a:endParaRPr kumimoji="1" lang="ja-JP" altLang="en-US"/>
          </a:p>
        </p:txBody>
      </p:sp>
    </p:spTree>
    <p:extLst>
      <p:ext uri="{BB962C8B-B14F-4D97-AF65-F5344CB8AC3E}">
        <p14:creationId xmlns:p14="http://schemas.microsoft.com/office/powerpoint/2010/main" val="293440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deddorokukennshoutoha</a:t>
            </a:r>
            <a:endParaRPr kumimoji="1" lang="en-US" altLang="ja-JP" dirty="0"/>
          </a:p>
          <a:p>
            <a:r>
              <a:rPr kumimoji="1" lang="ja-JP" altLang="en-US"/>
              <a:t>網羅探索，</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1F85072-4CE5-B642-BEDE-DD2D511F1D93}" type="slidenum">
              <a:rPr kumimoji="1" lang="ja-JP" altLang="en-US" smtClean="0"/>
              <a:t>10</a:t>
            </a:fld>
            <a:endParaRPr kumimoji="1" lang="ja-JP" altLang="en-US"/>
          </a:p>
        </p:txBody>
      </p:sp>
    </p:spTree>
    <p:extLst>
      <p:ext uri="{BB962C8B-B14F-4D97-AF65-F5344CB8AC3E}">
        <p14:creationId xmlns:p14="http://schemas.microsoft.com/office/powerpoint/2010/main" val="41744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Meiryo" panose="020B0604030504040204" pitchFamily="34" charset="-128"/>
                <a:ea typeface="Meiryo"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5" name="Footer Placeholder 4"/>
          <p:cNvSpPr>
            <a:spLocks noGrp="1"/>
          </p:cNvSpPr>
          <p:nvPr>
            <p:ph type="ftr" sz="quarter" idx="11"/>
          </p:nvPr>
        </p:nvSpPr>
        <p:spPr/>
        <p:txBody>
          <a:bodyPr/>
          <a:lstStyle>
            <a:lvl1pPr>
              <a:defRPr b="0" i="0"/>
            </a:lvl1pPr>
          </a:lstStyle>
          <a:p>
            <a:endParaRPr lang="ja-JP" altLang="en-US"/>
          </a:p>
        </p:txBody>
      </p:sp>
      <p:sp>
        <p:nvSpPr>
          <p:cNvPr id="6" name="Slide Number Placeholder 5"/>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84581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lvl1pPr>
              <a:defRPr b="0" i="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5" name="Footer Placeholder 4"/>
          <p:cNvSpPr>
            <a:spLocks noGrp="1"/>
          </p:cNvSpPr>
          <p:nvPr>
            <p:ph type="ftr" sz="quarter" idx="11"/>
          </p:nvPr>
        </p:nvSpPr>
        <p:spPr/>
        <p:txBody>
          <a:bodyPr/>
          <a:lstStyle>
            <a:lvl1pPr>
              <a:defRPr b="0" i="0"/>
            </a:lvl1pPr>
          </a:lstStyle>
          <a:p>
            <a:endParaRPr lang="ja-JP" altLang="en-US"/>
          </a:p>
        </p:txBody>
      </p:sp>
      <p:sp>
        <p:nvSpPr>
          <p:cNvPr id="6" name="Slide Number Placeholder 5"/>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408435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defRPr b="0" i="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5" name="Footer Placeholder 4"/>
          <p:cNvSpPr>
            <a:spLocks noGrp="1"/>
          </p:cNvSpPr>
          <p:nvPr>
            <p:ph type="ftr" sz="quarter" idx="11"/>
          </p:nvPr>
        </p:nvSpPr>
        <p:spPr/>
        <p:txBody>
          <a:bodyPr/>
          <a:lstStyle>
            <a:lvl1pPr>
              <a:defRPr b="0" i="0"/>
            </a:lvl1pPr>
          </a:lstStyle>
          <a:p>
            <a:endParaRPr lang="ja-JP" altLang="en-US"/>
          </a:p>
        </p:txBody>
      </p:sp>
      <p:sp>
        <p:nvSpPr>
          <p:cNvPr id="6" name="Slide Number Placeholder 5"/>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31457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eiryo" panose="020B0604030504040204" pitchFamily="34" charset="-128"/>
                <a:ea typeface="Meiryo" panose="020B0604030504040204" pitchFamily="34" charset="-128"/>
              </a:defRPr>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5" name="Footer Placeholder 4"/>
          <p:cNvSpPr>
            <a:spLocks noGrp="1"/>
          </p:cNvSpPr>
          <p:nvPr>
            <p:ph type="ftr" sz="quarter" idx="11"/>
          </p:nvPr>
        </p:nvSpPr>
        <p:spPr/>
        <p:txBody>
          <a:bodyPr/>
          <a:lstStyle>
            <a:lvl1pPr>
              <a:defRPr b="0" i="0"/>
            </a:lvl1pPr>
          </a:lstStyle>
          <a:p>
            <a:endParaRPr lang="ja-JP" altLang="en-US"/>
          </a:p>
        </p:txBody>
      </p:sp>
      <p:sp>
        <p:nvSpPr>
          <p:cNvPr id="6" name="Slide Number Placeholder 5"/>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87997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Meiryo" panose="020B0604030504040204" pitchFamily="34" charset="-128"/>
                <a:ea typeface="Meiryo"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5" name="Footer Placeholder 4"/>
          <p:cNvSpPr>
            <a:spLocks noGrp="1"/>
          </p:cNvSpPr>
          <p:nvPr>
            <p:ph type="ftr" sz="quarter" idx="11"/>
          </p:nvPr>
        </p:nvSpPr>
        <p:spPr/>
        <p:txBody>
          <a:bodyPr/>
          <a:lstStyle>
            <a:lvl1pPr>
              <a:defRPr b="0" i="0"/>
            </a:lvl1pPr>
          </a:lstStyle>
          <a:p>
            <a:endParaRPr lang="ja-JP" altLang="en-US"/>
          </a:p>
        </p:txBody>
      </p:sp>
      <p:sp>
        <p:nvSpPr>
          <p:cNvPr id="6" name="Slide Number Placeholder 5"/>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56407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0" i="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0" i="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Date Placeholder 4"/>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6" name="Footer Placeholder 5"/>
          <p:cNvSpPr>
            <a:spLocks noGrp="1"/>
          </p:cNvSpPr>
          <p:nvPr>
            <p:ph type="ftr" sz="quarter" idx="11"/>
          </p:nvPr>
        </p:nvSpPr>
        <p:spPr/>
        <p:txBody>
          <a:bodyPr/>
          <a:lstStyle>
            <a:lvl1pPr>
              <a:defRPr b="0" i="0"/>
            </a:lvl1pPr>
          </a:lstStyle>
          <a:p>
            <a:endParaRPr lang="ja-JP" altLang="en-US"/>
          </a:p>
        </p:txBody>
      </p:sp>
      <p:sp>
        <p:nvSpPr>
          <p:cNvPr id="7" name="Slide Number Placeholder 6"/>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60995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697056"/>
            <a:ext cx="3868340"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lvl1pPr>
              <a:defRPr b="0" i="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lvl1pPr>
              <a:defRPr>
                <a:latin typeface="Meiryo" panose="020B0604030504040204" pitchFamily="34" charset="-128"/>
                <a:ea typeface="Meiryo" panose="020B0604030504040204" pitchFamily="34" charset="-128"/>
              </a:defRPr>
            </a:lvl1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8" name="Footer Placeholder 7"/>
          <p:cNvSpPr>
            <a:spLocks noGrp="1"/>
          </p:cNvSpPr>
          <p:nvPr>
            <p:ph type="ftr" sz="quarter" idx="11"/>
          </p:nvPr>
        </p:nvSpPr>
        <p:spPr/>
        <p:txBody>
          <a:bodyPr/>
          <a:lstStyle>
            <a:lvl1pPr>
              <a:defRPr b="0" i="0"/>
            </a:lvl1pPr>
          </a:lstStyle>
          <a:p>
            <a:endParaRPr lang="ja-JP" altLang="en-US"/>
          </a:p>
        </p:txBody>
      </p:sp>
      <p:sp>
        <p:nvSpPr>
          <p:cNvPr id="9" name="Slide Number Placeholder 8"/>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24131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4" name="Footer Placeholder 3"/>
          <p:cNvSpPr>
            <a:spLocks noGrp="1"/>
          </p:cNvSpPr>
          <p:nvPr>
            <p:ph type="ftr" sz="quarter" idx="11"/>
          </p:nvPr>
        </p:nvSpPr>
        <p:spPr/>
        <p:txBody>
          <a:bodyPr/>
          <a:lstStyle>
            <a:lvl1pPr>
              <a:defRPr b="0" i="0"/>
            </a:lvl1pPr>
          </a:lstStyle>
          <a:p>
            <a:endParaRPr lang="ja-JP" altLang="en-US"/>
          </a:p>
        </p:txBody>
      </p:sp>
      <p:sp>
        <p:nvSpPr>
          <p:cNvPr id="5" name="Slide Number Placeholder 4"/>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33582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3" name="Footer Placeholder 2"/>
          <p:cNvSpPr>
            <a:spLocks noGrp="1"/>
          </p:cNvSpPr>
          <p:nvPr>
            <p:ph type="ftr" sz="quarter" idx="11"/>
          </p:nvPr>
        </p:nvSpPr>
        <p:spPr/>
        <p:txBody>
          <a:bodyPr/>
          <a:lstStyle>
            <a:lvl1pPr>
              <a:defRPr b="0" i="0"/>
            </a:lvl1pPr>
          </a:lstStyle>
          <a:p>
            <a:endParaRPr lang="ja-JP" altLang="en-US"/>
          </a:p>
        </p:txBody>
      </p:sp>
      <p:sp>
        <p:nvSpPr>
          <p:cNvPr id="4" name="Slide Number Placeholder 3"/>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217982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Meiryo" panose="020B0604030504040204" pitchFamily="34" charset="-128"/>
                <a:ea typeface="Meiryo" panose="020B0604030504040204" pitchFamily="34" charset="-128"/>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Date Placeholder 4"/>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6" name="Footer Placeholder 5"/>
          <p:cNvSpPr>
            <a:spLocks noGrp="1"/>
          </p:cNvSpPr>
          <p:nvPr>
            <p:ph type="ftr" sz="quarter" idx="11"/>
          </p:nvPr>
        </p:nvSpPr>
        <p:spPr/>
        <p:txBody>
          <a:bodyPr/>
          <a:lstStyle>
            <a:lvl1pPr>
              <a:defRPr b="0" i="0"/>
            </a:lvl1pPr>
          </a:lstStyle>
          <a:p>
            <a:endParaRPr lang="ja-JP" altLang="en-US"/>
          </a:p>
        </p:txBody>
      </p:sp>
      <p:sp>
        <p:nvSpPr>
          <p:cNvPr id="7" name="Slide Number Placeholder 6"/>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357648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b="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Meiryo" panose="020B0604030504040204" pitchFamily="34" charset="-128"/>
                <a:ea typeface="Meiryo" panose="020B0604030504040204" pitchFamily="34"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b="0" i="0"/>
            </a:lvl1pPr>
          </a:lstStyle>
          <a:p>
            <a:fld id="{3E09EC11-27C0-8842-AC1B-2EBBF3D86C37}" type="datetimeFigureOut">
              <a:rPr lang="ja-JP" altLang="en-US" smtClean="0"/>
              <a:pPr/>
              <a:t>2019/2/14</a:t>
            </a:fld>
            <a:endParaRPr lang="ja-JP" altLang="en-US"/>
          </a:p>
        </p:txBody>
      </p:sp>
      <p:sp>
        <p:nvSpPr>
          <p:cNvPr id="6" name="Footer Placeholder 5"/>
          <p:cNvSpPr>
            <a:spLocks noGrp="1"/>
          </p:cNvSpPr>
          <p:nvPr>
            <p:ph type="ftr" sz="quarter" idx="11"/>
          </p:nvPr>
        </p:nvSpPr>
        <p:spPr/>
        <p:txBody>
          <a:bodyPr/>
          <a:lstStyle>
            <a:lvl1pPr>
              <a:defRPr b="0" i="0"/>
            </a:lvl1pPr>
          </a:lstStyle>
          <a:p>
            <a:endParaRPr lang="ja-JP" altLang="en-US"/>
          </a:p>
        </p:txBody>
      </p:sp>
      <p:sp>
        <p:nvSpPr>
          <p:cNvPr id="7" name="Slide Number Placeholder 6"/>
          <p:cNvSpPr>
            <a:spLocks noGrp="1"/>
          </p:cNvSpPr>
          <p:nvPr>
            <p:ph type="sldNum" sz="quarter" idx="12"/>
          </p:nvPr>
        </p:nvSpPr>
        <p:spPr/>
        <p:txBody>
          <a:bodyPr/>
          <a:lstStyle>
            <a:lvl1pPr>
              <a:defRPr b="0" i="0"/>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134401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Arial Regular"/>
              </a:defRPr>
            </a:lvl1pPr>
          </a:lstStyle>
          <a:p>
            <a:fld id="{3E09EC11-27C0-8842-AC1B-2EBBF3D86C37}" type="datetimeFigureOut">
              <a:rPr lang="ja-JP" altLang="en-US" smtClean="0"/>
              <a:pPr/>
              <a:t>2019/2/14</a:t>
            </a:fld>
            <a:endParaRPr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Arial Regular"/>
              </a:defRPr>
            </a:lvl1pPr>
          </a:lstStyle>
          <a:p>
            <a:endParaRPr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Arial Regular"/>
              </a:defRPr>
            </a:lvl1pPr>
          </a:lstStyle>
          <a:p>
            <a:fld id="{42DC6A56-C26E-6B4A-8986-AC583EADCE93}" type="slidenum">
              <a:rPr lang="ja-JP" altLang="en-US" smtClean="0"/>
              <a:pPr/>
              <a:t>‹#›</a:t>
            </a:fld>
            <a:endParaRPr lang="ja-JP" altLang="en-US"/>
          </a:p>
        </p:txBody>
      </p:sp>
    </p:spTree>
    <p:extLst>
      <p:ext uri="{BB962C8B-B14F-4D97-AF65-F5344CB8AC3E}">
        <p14:creationId xmlns:p14="http://schemas.microsoft.com/office/powerpoint/2010/main" val="1737763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Arial Regular"/>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F1451-5725-1447-9409-842BE6A8628D}"/>
              </a:ext>
            </a:extLst>
          </p:cNvPr>
          <p:cNvSpPr>
            <a:spLocks noGrp="1"/>
          </p:cNvSpPr>
          <p:nvPr>
            <p:ph type="ctrTitle"/>
          </p:nvPr>
        </p:nvSpPr>
        <p:spPr>
          <a:xfrm>
            <a:off x="256032" y="420624"/>
            <a:ext cx="8202168" cy="3089339"/>
          </a:xfrm>
        </p:spPr>
        <p:txBody>
          <a:bodyPr>
            <a:normAutofit/>
          </a:bodyPr>
          <a:lstStyle/>
          <a:p>
            <a:r>
              <a:rPr lang="en" altLang="ja-JP" sz="3600" dirty="0"/>
              <a:t>UPPAAL</a:t>
            </a:r>
            <a:r>
              <a:rPr lang="ja-JP" altLang="en-US" sz="3600"/>
              <a:t>を用いた自動運転車の</a:t>
            </a:r>
            <a:br>
              <a:rPr lang="en-US" altLang="ja-JP" sz="3600" dirty="0"/>
            </a:br>
            <a:r>
              <a:rPr lang="ja-JP" altLang="en-US" sz="3600"/>
              <a:t>群制御アルゴリズムのモデル化と検証</a:t>
            </a:r>
            <a:endParaRPr kumimoji="1" lang="ja-JP" altLang="en-US" sz="3600"/>
          </a:p>
        </p:txBody>
      </p:sp>
      <p:sp>
        <p:nvSpPr>
          <p:cNvPr id="3" name="字幕 2">
            <a:extLst>
              <a:ext uri="{FF2B5EF4-FFF2-40B4-BE49-F238E27FC236}">
                <a16:creationId xmlns:a16="http://schemas.microsoft.com/office/drawing/2014/main" id="{218B4542-AC5A-D848-9494-931B83EA0B26}"/>
              </a:ext>
            </a:extLst>
          </p:cNvPr>
          <p:cNvSpPr>
            <a:spLocks noGrp="1"/>
          </p:cNvSpPr>
          <p:nvPr>
            <p:ph type="subTitle" idx="1"/>
          </p:nvPr>
        </p:nvSpPr>
        <p:spPr/>
        <p:txBody>
          <a:bodyPr>
            <a:normAutofit/>
          </a:bodyPr>
          <a:lstStyle/>
          <a:p>
            <a:pPr algn="r"/>
            <a:r>
              <a:rPr lang="ja-JP" altLang="en-US"/>
              <a:t>電子・情報工学科</a:t>
            </a:r>
            <a:endParaRPr lang="en-US" altLang="ja-JP" dirty="0"/>
          </a:p>
          <a:p>
            <a:pPr algn="r"/>
            <a:r>
              <a:rPr kumimoji="1" lang="ja-JP" altLang="en-US"/>
              <a:t>中村研究室</a:t>
            </a:r>
            <a:endParaRPr kumimoji="1" lang="en-US" altLang="ja-JP" dirty="0"/>
          </a:p>
          <a:p>
            <a:pPr algn="r"/>
            <a:r>
              <a:rPr lang="ja-JP" altLang="en-US"/>
              <a:t>佐原優衣</a:t>
            </a:r>
            <a:endParaRPr kumimoji="1" lang="ja-JP" altLang="en-US"/>
          </a:p>
        </p:txBody>
      </p:sp>
    </p:spTree>
    <p:extLst>
      <p:ext uri="{BB962C8B-B14F-4D97-AF65-F5344CB8AC3E}">
        <p14:creationId xmlns:p14="http://schemas.microsoft.com/office/powerpoint/2010/main" val="60630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E1CD-D95D-6F4D-9C9A-B6E925C68110}"/>
              </a:ext>
            </a:extLst>
          </p:cNvPr>
          <p:cNvSpPr>
            <a:spLocks noGrp="1"/>
          </p:cNvSpPr>
          <p:nvPr>
            <p:ph type="title"/>
          </p:nvPr>
        </p:nvSpPr>
        <p:spPr/>
        <p:txBody>
          <a:bodyPr/>
          <a:lstStyle/>
          <a:p>
            <a:r>
              <a:rPr kumimoji="1" lang="ja-JP" altLang="en-US"/>
              <a:t>検証（デッドロック）</a:t>
            </a:r>
          </a:p>
        </p:txBody>
      </p:sp>
      <p:sp>
        <p:nvSpPr>
          <p:cNvPr id="3" name="コンテンツ プレースホルダー 2">
            <a:extLst>
              <a:ext uri="{FF2B5EF4-FFF2-40B4-BE49-F238E27FC236}">
                <a16:creationId xmlns:a16="http://schemas.microsoft.com/office/drawing/2014/main" id="{2D652021-5152-5B48-87C7-E74771A2DDE9}"/>
              </a:ext>
            </a:extLst>
          </p:cNvPr>
          <p:cNvSpPr>
            <a:spLocks noGrp="1"/>
          </p:cNvSpPr>
          <p:nvPr>
            <p:ph idx="1"/>
          </p:nvPr>
        </p:nvSpPr>
        <p:spPr/>
        <p:txBody>
          <a:bodyPr/>
          <a:lstStyle/>
          <a:p>
            <a:r>
              <a:rPr kumimoji="1" lang="ja-JP" altLang="en-US"/>
              <a:t>デッドロック検証を行った</a:t>
            </a:r>
          </a:p>
        </p:txBody>
      </p:sp>
    </p:spTree>
    <p:extLst>
      <p:ext uri="{BB962C8B-B14F-4D97-AF65-F5344CB8AC3E}">
        <p14:creationId xmlns:p14="http://schemas.microsoft.com/office/powerpoint/2010/main" val="412052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C9A5E-B4F2-A54F-96EA-A5DDD2DD15AC}"/>
              </a:ext>
            </a:extLst>
          </p:cNvPr>
          <p:cNvSpPr>
            <a:spLocks noGrp="1"/>
          </p:cNvSpPr>
          <p:nvPr>
            <p:ph type="title"/>
          </p:nvPr>
        </p:nvSpPr>
        <p:spPr/>
        <p:txBody>
          <a:bodyPr/>
          <a:lstStyle/>
          <a:p>
            <a:r>
              <a:rPr kumimoji="1" lang="ja-JP" altLang="en-US"/>
              <a:t>時間制約（性能モデル検査）</a:t>
            </a:r>
          </a:p>
        </p:txBody>
      </p:sp>
      <p:pic>
        <p:nvPicPr>
          <p:cNvPr id="5" name="コンテンツ プレースホルダー 4">
            <a:extLst>
              <a:ext uri="{FF2B5EF4-FFF2-40B4-BE49-F238E27FC236}">
                <a16:creationId xmlns:a16="http://schemas.microsoft.com/office/drawing/2014/main" id="{7C1E6C19-1044-3641-B7F4-5483B9B3FB24}"/>
              </a:ext>
            </a:extLst>
          </p:cNvPr>
          <p:cNvPicPr>
            <a:picLocks noGrp="1" noChangeAspect="1"/>
          </p:cNvPicPr>
          <p:nvPr>
            <p:ph idx="1"/>
          </p:nvPr>
        </p:nvPicPr>
        <p:blipFill>
          <a:blip r:embed="rId3"/>
          <a:stretch>
            <a:fillRect/>
          </a:stretch>
        </p:blipFill>
        <p:spPr>
          <a:xfrm>
            <a:off x="215326" y="1436913"/>
            <a:ext cx="5463981" cy="3799523"/>
          </a:xfrm>
        </p:spPr>
      </p:pic>
      <p:pic>
        <p:nvPicPr>
          <p:cNvPr id="7" name="図 6">
            <a:extLst>
              <a:ext uri="{FF2B5EF4-FFF2-40B4-BE49-F238E27FC236}">
                <a16:creationId xmlns:a16="http://schemas.microsoft.com/office/drawing/2014/main" id="{45D112F5-1DB2-AF46-8DB8-78F6FD28FED4}"/>
              </a:ext>
            </a:extLst>
          </p:cNvPr>
          <p:cNvPicPr>
            <a:picLocks noChangeAspect="1"/>
          </p:cNvPicPr>
          <p:nvPr/>
        </p:nvPicPr>
        <p:blipFill>
          <a:blip r:embed="rId4"/>
          <a:stretch>
            <a:fillRect/>
          </a:stretch>
        </p:blipFill>
        <p:spPr>
          <a:xfrm>
            <a:off x="3936275" y="3091543"/>
            <a:ext cx="4760361" cy="3466388"/>
          </a:xfrm>
          <a:prstGeom prst="rect">
            <a:avLst/>
          </a:prstGeom>
        </p:spPr>
      </p:pic>
    </p:spTree>
    <p:extLst>
      <p:ext uri="{BB962C8B-B14F-4D97-AF65-F5344CB8AC3E}">
        <p14:creationId xmlns:p14="http://schemas.microsoft.com/office/powerpoint/2010/main" val="82368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7D3DA-72BE-904C-AE6B-81286B55E536}"/>
              </a:ext>
            </a:extLst>
          </p:cNvPr>
          <p:cNvSpPr>
            <a:spLocks noGrp="1"/>
          </p:cNvSpPr>
          <p:nvPr>
            <p:ph type="title"/>
          </p:nvPr>
        </p:nvSpPr>
        <p:spPr/>
        <p:txBody>
          <a:bodyPr/>
          <a:lstStyle/>
          <a:p>
            <a:r>
              <a:rPr kumimoji="1" lang="ja-JP" altLang="en-US"/>
              <a:t>まとめと今後の課題</a:t>
            </a:r>
          </a:p>
        </p:txBody>
      </p:sp>
      <p:sp>
        <p:nvSpPr>
          <p:cNvPr id="3" name="コンテンツ プレースホルダー 2">
            <a:extLst>
              <a:ext uri="{FF2B5EF4-FFF2-40B4-BE49-F238E27FC236}">
                <a16:creationId xmlns:a16="http://schemas.microsoft.com/office/drawing/2014/main" id="{DF9D7E35-D2D7-7648-933E-AF46D456F954}"/>
              </a:ext>
            </a:extLst>
          </p:cNvPr>
          <p:cNvSpPr>
            <a:spLocks noGrp="1"/>
          </p:cNvSpPr>
          <p:nvPr>
            <p:ph idx="1"/>
          </p:nvPr>
        </p:nvSpPr>
        <p:spPr/>
        <p:txBody>
          <a:bodyPr/>
          <a:lstStyle/>
          <a:p>
            <a:r>
              <a:rPr kumimoji="1" lang="ja-JP" altLang="en-US"/>
              <a:t>背景目的に対してどこまでできた？</a:t>
            </a:r>
            <a:endParaRPr kumimoji="1" lang="en-US" altLang="ja-JP" dirty="0"/>
          </a:p>
          <a:p>
            <a:pPr marL="0" indent="0">
              <a:buNone/>
            </a:pPr>
            <a:r>
              <a:rPr lang="ja-JP" altLang="en-US"/>
              <a:t>⇨自分のやったことの位置付け</a:t>
            </a:r>
            <a:endParaRPr lang="en-US" altLang="ja-JP" dirty="0"/>
          </a:p>
          <a:p>
            <a:pPr marL="0" indent="0">
              <a:buNone/>
            </a:pPr>
            <a:r>
              <a:rPr kumimoji="1" lang="ja-JP" altLang="en-US"/>
              <a:t>この鍵の仕組みがデッドロックしないこと</a:t>
            </a:r>
            <a:endParaRPr kumimoji="1" lang="en-US" altLang="ja-JP" dirty="0"/>
          </a:p>
          <a:p>
            <a:pPr marL="0" indent="0">
              <a:buNone/>
            </a:pPr>
            <a:endParaRPr lang="en-US" altLang="ja-JP" dirty="0"/>
          </a:p>
          <a:p>
            <a:pPr marL="0" indent="0">
              <a:buNone/>
            </a:pPr>
            <a:r>
              <a:rPr kumimoji="1" lang="ja-JP" altLang="en-US"/>
              <a:t>複数の交差点の組み合わせ</a:t>
            </a:r>
            <a:endParaRPr kumimoji="1" lang="en-US" altLang="ja-JP" dirty="0"/>
          </a:p>
          <a:p>
            <a:pPr marL="0" indent="0">
              <a:buNone/>
            </a:pPr>
            <a:endParaRPr lang="en-US" altLang="ja-JP" dirty="0"/>
          </a:p>
          <a:p>
            <a:pPr marL="0" indent="0">
              <a:buNone/>
            </a:pPr>
            <a:r>
              <a:rPr kumimoji="1" lang="ja-JP" altLang="en-US"/>
              <a:t>左折右折時の時間の計測</a:t>
            </a:r>
            <a:endParaRPr kumimoji="1" lang="en-US" altLang="ja-JP" dirty="0"/>
          </a:p>
          <a:p>
            <a:pPr marL="0" indent="0">
              <a:buNone/>
            </a:pPr>
            <a:r>
              <a:rPr lang="ja-JP" altLang="en-US"/>
              <a:t>交差点のモデル化はできたよ</a:t>
            </a:r>
            <a:endParaRPr kumimoji="1" lang="ja-JP" altLang="en-US"/>
          </a:p>
        </p:txBody>
      </p:sp>
    </p:spTree>
    <p:extLst>
      <p:ext uri="{BB962C8B-B14F-4D97-AF65-F5344CB8AC3E}">
        <p14:creationId xmlns:p14="http://schemas.microsoft.com/office/powerpoint/2010/main" val="261099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CDFA7-2884-3847-8CF6-34BD9BE06BF3}"/>
              </a:ext>
            </a:extLst>
          </p:cNvPr>
          <p:cNvSpPr>
            <a:spLocks noGrp="1"/>
          </p:cNvSpPr>
          <p:nvPr>
            <p:ph type="title"/>
          </p:nvPr>
        </p:nvSpPr>
        <p:spPr/>
        <p:txBody>
          <a:bodyPr/>
          <a:lstStyle/>
          <a:p>
            <a:r>
              <a:rPr lang="ja-JP" altLang="en-US"/>
              <a:t>研究背景</a:t>
            </a:r>
            <a:endParaRPr kumimoji="1" lang="ja-JP" altLang="en-US"/>
          </a:p>
        </p:txBody>
      </p:sp>
      <p:sp>
        <p:nvSpPr>
          <p:cNvPr id="3" name="コンテンツ プレースホルダー 2">
            <a:extLst>
              <a:ext uri="{FF2B5EF4-FFF2-40B4-BE49-F238E27FC236}">
                <a16:creationId xmlns:a16="http://schemas.microsoft.com/office/drawing/2014/main" id="{E58FAD65-8227-CC40-9726-8B174208BCB2}"/>
              </a:ext>
            </a:extLst>
          </p:cNvPr>
          <p:cNvSpPr>
            <a:spLocks noGrp="1"/>
          </p:cNvSpPr>
          <p:nvPr>
            <p:ph idx="1"/>
          </p:nvPr>
        </p:nvSpPr>
        <p:spPr>
          <a:xfrm>
            <a:off x="628650" y="1825625"/>
            <a:ext cx="7886700" cy="516981"/>
          </a:xfrm>
        </p:spPr>
        <p:txBody>
          <a:bodyPr/>
          <a:lstStyle/>
          <a:p>
            <a:pPr marL="0" indent="0">
              <a:buNone/>
            </a:pPr>
            <a:r>
              <a:rPr kumimoji="1" lang="ja-JP" altLang="en-US"/>
              <a:t>自動運転技術</a:t>
            </a:r>
            <a:r>
              <a:rPr kumimoji="1" lang="en-US" altLang="ja-JP" dirty="0"/>
              <a:t>	</a:t>
            </a:r>
            <a:r>
              <a:rPr kumimoji="1" lang="ja-JP" altLang="en-US"/>
              <a:t>⇨</a:t>
            </a:r>
            <a:r>
              <a:rPr kumimoji="1" lang="en-US" altLang="ja-JP" dirty="0"/>
              <a:t>	</a:t>
            </a:r>
            <a:r>
              <a:rPr kumimoji="1" lang="ja-JP" altLang="en-US"/>
              <a:t>車一台に対して</a:t>
            </a:r>
            <a:endParaRPr kumimoji="1" lang="en-US" altLang="ja-JP" dirty="0"/>
          </a:p>
          <a:p>
            <a:pPr marL="0" indent="0">
              <a:buNone/>
            </a:pPr>
            <a:endParaRPr kumimoji="1" lang="en-US" altLang="ja-JP" dirty="0"/>
          </a:p>
        </p:txBody>
      </p:sp>
      <p:sp>
        <p:nvSpPr>
          <p:cNvPr id="4" name="正方形/長方形 3">
            <a:extLst>
              <a:ext uri="{FF2B5EF4-FFF2-40B4-BE49-F238E27FC236}">
                <a16:creationId xmlns:a16="http://schemas.microsoft.com/office/drawing/2014/main" id="{4B30D450-CCCE-1D4C-95BB-020F775BCF7F}"/>
              </a:ext>
            </a:extLst>
          </p:cNvPr>
          <p:cNvSpPr/>
          <p:nvPr/>
        </p:nvSpPr>
        <p:spPr>
          <a:xfrm>
            <a:off x="2151017" y="2926080"/>
            <a:ext cx="4441372" cy="300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高密度な都市空間イメージ図</a:t>
            </a:r>
          </a:p>
        </p:txBody>
      </p:sp>
    </p:spTree>
    <p:extLst>
      <p:ext uri="{BB962C8B-B14F-4D97-AF65-F5344CB8AC3E}">
        <p14:creationId xmlns:p14="http://schemas.microsoft.com/office/powerpoint/2010/main" val="153633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9FAA6-C584-F948-8AED-5F7FC64462A2}"/>
              </a:ext>
            </a:extLst>
          </p:cNvPr>
          <p:cNvSpPr>
            <a:spLocks noGrp="1"/>
          </p:cNvSpPr>
          <p:nvPr>
            <p:ph type="title"/>
          </p:nvPr>
        </p:nvSpPr>
        <p:spPr>
          <a:xfrm>
            <a:off x="628650" y="365126"/>
            <a:ext cx="7886700" cy="627925"/>
          </a:xfrm>
        </p:spPr>
        <p:txBody>
          <a:bodyPr>
            <a:noAutofit/>
          </a:bodyPr>
          <a:lstStyle/>
          <a:p>
            <a:r>
              <a:rPr kumimoji="1" lang="ja-JP" altLang="en-US"/>
              <a:t>自動運転技術</a:t>
            </a:r>
          </a:p>
        </p:txBody>
      </p:sp>
      <p:pic>
        <p:nvPicPr>
          <p:cNvPr id="5" name="コンテンツ プレースホルダー 4">
            <a:extLst>
              <a:ext uri="{FF2B5EF4-FFF2-40B4-BE49-F238E27FC236}">
                <a16:creationId xmlns:a16="http://schemas.microsoft.com/office/drawing/2014/main" id="{6154EBBA-09FC-C04F-81E6-34F901F8E09D}"/>
              </a:ext>
            </a:extLst>
          </p:cNvPr>
          <p:cNvPicPr>
            <a:picLocks noGrp="1" noChangeAspect="1"/>
          </p:cNvPicPr>
          <p:nvPr>
            <p:ph idx="1"/>
          </p:nvPr>
        </p:nvPicPr>
        <p:blipFill>
          <a:blip r:embed="rId3"/>
          <a:stretch>
            <a:fillRect/>
          </a:stretch>
        </p:blipFill>
        <p:spPr>
          <a:xfrm>
            <a:off x="416906" y="993051"/>
            <a:ext cx="8310187" cy="4951366"/>
          </a:xfrm>
          <a:prstGeom prst="rect">
            <a:avLst/>
          </a:prstGeom>
        </p:spPr>
      </p:pic>
      <p:sp>
        <p:nvSpPr>
          <p:cNvPr id="6" name="テキスト ボックス 5">
            <a:extLst>
              <a:ext uri="{FF2B5EF4-FFF2-40B4-BE49-F238E27FC236}">
                <a16:creationId xmlns:a16="http://schemas.microsoft.com/office/drawing/2014/main" id="{5B02B522-F295-4B4D-9364-F361A964351C}"/>
              </a:ext>
            </a:extLst>
          </p:cNvPr>
          <p:cNvSpPr txBox="1"/>
          <p:nvPr/>
        </p:nvSpPr>
        <p:spPr>
          <a:xfrm>
            <a:off x="60960" y="6409509"/>
            <a:ext cx="5251268" cy="369332"/>
          </a:xfrm>
          <a:prstGeom prst="rect">
            <a:avLst/>
          </a:prstGeom>
          <a:noFill/>
        </p:spPr>
        <p:txBody>
          <a:bodyPr wrap="square" rtlCol="0">
            <a:spAutoFit/>
          </a:bodyPr>
          <a:lstStyle/>
          <a:p>
            <a:r>
              <a:rPr lang="ja-JP" altLang="en-US"/>
              <a:t>官民</a:t>
            </a:r>
            <a:r>
              <a:rPr lang="en" altLang="ja-JP" dirty="0"/>
              <a:t>ITS</a:t>
            </a:r>
            <a:r>
              <a:rPr lang="ja-JP" altLang="en-US"/>
              <a:t>構想・ロードマップ</a:t>
            </a:r>
            <a:r>
              <a:rPr lang="en-US" altLang="ja-JP" dirty="0"/>
              <a:t>2018</a:t>
            </a:r>
            <a:r>
              <a:rPr lang="ja-JP" altLang="en-US"/>
              <a:t>より</a:t>
            </a:r>
            <a:endParaRPr kumimoji="1" lang="ja-JP" altLang="en-US"/>
          </a:p>
        </p:txBody>
      </p:sp>
    </p:spTree>
    <p:extLst>
      <p:ext uri="{BB962C8B-B14F-4D97-AF65-F5344CB8AC3E}">
        <p14:creationId xmlns:p14="http://schemas.microsoft.com/office/powerpoint/2010/main" val="87126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B8379-A784-5946-99FF-5A6B1D9ED651}"/>
              </a:ext>
            </a:extLst>
          </p:cNvPr>
          <p:cNvSpPr>
            <a:spLocks noGrp="1"/>
          </p:cNvSpPr>
          <p:nvPr>
            <p:ph type="title"/>
          </p:nvPr>
        </p:nvSpPr>
        <p:spPr/>
        <p:txBody>
          <a:bodyPr/>
          <a:lstStyle/>
          <a:p>
            <a:r>
              <a:rPr kumimoji="1" lang="ja-JP" altLang="en-US"/>
              <a:t>目的</a:t>
            </a:r>
          </a:p>
        </p:txBody>
      </p:sp>
      <p:pic>
        <p:nvPicPr>
          <p:cNvPr id="4" name="コンテンツ プレースホルダー 4">
            <a:extLst>
              <a:ext uri="{FF2B5EF4-FFF2-40B4-BE49-F238E27FC236}">
                <a16:creationId xmlns:a16="http://schemas.microsoft.com/office/drawing/2014/main" id="{5782C3FD-48E2-1C41-A541-707C1F483889}"/>
              </a:ext>
            </a:extLst>
          </p:cNvPr>
          <p:cNvPicPr>
            <a:picLocks noChangeAspect="1"/>
          </p:cNvPicPr>
          <p:nvPr/>
        </p:nvPicPr>
        <p:blipFill>
          <a:blip r:embed="rId3"/>
          <a:stretch>
            <a:fillRect/>
          </a:stretch>
        </p:blipFill>
        <p:spPr>
          <a:xfrm>
            <a:off x="1231568" y="2196912"/>
            <a:ext cx="6545305" cy="3259683"/>
          </a:xfrm>
          <a:prstGeom prst="rect">
            <a:avLst/>
          </a:prstGeom>
        </p:spPr>
      </p:pic>
      <p:sp>
        <p:nvSpPr>
          <p:cNvPr id="5" name="テキスト ボックス 4">
            <a:extLst>
              <a:ext uri="{FF2B5EF4-FFF2-40B4-BE49-F238E27FC236}">
                <a16:creationId xmlns:a16="http://schemas.microsoft.com/office/drawing/2014/main" id="{5A15E2AE-619E-DA45-904A-6DB872DDAA6C}"/>
              </a:ext>
            </a:extLst>
          </p:cNvPr>
          <p:cNvSpPr txBox="1"/>
          <p:nvPr/>
        </p:nvSpPr>
        <p:spPr>
          <a:xfrm>
            <a:off x="191589" y="6357257"/>
            <a:ext cx="5120640" cy="369332"/>
          </a:xfrm>
          <a:prstGeom prst="rect">
            <a:avLst/>
          </a:prstGeom>
          <a:noFill/>
        </p:spPr>
        <p:txBody>
          <a:bodyPr wrap="square" rtlCol="0">
            <a:spAutoFit/>
          </a:bodyPr>
          <a:lstStyle/>
          <a:p>
            <a:r>
              <a:rPr lang="en-US" altLang="ja-JP" dirty="0"/>
              <a:t>UPPAAL</a:t>
            </a:r>
            <a:r>
              <a:rPr lang="ja-JP" altLang="en-US"/>
              <a:t>による性能モデル検証などを基に作成</a:t>
            </a:r>
            <a:endParaRPr kumimoji="1" lang="ja-JP" altLang="en-US"/>
          </a:p>
        </p:txBody>
      </p:sp>
    </p:spTree>
    <p:extLst>
      <p:ext uri="{BB962C8B-B14F-4D97-AF65-F5344CB8AC3E}">
        <p14:creationId xmlns:p14="http://schemas.microsoft.com/office/powerpoint/2010/main" val="350196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40435-6E27-2341-AD1C-953004473260}"/>
              </a:ext>
            </a:extLst>
          </p:cNvPr>
          <p:cNvSpPr>
            <a:spLocks noGrp="1"/>
          </p:cNvSpPr>
          <p:nvPr>
            <p:ph type="title"/>
          </p:nvPr>
        </p:nvSpPr>
        <p:spPr/>
        <p:txBody>
          <a:bodyPr/>
          <a:lstStyle/>
          <a:p>
            <a:r>
              <a:rPr kumimoji="1" lang="ja-JP" altLang="en-US"/>
              <a:t>モデル検査</a:t>
            </a:r>
          </a:p>
        </p:txBody>
      </p:sp>
      <p:pic>
        <p:nvPicPr>
          <p:cNvPr id="8" name="コンテンツ プレースホルダー 7">
            <a:extLst>
              <a:ext uri="{FF2B5EF4-FFF2-40B4-BE49-F238E27FC236}">
                <a16:creationId xmlns:a16="http://schemas.microsoft.com/office/drawing/2014/main" id="{8ED468DF-E5BB-9047-BDB0-991853A97D0E}"/>
              </a:ext>
            </a:extLst>
          </p:cNvPr>
          <p:cNvPicPr>
            <a:picLocks noGrp="1" noChangeAspect="1"/>
          </p:cNvPicPr>
          <p:nvPr>
            <p:ph idx="1"/>
          </p:nvPr>
        </p:nvPicPr>
        <p:blipFill>
          <a:blip r:embed="rId3"/>
          <a:stretch>
            <a:fillRect/>
          </a:stretch>
        </p:blipFill>
        <p:spPr>
          <a:xfrm>
            <a:off x="834587" y="2482891"/>
            <a:ext cx="7474826" cy="2984117"/>
          </a:xfrm>
        </p:spPr>
      </p:pic>
      <p:sp>
        <p:nvSpPr>
          <p:cNvPr id="4" name="テキスト ボックス 3">
            <a:extLst>
              <a:ext uri="{FF2B5EF4-FFF2-40B4-BE49-F238E27FC236}">
                <a16:creationId xmlns:a16="http://schemas.microsoft.com/office/drawing/2014/main" id="{B1B8C242-ED9E-F045-9B66-ABECC650B9C3}"/>
              </a:ext>
            </a:extLst>
          </p:cNvPr>
          <p:cNvSpPr txBox="1"/>
          <p:nvPr/>
        </p:nvSpPr>
        <p:spPr>
          <a:xfrm>
            <a:off x="191589" y="6357257"/>
            <a:ext cx="5120640" cy="369332"/>
          </a:xfrm>
          <a:prstGeom prst="rect">
            <a:avLst/>
          </a:prstGeom>
          <a:noFill/>
        </p:spPr>
        <p:txBody>
          <a:bodyPr wrap="square" rtlCol="0">
            <a:spAutoFit/>
          </a:bodyPr>
          <a:lstStyle/>
          <a:p>
            <a:r>
              <a:rPr lang="en-US" altLang="ja-JP" dirty="0"/>
              <a:t>UPPAAL</a:t>
            </a:r>
            <a:r>
              <a:rPr lang="ja-JP" altLang="en-US"/>
              <a:t>による性能モデル検証などを基に作成</a:t>
            </a:r>
            <a:endParaRPr kumimoji="1" lang="ja-JP" altLang="en-US"/>
          </a:p>
        </p:txBody>
      </p:sp>
    </p:spTree>
    <p:extLst>
      <p:ext uri="{BB962C8B-B14F-4D97-AF65-F5344CB8AC3E}">
        <p14:creationId xmlns:p14="http://schemas.microsoft.com/office/powerpoint/2010/main" val="38069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2480D-F8AA-7240-9920-1AE48955DA82}"/>
              </a:ext>
            </a:extLst>
          </p:cNvPr>
          <p:cNvSpPr>
            <a:spLocks noGrp="1"/>
          </p:cNvSpPr>
          <p:nvPr>
            <p:ph type="title"/>
          </p:nvPr>
        </p:nvSpPr>
        <p:spPr/>
        <p:txBody>
          <a:bodyPr/>
          <a:lstStyle/>
          <a:p>
            <a:r>
              <a:rPr kumimoji="1" lang="ja-JP" altLang="en-US"/>
              <a:t>モデル検査ツール</a:t>
            </a:r>
            <a:r>
              <a:rPr kumimoji="1" lang="en-US" altLang="ja-JP" dirty="0"/>
              <a:t>UPPAAL</a:t>
            </a:r>
            <a:endParaRPr kumimoji="1" lang="ja-JP" altLang="en-US"/>
          </a:p>
        </p:txBody>
      </p:sp>
      <p:sp>
        <p:nvSpPr>
          <p:cNvPr id="4" name="コンテンツ プレースホルダー 3">
            <a:extLst>
              <a:ext uri="{FF2B5EF4-FFF2-40B4-BE49-F238E27FC236}">
                <a16:creationId xmlns:a16="http://schemas.microsoft.com/office/drawing/2014/main" id="{0FFBC24B-3E35-5247-8909-39CB8A358A6A}"/>
              </a:ext>
            </a:extLst>
          </p:cNvPr>
          <p:cNvSpPr>
            <a:spLocks noGrp="1"/>
          </p:cNvSpPr>
          <p:nvPr>
            <p:ph idx="1"/>
          </p:nvPr>
        </p:nvSpPr>
        <p:spPr/>
        <p:txBody>
          <a:bodyPr/>
          <a:lstStyle/>
          <a:p>
            <a:r>
              <a:rPr lang="ja-JP" altLang="en-US"/>
              <a:t>時間制約問題を扱える</a:t>
            </a:r>
            <a:endParaRPr lang="en-US" altLang="ja-JP" dirty="0"/>
          </a:p>
          <a:p>
            <a:r>
              <a:rPr lang="ja-JP" altLang="en-US"/>
              <a:t>入力が</a:t>
            </a:r>
            <a:r>
              <a:rPr lang="en-US" altLang="ja-JP" dirty="0"/>
              <a:t>GUI</a:t>
            </a:r>
            <a:r>
              <a:rPr lang="ja-JP" altLang="en-US"/>
              <a:t>ベースのため，直感的に把握できる</a:t>
            </a:r>
            <a:endParaRPr lang="en-US" altLang="ja-JP" dirty="0"/>
          </a:p>
          <a:p>
            <a:r>
              <a:rPr lang="ja-JP" altLang="en-US"/>
              <a:t>検証と</a:t>
            </a:r>
            <a:r>
              <a:rPr lang="en-US" altLang="ja-JP" dirty="0"/>
              <a:t>GUI</a:t>
            </a:r>
            <a:r>
              <a:rPr lang="ja-JP" altLang="en-US"/>
              <a:t>による反例トレース</a:t>
            </a:r>
            <a:endParaRPr lang="en-US" altLang="ja-JP" dirty="0"/>
          </a:p>
          <a:p>
            <a:r>
              <a:rPr lang="ja-JP" altLang="en-US"/>
              <a:t>最短時間で違反状態に到達する反例の出力</a:t>
            </a:r>
            <a:endParaRPr lang="en-US" altLang="ja-JP" dirty="0"/>
          </a:p>
        </p:txBody>
      </p:sp>
    </p:spTree>
    <p:extLst>
      <p:ext uri="{BB962C8B-B14F-4D97-AF65-F5344CB8AC3E}">
        <p14:creationId xmlns:p14="http://schemas.microsoft.com/office/powerpoint/2010/main" val="16611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73D1B-E129-2542-B68B-D1BD8B9E33B4}"/>
              </a:ext>
            </a:extLst>
          </p:cNvPr>
          <p:cNvSpPr>
            <a:spLocks noGrp="1"/>
          </p:cNvSpPr>
          <p:nvPr>
            <p:ph type="title"/>
          </p:nvPr>
        </p:nvSpPr>
        <p:spPr/>
        <p:txBody>
          <a:bodyPr/>
          <a:lstStyle/>
          <a:p>
            <a:r>
              <a:rPr kumimoji="1" lang="ja-JP" altLang="en-US"/>
              <a:t>進行方向を固定した交差点（テンプレート）</a:t>
            </a:r>
          </a:p>
        </p:txBody>
      </p:sp>
      <p:pic>
        <p:nvPicPr>
          <p:cNvPr id="5" name="コンテンツ プレースホルダー 4">
            <a:extLst>
              <a:ext uri="{FF2B5EF4-FFF2-40B4-BE49-F238E27FC236}">
                <a16:creationId xmlns:a16="http://schemas.microsoft.com/office/drawing/2014/main" id="{7C3A4C57-B361-624B-AC94-AB35D87C4338}"/>
              </a:ext>
            </a:extLst>
          </p:cNvPr>
          <p:cNvPicPr>
            <a:picLocks noGrp="1" noChangeAspect="1"/>
          </p:cNvPicPr>
          <p:nvPr>
            <p:ph idx="1"/>
          </p:nvPr>
        </p:nvPicPr>
        <p:blipFill>
          <a:blip r:embed="rId3"/>
          <a:stretch>
            <a:fillRect/>
          </a:stretch>
        </p:blipFill>
        <p:spPr>
          <a:xfrm>
            <a:off x="1306851" y="1825625"/>
            <a:ext cx="6530298" cy="4351338"/>
          </a:xfrm>
        </p:spPr>
      </p:pic>
    </p:spTree>
    <p:extLst>
      <p:ext uri="{BB962C8B-B14F-4D97-AF65-F5344CB8AC3E}">
        <p14:creationId xmlns:p14="http://schemas.microsoft.com/office/powerpoint/2010/main" val="165272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071521-BD0C-9C4D-A495-D41B03AEA9F2}"/>
              </a:ext>
            </a:extLst>
          </p:cNvPr>
          <p:cNvSpPr>
            <a:spLocks noGrp="1"/>
          </p:cNvSpPr>
          <p:nvPr>
            <p:ph type="title"/>
          </p:nvPr>
        </p:nvSpPr>
        <p:spPr/>
        <p:txBody>
          <a:bodyPr/>
          <a:lstStyle/>
          <a:p>
            <a:r>
              <a:rPr kumimoji="1" lang="ja-JP" altLang="en-US"/>
              <a:t>インスタンス（合成）</a:t>
            </a:r>
          </a:p>
        </p:txBody>
      </p:sp>
      <p:pic>
        <p:nvPicPr>
          <p:cNvPr id="7" name="図 6">
            <a:extLst>
              <a:ext uri="{FF2B5EF4-FFF2-40B4-BE49-F238E27FC236}">
                <a16:creationId xmlns:a16="http://schemas.microsoft.com/office/drawing/2014/main" id="{ADF12B06-7D14-5543-BB2C-05A977EF0385}"/>
              </a:ext>
            </a:extLst>
          </p:cNvPr>
          <p:cNvPicPr>
            <a:picLocks noChangeAspect="1"/>
          </p:cNvPicPr>
          <p:nvPr/>
        </p:nvPicPr>
        <p:blipFill>
          <a:blip r:embed="rId3"/>
          <a:stretch>
            <a:fillRect/>
          </a:stretch>
        </p:blipFill>
        <p:spPr>
          <a:xfrm>
            <a:off x="714103" y="1690689"/>
            <a:ext cx="8138704" cy="4087279"/>
          </a:xfrm>
          <a:prstGeom prst="rect">
            <a:avLst/>
          </a:prstGeom>
        </p:spPr>
      </p:pic>
    </p:spTree>
    <p:extLst>
      <p:ext uri="{BB962C8B-B14F-4D97-AF65-F5344CB8AC3E}">
        <p14:creationId xmlns:p14="http://schemas.microsoft.com/office/powerpoint/2010/main" val="22069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6B903-3FB1-F348-A1E8-CECFD5CECD91}"/>
              </a:ext>
            </a:extLst>
          </p:cNvPr>
          <p:cNvSpPr>
            <a:spLocks noGrp="1"/>
          </p:cNvSpPr>
          <p:nvPr>
            <p:ph type="title"/>
          </p:nvPr>
        </p:nvSpPr>
        <p:spPr/>
        <p:txBody>
          <a:bodyPr/>
          <a:lstStyle/>
          <a:p>
            <a:r>
              <a:rPr kumimoji="1" lang="ja-JP" altLang="en-US"/>
              <a:t>シミュレーション</a:t>
            </a:r>
          </a:p>
        </p:txBody>
      </p:sp>
      <p:pic>
        <p:nvPicPr>
          <p:cNvPr id="4" name="コンテンツ プレースホルダー 4">
            <a:extLst>
              <a:ext uri="{FF2B5EF4-FFF2-40B4-BE49-F238E27FC236}">
                <a16:creationId xmlns:a16="http://schemas.microsoft.com/office/drawing/2014/main" id="{052C9E0A-AEF5-0C49-B197-2AC4886AB1EF}"/>
              </a:ext>
            </a:extLst>
          </p:cNvPr>
          <p:cNvPicPr>
            <a:picLocks noChangeAspect="1"/>
          </p:cNvPicPr>
          <p:nvPr/>
        </p:nvPicPr>
        <p:blipFill>
          <a:blip r:embed="rId3"/>
          <a:stretch>
            <a:fillRect/>
          </a:stretch>
        </p:blipFill>
        <p:spPr>
          <a:xfrm>
            <a:off x="374995" y="2143534"/>
            <a:ext cx="8394010" cy="4357835"/>
          </a:xfrm>
          <a:prstGeom prst="rect">
            <a:avLst/>
          </a:prstGeom>
        </p:spPr>
      </p:pic>
    </p:spTree>
    <p:extLst>
      <p:ext uri="{BB962C8B-B14F-4D97-AF65-F5344CB8AC3E}">
        <p14:creationId xmlns:p14="http://schemas.microsoft.com/office/powerpoint/2010/main" val="299903038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863</Words>
  <Application>Microsoft Macintosh PowerPoint</Application>
  <PresentationFormat>画面に合わせる (4:3)</PresentationFormat>
  <Paragraphs>61</Paragraphs>
  <Slides>12</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Arial Regular</vt:lpstr>
      <vt:lpstr>Meiryo</vt:lpstr>
      <vt:lpstr>Meiryo</vt:lpstr>
      <vt:lpstr>游ゴシック</vt:lpstr>
      <vt:lpstr>Arial</vt:lpstr>
      <vt:lpstr>Century Gothic</vt:lpstr>
      <vt:lpstr>Office テーマ</vt:lpstr>
      <vt:lpstr>UPPAALを用いた自動運転車の 群制御アルゴリズムのモデル化と検証</vt:lpstr>
      <vt:lpstr>研究背景</vt:lpstr>
      <vt:lpstr>自動運転技術</vt:lpstr>
      <vt:lpstr>目的</vt:lpstr>
      <vt:lpstr>モデル検査</vt:lpstr>
      <vt:lpstr>モデル検査ツールUPPAAL</vt:lpstr>
      <vt:lpstr>進行方向を固定した交差点（テンプレート）</vt:lpstr>
      <vt:lpstr>インスタンス（合成）</vt:lpstr>
      <vt:lpstr>シミュレーション</vt:lpstr>
      <vt:lpstr>検証（デッドロック）</vt:lpstr>
      <vt:lpstr>時間制約（性能モデル検査）</vt:lpstr>
      <vt:lpstr>まとめと今後の課題</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20</cp:revision>
  <dcterms:created xsi:type="dcterms:W3CDTF">2019-02-12T08:19:39Z</dcterms:created>
  <dcterms:modified xsi:type="dcterms:W3CDTF">2019-02-14T09:48:18Z</dcterms:modified>
</cp:coreProperties>
</file>