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5"/>
    <p:restoredTop sz="71129"/>
  </p:normalViewPr>
  <p:slideViewPr>
    <p:cSldViewPr snapToGrid="0" snapToObjects="1">
      <p:cViewPr varScale="1">
        <p:scale>
          <a:sx n="42" d="100"/>
          <a:sy n="42" d="100"/>
        </p:scale>
        <p:origin x="1528" y="184"/>
      </p:cViewPr>
      <p:guideLst/>
    </p:cSldViewPr>
  </p:slideViewPr>
  <p:notesTextViewPr>
    <p:cViewPr>
      <p:scale>
        <a:sx n="1" d="1"/>
        <a:sy n="1" d="1"/>
      </p:scale>
      <p:origin x="0" y="-1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C60C3-9C19-1A48-B313-47D865B47D1F}" type="datetimeFigureOut">
              <a:rPr kumimoji="1" lang="ja-JP" altLang="en-US" smtClean="0"/>
              <a:t>2019/7/26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59672-3169-3443-9E74-4D1DED7D48C1}" type="slidenum">
              <a:rPr kumimoji="1" lang="ja-JP" altLang="en-US" smtClean="0"/>
              <a:t>‹#›</a:t>
            </a:fld>
            <a:endParaRPr kumimoji="1" lang="ja-JP" altLang="en-US"/>
          </a:p>
        </p:txBody>
      </p:sp>
    </p:spTree>
    <p:extLst>
      <p:ext uri="{BB962C8B-B14F-4D97-AF65-F5344CB8AC3E}">
        <p14:creationId xmlns:p14="http://schemas.microsoft.com/office/powerpoint/2010/main" val="29503576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Hello everyone! My name is </a:t>
            </a:r>
            <a:r>
              <a:rPr kumimoji="1" lang="en-US" altLang="ja-JP" dirty="0" err="1"/>
              <a:t>Yui</a:t>
            </a:r>
            <a:r>
              <a:rPr kumimoji="1" lang="en-US" altLang="ja-JP" dirty="0"/>
              <a:t> Sahara. I will talk about Modeling Autonomous vehicles at an intersection without a traffic light.</a:t>
            </a:r>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1</a:t>
            </a:fld>
            <a:endParaRPr kumimoji="1" lang="ja-JP" altLang="en-US"/>
          </a:p>
        </p:txBody>
      </p:sp>
    </p:spTree>
    <p:extLst>
      <p:ext uri="{BB962C8B-B14F-4D97-AF65-F5344CB8AC3E}">
        <p14:creationId xmlns:p14="http://schemas.microsoft.com/office/powerpoint/2010/main" val="244990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Automatic driving technology is in rapid development. Automatic driving is divided into five levels depending on the technology installed. In Japan, gen- </a:t>
            </a:r>
            <a:r>
              <a:rPr kumimoji="1" lang="en" altLang="ja-JP" dirty="0" err="1"/>
              <a:t>eral</a:t>
            </a:r>
            <a:r>
              <a:rPr kumimoji="1" lang="en" altLang="ja-JP" dirty="0"/>
              <a:t> cars install level 2 supporting driver. In the future, Japan government will set a goal that the vehicles installed level 4 become popular. </a:t>
            </a:r>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2</a:t>
            </a:fld>
            <a:endParaRPr kumimoji="1" lang="ja-JP" altLang="en-US"/>
          </a:p>
        </p:txBody>
      </p:sp>
    </p:spTree>
    <p:extLst>
      <p:ext uri="{BB962C8B-B14F-4D97-AF65-F5344CB8AC3E}">
        <p14:creationId xmlns:p14="http://schemas.microsoft.com/office/powerpoint/2010/main" val="345414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If a lot of automatic driving cars are used in a city, some problems may occur. Thus, we need autonomous-vehicle group control algorithms. In this research, we verify the autonomous-vehicle group control algorithms with formal method. </a:t>
            </a: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Autonomous-vehicle systems support drivers to avoid conflict and to control safety. Cars are necessary for our lifestyles, but traffic accidents happen anytime. Therefore, we ought not drive car. Autonomous-vehicle is necessary for human life in the future. A collision avoidance systems were developed to protect drivers. </a:t>
            </a:r>
            <a:endParaRPr lang="en"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3</a:t>
            </a:fld>
            <a:endParaRPr kumimoji="1" lang="ja-JP" altLang="en-US"/>
          </a:p>
        </p:txBody>
      </p:sp>
    </p:spTree>
    <p:extLst>
      <p:ext uri="{BB962C8B-B14F-4D97-AF65-F5344CB8AC3E}">
        <p14:creationId xmlns:p14="http://schemas.microsoft.com/office/powerpoint/2010/main" val="153720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research, we propose a method to verify whether the group control algorithm satisfies the safety such as deadlock avoidance and time constraint related to efficiency.</a:t>
            </a:r>
          </a:p>
          <a:p>
            <a:r>
              <a:rPr kumimoji="1" lang="en" altLang="ja-JP" dirty="0"/>
              <a:t>The group control algorithm of autonomous vehicle is described formally and the property is verified using model checking. The model checking method models the design of the behavior of the system and the property to be verified, respectively, and uses a tool to check if the system meets the property.</a:t>
            </a:r>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4</a:t>
            </a:fld>
            <a:endParaRPr kumimoji="1" lang="ja-JP" altLang="en-US"/>
          </a:p>
        </p:txBody>
      </p:sp>
    </p:spTree>
    <p:extLst>
      <p:ext uri="{BB962C8B-B14F-4D97-AF65-F5344CB8AC3E}">
        <p14:creationId xmlns:p14="http://schemas.microsoft.com/office/powerpoint/2010/main" val="304413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UPPAAL [1] is an integrated tool environment for modeling, simulation, and verification of real-time systems. UPPAAL provides graphical interface to describe timed automata and simulate and verify them. UPPAAL’s timed automata is an extension of usual timed automata. We declare local and global variables for data types and clocks. In UPPAAL, a system model consists of collection of timed automata. Global variables are declared for a system model. Timed automata [2] consist of a finite number of clock variables, a finite number of lo- cations, and transitions between locations. A clock variable stores time progress of continuous state of the system. </a:t>
            </a: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An intersection without a traffic light is one lane on one side(Fig.1). Cars that turn left can pass at the same time in this intersection.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We give a system model of intersections with several autonomous vehicles. There is a timed automata of intersection without traffic lights using UPPAAL(Fig.2). This is template of timed automata. Parameters are declared direction of cars, cars’ start points, and cars’ end points. </a:t>
            </a: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ja-JP" dirty="0"/>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5</a:t>
            </a:fld>
            <a:endParaRPr kumimoji="1" lang="ja-JP" altLang="en-US"/>
          </a:p>
        </p:txBody>
      </p:sp>
    </p:spTree>
    <p:extLst>
      <p:ext uri="{BB962C8B-B14F-4D97-AF65-F5344CB8AC3E}">
        <p14:creationId xmlns:p14="http://schemas.microsoft.com/office/powerpoint/2010/main" val="69353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System declarations make timed automata from template. </a:t>
            </a:r>
            <a:endParaRPr lang="en"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6</a:t>
            </a:fld>
            <a:endParaRPr kumimoji="1" lang="ja-JP" altLang="en-US"/>
          </a:p>
        </p:txBody>
      </p:sp>
    </p:spTree>
    <p:extLst>
      <p:ext uri="{BB962C8B-B14F-4D97-AF65-F5344CB8AC3E}">
        <p14:creationId xmlns:p14="http://schemas.microsoft.com/office/powerpoint/2010/main" val="22699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Simulation system can check own system design behavior.</a:t>
            </a:r>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7</a:t>
            </a:fld>
            <a:endParaRPr kumimoji="1" lang="ja-JP" altLang="en-US"/>
          </a:p>
        </p:txBody>
      </p:sp>
    </p:spTree>
    <p:extLst>
      <p:ext uri="{BB962C8B-B14F-4D97-AF65-F5344CB8AC3E}">
        <p14:creationId xmlns:p14="http://schemas.microsoft.com/office/powerpoint/2010/main" val="300398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study, we verify from two basic properties.</a:t>
            </a:r>
          </a:p>
          <a:p>
            <a:r>
              <a:rPr kumimoji="1" lang="en" altLang="ja-JP" dirty="0"/>
              <a:t>A</a:t>
            </a:r>
            <a:r>
              <a:rPr kumimoji="1" lang="ja-JP" altLang="en-US"/>
              <a:t>「」　</a:t>
            </a:r>
            <a:r>
              <a:rPr kumimoji="1" lang="en-US" altLang="ja-JP" dirty="0"/>
              <a:t>A </a:t>
            </a:r>
            <a:r>
              <a:rPr kumimoji="1" lang="en" altLang="ja-JP" dirty="0"/>
              <a:t>property always holds in all execution examples.</a:t>
            </a:r>
          </a:p>
          <a:p>
            <a:r>
              <a:rPr kumimoji="1" lang="en" altLang="ja-JP" dirty="0"/>
              <a:t>E</a:t>
            </a:r>
            <a:r>
              <a:rPr kumimoji="1" lang="ja-JP" altLang="en-US"/>
              <a:t>＜＞（</a:t>
            </a:r>
            <a:r>
              <a:rPr kumimoji="1" lang="en-US" altLang="ja-JP" dirty="0"/>
              <a:t>Rhombus</a:t>
            </a:r>
            <a:r>
              <a:rPr kumimoji="1" lang="ja-JP" altLang="en-US"/>
              <a:t>）　</a:t>
            </a:r>
            <a:r>
              <a:rPr kumimoji="1" lang="en-US" altLang="ja-JP" dirty="0"/>
              <a:t>A </a:t>
            </a:r>
            <a:r>
              <a:rPr kumimoji="1" lang="en" altLang="ja-JP" dirty="0"/>
              <a:t>property holds for some execution examples.</a:t>
            </a:r>
          </a:p>
          <a:p>
            <a:r>
              <a:rPr kumimoji="1" lang="en" altLang="ja-JP" dirty="0"/>
              <a:t>This pictures show state transition diagram.</a:t>
            </a:r>
          </a:p>
          <a:p>
            <a:r>
              <a:rPr kumimoji="1" lang="en" altLang="ja-JP"/>
              <a:t>We verify </a:t>
            </a:r>
            <a:r>
              <a:rPr kumimoji="1" lang="en" altLang="ja-JP" dirty="0"/>
              <a:t>the minimum time it takes for all the vehicles to cross the intersection once.</a:t>
            </a:r>
          </a:p>
          <a:p>
            <a:r>
              <a:rPr kumimoji="1" lang="en" altLang="ja-JP" dirty="0"/>
              <a:t>The minimum time can be verified from these two things by verifying whether it is possible to finish passing at the time specified by possibility E &lt;&gt;, and verifying that it does not finish earlier than the specified time with minimum property A [].</a:t>
            </a:r>
          </a:p>
          <a:p>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8</a:t>
            </a:fld>
            <a:endParaRPr kumimoji="1" lang="ja-JP" altLang="en-US"/>
          </a:p>
        </p:txBody>
      </p:sp>
    </p:spTree>
    <p:extLst>
      <p:ext uri="{BB962C8B-B14F-4D97-AF65-F5344CB8AC3E}">
        <p14:creationId xmlns:p14="http://schemas.microsoft.com/office/powerpoint/2010/main" val="50303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We proposed a modeling and verification method of autonomous-vehicle group control algorithms using UPPAAL. We could verify and modeling the behavior of autonomous vehicles at an intersection. </a:t>
            </a:r>
            <a:endParaRPr lang="en" altLang="ja-JP" dirty="0"/>
          </a:p>
          <a:p>
            <a:r>
              <a:rPr kumimoji="1" lang="en" altLang="ja-JP" dirty="0"/>
              <a:t>In this study, we proposed a method for modeling and verifying an autonomous-vehicle group control algorithm using UPPAAL. At a single intersection, we could model the behavior of the vehicle and verify the deadlock and transit time. It is a future subject to make and verify a model of the city space which consists of a plurality of intersections, and to measure the passage time by another straight right turn left turn.</a:t>
            </a:r>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9</a:t>
            </a:fld>
            <a:endParaRPr kumimoji="1" lang="ja-JP" altLang="en-US"/>
          </a:p>
        </p:txBody>
      </p:sp>
    </p:spTree>
    <p:extLst>
      <p:ext uri="{BB962C8B-B14F-4D97-AF65-F5344CB8AC3E}">
        <p14:creationId xmlns:p14="http://schemas.microsoft.com/office/powerpoint/2010/main" val="78449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413657" y="6356351"/>
            <a:ext cx="1491343" cy="365125"/>
          </a:xfrm>
        </p:spPr>
        <p:txBody>
          <a:bodyPr/>
          <a:lstStyle>
            <a:lvl1pPr>
              <a:defRPr sz="1600"/>
            </a:lvl1pPr>
          </a:lstStyle>
          <a:p>
            <a:r>
              <a:rPr lang="en-US" altLang="ja-JP"/>
              <a:t>2019/07/26</a:t>
            </a:r>
            <a:endParaRPr lang="ja-JP" altLang="en-US"/>
          </a:p>
        </p:txBody>
      </p:sp>
      <p:sp>
        <p:nvSpPr>
          <p:cNvPr id="5" name="Footer Placeholder 4"/>
          <p:cNvSpPr>
            <a:spLocks noGrp="1"/>
          </p:cNvSpPr>
          <p:nvPr>
            <p:ph type="ftr" sz="quarter" idx="11"/>
          </p:nvPr>
        </p:nvSpPr>
        <p:spPr>
          <a:xfrm>
            <a:off x="2057399" y="6356351"/>
            <a:ext cx="5018315" cy="365125"/>
          </a:xfrm>
        </p:spPr>
        <p:txBody>
          <a:bodyPr/>
          <a:lstStyle>
            <a:lvl1pPr>
              <a:defRPr sz="1600"/>
            </a:lvl1pPr>
          </a:lstStyle>
          <a:p>
            <a:r>
              <a:rPr lang="en" altLang="ja-JP"/>
              <a:t>Advanced Practicum in Academic English</a:t>
            </a:r>
            <a:endParaRPr lang="ja-JP" altLang="en-US"/>
          </a:p>
        </p:txBody>
      </p:sp>
      <p:sp>
        <p:nvSpPr>
          <p:cNvPr id="6" name="Slide Number Placeholder 5"/>
          <p:cNvSpPr>
            <a:spLocks noGrp="1"/>
          </p:cNvSpPr>
          <p:nvPr>
            <p:ph type="sldNum" sz="quarter" idx="12"/>
          </p:nvPr>
        </p:nvSpPr>
        <p:spPr>
          <a:xfrm>
            <a:off x="7184570" y="6356351"/>
            <a:ext cx="1330779" cy="365125"/>
          </a:xfrm>
        </p:spPr>
        <p:txBody>
          <a:bodyPr/>
          <a:lstStyle>
            <a:lvl1pPr>
              <a:defRPr sz="2000" b="0" i="0">
                <a:latin typeface="Hiragino Sans W4" panose="020B0400000000000000" pitchFamily="34" charset="-128"/>
                <a:ea typeface="Hiragino Sans W4" panose="020B0400000000000000" pitchFamily="34" charset="-128"/>
              </a:defRPr>
            </a:lvl1pPr>
          </a:lstStyle>
          <a:p>
            <a:fld id="{9B49D840-11F5-2C4D-A31F-D628D3329B0E}" type="slidenum">
              <a:rPr lang="ja-JP" altLang="en-US" smtClean="0"/>
              <a:pPr/>
              <a:t>‹#›</a:t>
            </a:fld>
            <a:endParaRPr lang="ja-JP" altLang="en-US"/>
          </a:p>
        </p:txBody>
      </p:sp>
    </p:spTree>
    <p:extLst>
      <p:ext uri="{BB962C8B-B14F-4D97-AF65-F5344CB8AC3E}">
        <p14:creationId xmlns:p14="http://schemas.microsoft.com/office/powerpoint/2010/main" val="209506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2019/07/26</a:t>
            </a:r>
            <a:endParaRPr kumimoji="1" lang="ja-JP" altLang="en-US"/>
          </a:p>
        </p:txBody>
      </p:sp>
      <p:sp>
        <p:nvSpPr>
          <p:cNvPr id="5" name="Footer Placeholder 4"/>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Slide Number Placeholder 5"/>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112667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2019/07/26</a:t>
            </a:r>
            <a:endParaRPr kumimoji="1" lang="ja-JP" altLang="en-US"/>
          </a:p>
        </p:txBody>
      </p:sp>
      <p:sp>
        <p:nvSpPr>
          <p:cNvPr id="5" name="Footer Placeholder 4"/>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Slide Number Placeholder 5"/>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14751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2019/07/26</a:t>
            </a:r>
            <a:endParaRPr kumimoji="1" lang="ja-JP" altLang="en-US"/>
          </a:p>
        </p:txBody>
      </p:sp>
      <p:sp>
        <p:nvSpPr>
          <p:cNvPr id="5" name="Footer Placeholder 4"/>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Slide Number Placeholder 5"/>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128621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2019/07/26</a:t>
            </a:r>
            <a:endParaRPr kumimoji="1" lang="ja-JP" altLang="en-US"/>
          </a:p>
        </p:txBody>
      </p:sp>
      <p:sp>
        <p:nvSpPr>
          <p:cNvPr id="5" name="Footer Placeholder 4"/>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Slide Number Placeholder 5"/>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407653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2019/07/26</a:t>
            </a:r>
            <a:endParaRPr kumimoji="1" lang="ja-JP" altLang="en-US"/>
          </a:p>
        </p:txBody>
      </p:sp>
      <p:sp>
        <p:nvSpPr>
          <p:cNvPr id="6" name="Footer Placeholder 5"/>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7" name="Slide Number Placeholder 6"/>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83244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2019/07/26</a:t>
            </a:r>
            <a:endParaRPr kumimoji="1" lang="ja-JP" altLang="en-US"/>
          </a:p>
        </p:txBody>
      </p:sp>
      <p:sp>
        <p:nvSpPr>
          <p:cNvPr id="8" name="Footer Placeholder 7"/>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9" name="Slide Number Placeholder 8"/>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37108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2019/07/26</a:t>
            </a:r>
            <a:endParaRPr kumimoji="1" lang="ja-JP" altLang="en-US"/>
          </a:p>
        </p:txBody>
      </p:sp>
      <p:sp>
        <p:nvSpPr>
          <p:cNvPr id="4" name="Footer Placeholder 3"/>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5" name="Slide Number Placeholder 4"/>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14178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2019/07/26</a:t>
            </a:r>
            <a:endParaRPr kumimoji="1" lang="ja-JP" altLang="en-US"/>
          </a:p>
        </p:txBody>
      </p:sp>
      <p:sp>
        <p:nvSpPr>
          <p:cNvPr id="3" name="Footer Placeholder 2"/>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4" name="Slide Number Placeholder 3"/>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11983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2019/07/26</a:t>
            </a:r>
            <a:endParaRPr kumimoji="1" lang="ja-JP" altLang="en-US"/>
          </a:p>
        </p:txBody>
      </p:sp>
      <p:sp>
        <p:nvSpPr>
          <p:cNvPr id="6" name="Footer Placeholder 5"/>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7" name="Slide Number Placeholder 6"/>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283420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2019/07/26</a:t>
            </a:r>
            <a:endParaRPr kumimoji="1" lang="ja-JP" altLang="en-US"/>
          </a:p>
        </p:txBody>
      </p:sp>
      <p:sp>
        <p:nvSpPr>
          <p:cNvPr id="6" name="Footer Placeholder 5"/>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7" name="Slide Number Placeholder 6"/>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8615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1428750" cy="365125"/>
          </a:xfrm>
          <a:prstGeom prst="rect">
            <a:avLst/>
          </a:prstGeom>
        </p:spPr>
        <p:txBody>
          <a:bodyPr vert="horz" lIns="91440" tIns="45720" rIns="91440" bIns="45720" rtlCol="0" anchor="ctr"/>
          <a:lstStyle>
            <a:lvl1pPr algn="l">
              <a:defRPr sz="1600" b="0" i="0">
                <a:solidFill>
                  <a:schemeClr val="tx1">
                    <a:tint val="75000"/>
                  </a:schemeClr>
                </a:solidFill>
                <a:latin typeface="Hiragino Sans W1" panose="020B0300000000000000" pitchFamily="34" charset="-128"/>
                <a:ea typeface="Hiragino Sans W1" panose="020B0300000000000000" pitchFamily="34" charset="-128"/>
              </a:defRPr>
            </a:lvl1pPr>
          </a:lstStyle>
          <a:p>
            <a:r>
              <a:rPr lang="en-US" altLang="ja-JP"/>
              <a:t>2019/07/26</a:t>
            </a:r>
            <a:endParaRPr lang="ja-JP" altLang="en-US"/>
          </a:p>
        </p:txBody>
      </p:sp>
      <p:sp>
        <p:nvSpPr>
          <p:cNvPr id="5" name="Footer Placeholder 4"/>
          <p:cNvSpPr>
            <a:spLocks noGrp="1"/>
          </p:cNvSpPr>
          <p:nvPr>
            <p:ph type="ftr" sz="quarter" idx="3"/>
          </p:nvPr>
        </p:nvSpPr>
        <p:spPr>
          <a:xfrm>
            <a:off x="2057399" y="6356351"/>
            <a:ext cx="5442858" cy="365125"/>
          </a:xfrm>
          <a:prstGeom prst="rect">
            <a:avLst/>
          </a:prstGeom>
        </p:spPr>
        <p:txBody>
          <a:bodyPr vert="horz" lIns="91440" tIns="45720" rIns="91440" bIns="45720" rtlCol="0" anchor="ctr"/>
          <a:lstStyle>
            <a:lvl1pPr algn="ctr">
              <a:defRPr sz="1600" b="0" i="0">
                <a:solidFill>
                  <a:schemeClr val="tx1">
                    <a:tint val="75000"/>
                  </a:schemeClr>
                </a:solidFill>
                <a:latin typeface="Hiragino Sans W1" panose="020B0300000000000000" pitchFamily="34" charset="-128"/>
                <a:ea typeface="Hiragino Sans W1" panose="020B0300000000000000" pitchFamily="34" charset="-128"/>
              </a:defRPr>
            </a:lvl1pPr>
          </a:lstStyle>
          <a:p>
            <a:r>
              <a:rPr lang="en-US" altLang="ja-JP"/>
              <a:t>Advanced Practicum in Academic English</a:t>
            </a:r>
            <a:endParaRPr lang="ja-JP" altLang="en-US"/>
          </a:p>
        </p:txBody>
      </p:sp>
      <p:sp>
        <p:nvSpPr>
          <p:cNvPr id="6" name="Slide Number Placeholder 5"/>
          <p:cNvSpPr>
            <a:spLocks noGrp="1"/>
          </p:cNvSpPr>
          <p:nvPr>
            <p:ph type="sldNum" sz="quarter" idx="4"/>
          </p:nvPr>
        </p:nvSpPr>
        <p:spPr>
          <a:xfrm>
            <a:off x="7652656" y="6356351"/>
            <a:ext cx="862693" cy="365125"/>
          </a:xfrm>
          <a:prstGeom prst="rect">
            <a:avLst/>
          </a:prstGeom>
        </p:spPr>
        <p:txBody>
          <a:bodyPr vert="horz" lIns="91440" tIns="45720" rIns="91440" bIns="45720" rtlCol="0" anchor="ctr"/>
          <a:lstStyle>
            <a:lvl1pPr algn="r">
              <a:defRPr sz="1600" b="0" i="0">
                <a:solidFill>
                  <a:schemeClr val="tx1">
                    <a:tint val="75000"/>
                  </a:schemeClr>
                </a:solidFill>
                <a:latin typeface="Hiragino Sans W4" panose="020B0400000000000000" pitchFamily="34" charset="-128"/>
                <a:ea typeface="Hiragino Sans W4" panose="020B0400000000000000" pitchFamily="34" charset="-128"/>
              </a:defRPr>
            </a:lvl1pPr>
          </a:lstStyle>
          <a:p>
            <a:fld id="{9B49D840-11F5-2C4D-A31F-D628D3329B0E}" type="slidenum">
              <a:rPr lang="ja-JP" altLang="en-US" smtClean="0"/>
              <a:pPr/>
              <a:t>‹#›</a:t>
            </a:fld>
            <a:endParaRPr lang="ja-JP" altLang="en-US"/>
          </a:p>
        </p:txBody>
      </p:sp>
    </p:spTree>
    <p:extLst>
      <p:ext uri="{BB962C8B-B14F-4D97-AF65-F5344CB8AC3E}">
        <p14:creationId xmlns:p14="http://schemas.microsoft.com/office/powerpoint/2010/main" val="3989038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b="0" i="0" kern="1200">
          <a:solidFill>
            <a:schemeClr val="tx1"/>
          </a:solidFill>
          <a:latin typeface="Hiragino Sans W4" panose="020B0400000000000000" pitchFamily="34" charset="-128"/>
          <a:ea typeface="Hiragino Sans W4" panose="020B04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200" b="0" i="0" kern="1200">
          <a:solidFill>
            <a:schemeClr val="tx1"/>
          </a:solidFill>
          <a:latin typeface="Hiragino Sans W3" panose="020B0300000000000000" pitchFamily="34" charset="-128"/>
          <a:ea typeface="Hiragino Sans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3C6199-B56E-4945-AF45-2EC01FFE8B9C}"/>
              </a:ext>
            </a:extLst>
          </p:cNvPr>
          <p:cNvSpPr>
            <a:spLocks noGrp="1"/>
          </p:cNvSpPr>
          <p:nvPr>
            <p:ph type="ctrTitle"/>
          </p:nvPr>
        </p:nvSpPr>
        <p:spPr/>
        <p:txBody>
          <a:bodyPr>
            <a:noAutofit/>
          </a:bodyPr>
          <a:lstStyle/>
          <a:p>
            <a:r>
              <a:rPr lang="en" altLang="ja-JP" sz="4400" dirty="0"/>
              <a:t>Modeling Autonomous Vehicles at an Intersection without a Traffic Light</a:t>
            </a:r>
            <a:endParaRPr kumimoji="1" lang="ja-JP" altLang="en-US" sz="4400"/>
          </a:p>
        </p:txBody>
      </p:sp>
      <p:sp>
        <p:nvSpPr>
          <p:cNvPr id="3" name="字幕 2">
            <a:extLst>
              <a:ext uri="{FF2B5EF4-FFF2-40B4-BE49-F238E27FC236}">
                <a16:creationId xmlns:a16="http://schemas.microsoft.com/office/drawing/2014/main" id="{19EA8216-03E6-2749-A4EF-F2CB1B0E964C}"/>
              </a:ext>
            </a:extLst>
          </p:cNvPr>
          <p:cNvSpPr>
            <a:spLocks noGrp="1"/>
          </p:cNvSpPr>
          <p:nvPr>
            <p:ph type="subTitle" idx="1"/>
          </p:nvPr>
        </p:nvSpPr>
        <p:spPr/>
        <p:txBody>
          <a:bodyPr/>
          <a:lstStyle/>
          <a:p>
            <a:pPr algn="r"/>
            <a:r>
              <a:rPr kumimoji="1" lang="en-US" altLang="ja-JP" dirty="0" err="1"/>
              <a:t>Yui</a:t>
            </a:r>
            <a:r>
              <a:rPr kumimoji="1" lang="en-US" altLang="ja-JP" dirty="0"/>
              <a:t> Sahara  Masaki Nakamura</a:t>
            </a:r>
          </a:p>
          <a:p>
            <a:pPr algn="r"/>
            <a:r>
              <a:rPr lang="en-US" altLang="ja-JP" dirty="0"/>
              <a:t>Nakamura Laboratory</a:t>
            </a:r>
            <a:endParaRPr kumimoji="1" lang="ja-JP" altLang="en-US"/>
          </a:p>
        </p:txBody>
      </p:sp>
      <p:sp>
        <p:nvSpPr>
          <p:cNvPr id="4" name="日付プレースホルダー 3">
            <a:extLst>
              <a:ext uri="{FF2B5EF4-FFF2-40B4-BE49-F238E27FC236}">
                <a16:creationId xmlns:a16="http://schemas.microsoft.com/office/drawing/2014/main" id="{DADAE881-FDF6-234E-84E6-58331DF977DF}"/>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E1530E16-2BB2-2D40-8CDE-5999FD0E933A}"/>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330B0B5A-75DF-2649-8142-013A30E2986F}"/>
              </a:ext>
            </a:extLst>
          </p:cNvPr>
          <p:cNvSpPr>
            <a:spLocks noGrp="1"/>
          </p:cNvSpPr>
          <p:nvPr>
            <p:ph type="sldNum" sz="quarter" idx="12"/>
          </p:nvPr>
        </p:nvSpPr>
        <p:spPr/>
        <p:txBody>
          <a:bodyPr/>
          <a:lstStyle/>
          <a:p>
            <a:fld id="{9B49D840-11F5-2C4D-A31F-D628D3329B0E}" type="slidenum">
              <a:rPr kumimoji="1" lang="ja-JP" altLang="en-US" smtClean="0"/>
              <a:t>1</a:t>
            </a:fld>
            <a:endParaRPr kumimoji="1" lang="ja-JP" altLang="en-US"/>
          </a:p>
        </p:txBody>
      </p:sp>
    </p:spTree>
    <p:extLst>
      <p:ext uri="{BB962C8B-B14F-4D97-AF65-F5344CB8AC3E}">
        <p14:creationId xmlns:p14="http://schemas.microsoft.com/office/powerpoint/2010/main" val="1802154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BB515-8884-7F43-B38B-A60AA162BE99}"/>
              </a:ext>
            </a:extLst>
          </p:cNvPr>
          <p:cNvSpPr>
            <a:spLocks noGrp="1"/>
          </p:cNvSpPr>
          <p:nvPr>
            <p:ph type="title"/>
          </p:nvPr>
        </p:nvSpPr>
        <p:spPr/>
        <p:txBody>
          <a:bodyPr/>
          <a:lstStyle/>
          <a:p>
            <a:r>
              <a:rPr kumimoji="1" lang="en-US" altLang="ja-JP" dirty="0"/>
              <a:t>References</a:t>
            </a:r>
            <a:endParaRPr kumimoji="1" lang="ja-JP" altLang="en-US"/>
          </a:p>
        </p:txBody>
      </p:sp>
      <p:sp>
        <p:nvSpPr>
          <p:cNvPr id="3" name="コンテンツ プレースホルダー 2">
            <a:extLst>
              <a:ext uri="{FF2B5EF4-FFF2-40B4-BE49-F238E27FC236}">
                <a16:creationId xmlns:a16="http://schemas.microsoft.com/office/drawing/2014/main" id="{A419EF2E-2284-8C4C-A6E2-1D559C92818B}"/>
              </a:ext>
            </a:extLst>
          </p:cNvPr>
          <p:cNvSpPr>
            <a:spLocks noGrp="1"/>
          </p:cNvSpPr>
          <p:nvPr>
            <p:ph idx="1"/>
          </p:nvPr>
        </p:nvSpPr>
        <p:spPr>
          <a:xfrm>
            <a:off x="628649" y="1825625"/>
            <a:ext cx="7886700" cy="4351338"/>
          </a:xfrm>
        </p:spPr>
        <p:txBody>
          <a:bodyPr>
            <a:normAutofit/>
          </a:bodyPr>
          <a:lstStyle/>
          <a:p>
            <a:pPr marL="514350" indent="-514350">
              <a:buFont typeface="+mj-lt"/>
              <a:buAutoNum type="arabicPeriod"/>
            </a:pPr>
            <a:r>
              <a:rPr lang="en" altLang="ja-JP" sz="1800" dirty="0"/>
              <a:t>Kim </a:t>
            </a:r>
            <a:r>
              <a:rPr lang="en" altLang="ja-JP" sz="1800" dirty="0" err="1"/>
              <a:t>Guldstrand</a:t>
            </a:r>
            <a:r>
              <a:rPr lang="en" altLang="ja-JP" sz="1800" dirty="0"/>
              <a:t> Larsen and Paul </a:t>
            </a:r>
            <a:r>
              <a:rPr lang="en" altLang="ja-JP" sz="1800" dirty="0" err="1"/>
              <a:t>Pettersson</a:t>
            </a:r>
            <a:r>
              <a:rPr lang="en" altLang="ja-JP" sz="1800" dirty="0"/>
              <a:t> and Wang Yi, UPPAAL in a Nutshell, International Jour- </a:t>
            </a:r>
            <a:r>
              <a:rPr lang="en" altLang="ja-JP" sz="1800" dirty="0" err="1"/>
              <a:t>nal</a:t>
            </a:r>
            <a:r>
              <a:rPr lang="en" altLang="ja-JP" sz="1800" dirty="0"/>
              <a:t> of Software Tools for Technology Transfer, Vol.1, No.1-2, pp.134-152, 1997. </a:t>
            </a:r>
          </a:p>
          <a:p>
            <a:pPr marL="514350" indent="-514350">
              <a:buFont typeface="+mj-lt"/>
              <a:buAutoNum type="arabicPeriod"/>
            </a:pPr>
            <a:r>
              <a:rPr lang="en" altLang="ja-JP" sz="1800" dirty="0"/>
              <a:t>Timed Automata: Semantics, Algorithms and Tools, Johan Bengtsson and Wang Yi. In Lecture Notes on Concurrency and Petri Nets. W. </a:t>
            </a:r>
            <a:r>
              <a:rPr lang="en" altLang="ja-JP" sz="1800" dirty="0" err="1"/>
              <a:t>Reisig</a:t>
            </a:r>
            <a:r>
              <a:rPr lang="en" altLang="ja-JP" sz="1800" dirty="0"/>
              <a:t> and G. </a:t>
            </a:r>
            <a:r>
              <a:rPr lang="en" altLang="ja-JP" sz="1800" dirty="0" err="1"/>
              <a:t>Rozenberg</a:t>
            </a:r>
            <a:r>
              <a:rPr lang="en" altLang="ja-JP" sz="1800" dirty="0"/>
              <a:t> (eds.), LNCS 3098, Springer-Verlag, 2004. </a:t>
            </a:r>
          </a:p>
          <a:p>
            <a:pPr marL="514350" indent="-514350">
              <a:buFont typeface="+mj-lt"/>
              <a:buAutoNum type="arabicPeriod"/>
            </a:pPr>
            <a:r>
              <a:rPr lang="en" altLang="ja-JP" sz="1800" dirty="0"/>
              <a:t>Y. Sahara, M. Nakamura, ”Modeling and verification of autonomous-vehicle group control algorithms using UPPAAL”, Toyama Prefectural University, Japan, 2019.</a:t>
            </a:r>
          </a:p>
          <a:p>
            <a:pPr marL="514350" indent="-514350">
              <a:buFont typeface="+mj-lt"/>
              <a:buAutoNum type="arabicPeriod"/>
            </a:pPr>
            <a:endParaRPr kumimoji="1" lang="ja-JP" altLang="en-US" sz="1800"/>
          </a:p>
        </p:txBody>
      </p:sp>
      <p:sp>
        <p:nvSpPr>
          <p:cNvPr id="4" name="日付プレースホルダー 3">
            <a:extLst>
              <a:ext uri="{FF2B5EF4-FFF2-40B4-BE49-F238E27FC236}">
                <a16:creationId xmlns:a16="http://schemas.microsoft.com/office/drawing/2014/main" id="{32E2A88D-AAEA-F847-B19A-ACDF9E240E39}"/>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8AC737DD-AE3E-2346-BF0A-D217EFE7B493}"/>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0521B3BD-7463-7A42-BE8E-693D2F997620}"/>
              </a:ext>
            </a:extLst>
          </p:cNvPr>
          <p:cNvSpPr>
            <a:spLocks noGrp="1"/>
          </p:cNvSpPr>
          <p:nvPr>
            <p:ph type="sldNum" sz="quarter" idx="12"/>
          </p:nvPr>
        </p:nvSpPr>
        <p:spPr/>
        <p:txBody>
          <a:bodyPr/>
          <a:lstStyle/>
          <a:p>
            <a:fld id="{9B49D840-11F5-2C4D-A31F-D628D3329B0E}" type="slidenum">
              <a:rPr kumimoji="1" lang="ja-JP" altLang="en-US" smtClean="0"/>
              <a:t>10</a:t>
            </a:fld>
            <a:endParaRPr kumimoji="1" lang="ja-JP" altLang="en-US"/>
          </a:p>
        </p:txBody>
      </p:sp>
    </p:spTree>
    <p:extLst>
      <p:ext uri="{BB962C8B-B14F-4D97-AF65-F5344CB8AC3E}">
        <p14:creationId xmlns:p14="http://schemas.microsoft.com/office/powerpoint/2010/main" val="312682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BF70C184-4C1C-B645-B6A8-FB3CA8BD9FAA}"/>
              </a:ext>
            </a:extLst>
          </p:cNvPr>
          <p:cNvSpPr>
            <a:spLocks noGrp="1"/>
          </p:cNvSpPr>
          <p:nvPr>
            <p:ph type="title"/>
          </p:nvPr>
        </p:nvSpPr>
        <p:spPr/>
        <p:txBody>
          <a:bodyPr/>
          <a:lstStyle/>
          <a:p>
            <a:r>
              <a:rPr kumimoji="1" lang="en-US" altLang="ja-JP" dirty="0"/>
              <a:t>Biography</a:t>
            </a:r>
            <a:endParaRPr kumimoji="1" lang="ja-JP" altLang="en-US"/>
          </a:p>
        </p:txBody>
      </p:sp>
      <p:sp>
        <p:nvSpPr>
          <p:cNvPr id="8" name="コンテンツ プレースホルダー 7">
            <a:extLst>
              <a:ext uri="{FF2B5EF4-FFF2-40B4-BE49-F238E27FC236}">
                <a16:creationId xmlns:a16="http://schemas.microsoft.com/office/drawing/2014/main" id="{C8D83416-AE9B-AE4B-BFCB-B165FB870952}"/>
              </a:ext>
            </a:extLst>
          </p:cNvPr>
          <p:cNvSpPr>
            <a:spLocks noGrp="1"/>
          </p:cNvSpPr>
          <p:nvPr>
            <p:ph idx="1"/>
          </p:nvPr>
        </p:nvSpPr>
        <p:spPr/>
        <p:txBody>
          <a:bodyPr>
            <a:normAutofit/>
          </a:bodyPr>
          <a:lstStyle/>
          <a:p>
            <a:pPr marL="0" indent="0">
              <a:buNone/>
            </a:pPr>
            <a:r>
              <a:rPr lang="en" altLang="ja-JP" sz="1800" dirty="0" err="1"/>
              <a:t>Yui</a:t>
            </a:r>
            <a:r>
              <a:rPr lang="en" altLang="ja-JP" sz="1800" dirty="0"/>
              <a:t> Sahara is graduate student in Nakamura Laboratory at Toyama Prefectural University in the Graduate School Engineering majoring Information Systems Engineering. She received Bachelor of Engineering from Toyama Prefectural University at 2019. Her recent work includes ”Modeling and verification of autonomous-vehicle group control algorithms using UPPAAL”(ISCIE, May, 2019). She is researching performance model verification of autonomous-vehicle group control algorithms using a model checking technique. </a:t>
            </a:r>
          </a:p>
        </p:txBody>
      </p:sp>
      <p:sp>
        <p:nvSpPr>
          <p:cNvPr id="4" name="日付プレースホルダー 3">
            <a:extLst>
              <a:ext uri="{FF2B5EF4-FFF2-40B4-BE49-F238E27FC236}">
                <a16:creationId xmlns:a16="http://schemas.microsoft.com/office/drawing/2014/main" id="{258EFFB7-F786-A74B-B421-CE54BCF634A1}"/>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0957D478-DAB4-EA44-9296-5C577CB4B917}"/>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123369D4-CC57-4040-8E33-FED1EAAF07F1}"/>
              </a:ext>
            </a:extLst>
          </p:cNvPr>
          <p:cNvSpPr>
            <a:spLocks noGrp="1"/>
          </p:cNvSpPr>
          <p:nvPr>
            <p:ph type="sldNum" sz="quarter" idx="12"/>
          </p:nvPr>
        </p:nvSpPr>
        <p:spPr/>
        <p:txBody>
          <a:bodyPr/>
          <a:lstStyle/>
          <a:p>
            <a:fld id="{9B49D840-11F5-2C4D-A31F-D628D3329B0E}" type="slidenum">
              <a:rPr kumimoji="1" lang="ja-JP" altLang="en-US" smtClean="0"/>
              <a:t>11</a:t>
            </a:fld>
            <a:endParaRPr kumimoji="1" lang="ja-JP" altLang="en-US"/>
          </a:p>
        </p:txBody>
      </p:sp>
    </p:spTree>
    <p:extLst>
      <p:ext uri="{BB962C8B-B14F-4D97-AF65-F5344CB8AC3E}">
        <p14:creationId xmlns:p14="http://schemas.microsoft.com/office/powerpoint/2010/main" val="6430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6363C643-537B-F244-9553-F5681A7C8ED8}"/>
              </a:ext>
            </a:extLst>
          </p:cNvPr>
          <p:cNvSpPr>
            <a:spLocks noGrp="1"/>
          </p:cNvSpPr>
          <p:nvPr>
            <p:ph type="title"/>
          </p:nvPr>
        </p:nvSpPr>
        <p:spPr>
          <a:xfrm>
            <a:off x="628649" y="775675"/>
            <a:ext cx="7886700" cy="2852737"/>
          </a:xfrm>
        </p:spPr>
        <p:txBody>
          <a:bodyPr>
            <a:normAutofit/>
          </a:bodyPr>
          <a:lstStyle/>
          <a:p>
            <a:r>
              <a:rPr kumimoji="1" lang="en-US" altLang="ja-JP" sz="4800" dirty="0"/>
              <a:t>Thank you for listening!</a:t>
            </a:r>
            <a:endParaRPr kumimoji="1" lang="ja-JP" altLang="en-US" sz="4800"/>
          </a:p>
        </p:txBody>
      </p:sp>
      <p:sp>
        <p:nvSpPr>
          <p:cNvPr id="4" name="日付プレースホルダー 3">
            <a:extLst>
              <a:ext uri="{FF2B5EF4-FFF2-40B4-BE49-F238E27FC236}">
                <a16:creationId xmlns:a16="http://schemas.microsoft.com/office/drawing/2014/main" id="{D4A8E06C-C27A-F84B-B3BC-9D7F82ABF397}"/>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86AED58E-702D-844B-9202-26C65FFEEB9E}"/>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A0E7C748-BFBE-4B4A-9DD7-65204882A2D8}"/>
              </a:ext>
            </a:extLst>
          </p:cNvPr>
          <p:cNvSpPr>
            <a:spLocks noGrp="1"/>
          </p:cNvSpPr>
          <p:nvPr>
            <p:ph type="sldNum" sz="quarter" idx="12"/>
          </p:nvPr>
        </p:nvSpPr>
        <p:spPr/>
        <p:txBody>
          <a:bodyPr/>
          <a:lstStyle/>
          <a:p>
            <a:fld id="{9B49D840-11F5-2C4D-A31F-D628D3329B0E}" type="slidenum">
              <a:rPr kumimoji="1" lang="ja-JP" altLang="en-US" smtClean="0"/>
              <a:t>12</a:t>
            </a:fld>
            <a:endParaRPr kumimoji="1" lang="ja-JP" altLang="en-US"/>
          </a:p>
        </p:txBody>
      </p:sp>
    </p:spTree>
    <p:extLst>
      <p:ext uri="{BB962C8B-B14F-4D97-AF65-F5344CB8AC3E}">
        <p14:creationId xmlns:p14="http://schemas.microsoft.com/office/powerpoint/2010/main" val="95221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CDA73-9FBA-8249-A549-F7194067FC30}"/>
              </a:ext>
            </a:extLst>
          </p:cNvPr>
          <p:cNvSpPr>
            <a:spLocks noGrp="1"/>
          </p:cNvSpPr>
          <p:nvPr>
            <p:ph type="title"/>
          </p:nvPr>
        </p:nvSpPr>
        <p:spPr>
          <a:xfrm>
            <a:off x="628650" y="365126"/>
            <a:ext cx="7886700" cy="699745"/>
          </a:xfrm>
        </p:spPr>
        <p:txBody>
          <a:bodyPr/>
          <a:lstStyle/>
          <a:p>
            <a:r>
              <a:rPr kumimoji="1"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EAD545C9-E8A6-2B4D-98FD-7DCEBCD5AFF0}"/>
              </a:ext>
            </a:extLst>
          </p:cNvPr>
          <p:cNvSpPr>
            <a:spLocks noGrp="1"/>
          </p:cNvSpPr>
          <p:nvPr>
            <p:ph idx="1"/>
          </p:nvPr>
        </p:nvSpPr>
        <p:spPr>
          <a:xfrm>
            <a:off x="628649" y="1064872"/>
            <a:ext cx="7886700" cy="1723724"/>
          </a:xfrm>
        </p:spPr>
        <p:txBody>
          <a:bodyPr>
            <a:normAutofit fontScale="85000" lnSpcReduction="20000"/>
          </a:bodyPr>
          <a:lstStyle/>
          <a:p>
            <a:r>
              <a:rPr lang="en" altLang="ja-JP" dirty="0"/>
              <a:t>Automatic driving technology is in rapid development.</a:t>
            </a:r>
          </a:p>
          <a:p>
            <a:r>
              <a:rPr lang="en" altLang="ja-JP" dirty="0"/>
              <a:t>Automatic driving technology is divided into five levels depending on the technology installed.</a:t>
            </a:r>
          </a:p>
        </p:txBody>
      </p:sp>
      <p:sp>
        <p:nvSpPr>
          <p:cNvPr id="4" name="日付プレースホルダー 3">
            <a:extLst>
              <a:ext uri="{FF2B5EF4-FFF2-40B4-BE49-F238E27FC236}">
                <a16:creationId xmlns:a16="http://schemas.microsoft.com/office/drawing/2014/main" id="{FB8DC010-E5C3-FA4B-A053-6156F584DD13}"/>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2916412F-FB98-FB41-BE83-DC130D1EEB7F}"/>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A77A8023-AD73-6046-8381-DDCF81469657}"/>
              </a:ext>
            </a:extLst>
          </p:cNvPr>
          <p:cNvSpPr>
            <a:spLocks noGrp="1"/>
          </p:cNvSpPr>
          <p:nvPr>
            <p:ph type="sldNum" sz="quarter" idx="12"/>
          </p:nvPr>
        </p:nvSpPr>
        <p:spPr/>
        <p:txBody>
          <a:bodyPr/>
          <a:lstStyle/>
          <a:p>
            <a:fld id="{9B49D840-11F5-2C4D-A31F-D628D3329B0E}" type="slidenum">
              <a:rPr kumimoji="1" lang="ja-JP" altLang="en-US" smtClean="0"/>
              <a:t>2</a:t>
            </a:fld>
            <a:endParaRPr kumimoji="1" lang="ja-JP" altLang="en-US"/>
          </a:p>
        </p:txBody>
      </p:sp>
      <p:sp>
        <p:nvSpPr>
          <p:cNvPr id="8" name="テキスト ボックス 7">
            <a:extLst>
              <a:ext uri="{FF2B5EF4-FFF2-40B4-BE49-F238E27FC236}">
                <a16:creationId xmlns:a16="http://schemas.microsoft.com/office/drawing/2014/main" id="{B44BF1C1-649B-CA41-82C8-7D47A1C86B1D}"/>
              </a:ext>
            </a:extLst>
          </p:cNvPr>
          <p:cNvSpPr txBox="1"/>
          <p:nvPr/>
        </p:nvSpPr>
        <p:spPr>
          <a:xfrm>
            <a:off x="628650" y="5775767"/>
            <a:ext cx="7886700" cy="369332"/>
          </a:xfrm>
          <a:prstGeom prst="rect">
            <a:avLst/>
          </a:prstGeom>
          <a:noFill/>
        </p:spPr>
        <p:txBody>
          <a:bodyPr wrap="square" rtlCol="0">
            <a:spAutoFit/>
          </a:bodyPr>
          <a:lstStyle/>
          <a:p>
            <a:r>
              <a:rPr kumimoji="1" lang="en-US" altLang="ja-JP" dirty="0">
                <a:latin typeface="Hiragino Sans W4" panose="020B0400000000000000" pitchFamily="34" charset="-128"/>
                <a:ea typeface="Hiragino Sans W4" panose="020B0400000000000000" pitchFamily="34" charset="-128"/>
              </a:rPr>
              <a:t>Reference : SAE Levels of driving automation</a:t>
            </a:r>
            <a:endParaRPr kumimoji="1" lang="ja-JP" altLang="en-US">
              <a:latin typeface="Hiragino Sans W4" panose="020B0400000000000000" pitchFamily="34" charset="-128"/>
              <a:ea typeface="Hiragino Sans W4" panose="020B0400000000000000" pitchFamily="34" charset="-128"/>
            </a:endParaRPr>
          </a:p>
        </p:txBody>
      </p:sp>
      <p:pic>
        <p:nvPicPr>
          <p:cNvPr id="10" name="図 9">
            <a:extLst>
              <a:ext uri="{FF2B5EF4-FFF2-40B4-BE49-F238E27FC236}">
                <a16:creationId xmlns:a16="http://schemas.microsoft.com/office/drawing/2014/main" id="{34FD547B-9D90-5740-9C60-E215152F1A31}"/>
              </a:ext>
            </a:extLst>
          </p:cNvPr>
          <p:cNvPicPr>
            <a:picLocks noChangeAspect="1"/>
          </p:cNvPicPr>
          <p:nvPr/>
        </p:nvPicPr>
        <p:blipFill>
          <a:blip r:embed="rId3"/>
          <a:stretch>
            <a:fillRect/>
          </a:stretch>
        </p:blipFill>
        <p:spPr>
          <a:xfrm>
            <a:off x="2057398" y="2679200"/>
            <a:ext cx="4748515" cy="3096567"/>
          </a:xfrm>
          <a:prstGeom prst="rect">
            <a:avLst/>
          </a:prstGeom>
        </p:spPr>
      </p:pic>
    </p:spTree>
    <p:extLst>
      <p:ext uri="{BB962C8B-B14F-4D97-AF65-F5344CB8AC3E}">
        <p14:creationId xmlns:p14="http://schemas.microsoft.com/office/powerpoint/2010/main" val="60121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a:extLst>
              <a:ext uri="{FF2B5EF4-FFF2-40B4-BE49-F238E27FC236}">
                <a16:creationId xmlns:a16="http://schemas.microsoft.com/office/drawing/2014/main" id="{9298F427-9800-504F-83E9-5F6B8A9D5252}"/>
              </a:ext>
            </a:extLst>
          </p:cNvPr>
          <p:cNvSpPr>
            <a:spLocks noGrp="1"/>
          </p:cNvSpPr>
          <p:nvPr>
            <p:ph type="title"/>
          </p:nvPr>
        </p:nvSpPr>
        <p:spPr/>
        <p:txBody>
          <a:bodyPr/>
          <a:lstStyle/>
          <a:p>
            <a:r>
              <a:rPr kumimoji="1" lang="en-US" altLang="ja-JP" dirty="0"/>
              <a:t>Object</a:t>
            </a:r>
            <a:endParaRPr kumimoji="1" lang="ja-JP" altLang="en-US"/>
          </a:p>
        </p:txBody>
      </p:sp>
      <p:sp>
        <p:nvSpPr>
          <p:cNvPr id="11" name="コンテンツ プレースホルダー 10">
            <a:extLst>
              <a:ext uri="{FF2B5EF4-FFF2-40B4-BE49-F238E27FC236}">
                <a16:creationId xmlns:a16="http://schemas.microsoft.com/office/drawing/2014/main" id="{27165602-971F-604D-BADE-2AD5B482CD9A}"/>
              </a:ext>
            </a:extLst>
          </p:cNvPr>
          <p:cNvSpPr>
            <a:spLocks noGrp="1"/>
          </p:cNvSpPr>
          <p:nvPr>
            <p:ph idx="1"/>
          </p:nvPr>
        </p:nvSpPr>
        <p:spPr>
          <a:xfrm>
            <a:off x="628650" y="1825626"/>
            <a:ext cx="7886700" cy="1291777"/>
          </a:xfrm>
        </p:spPr>
        <p:txBody>
          <a:bodyPr>
            <a:normAutofit fontScale="85000" lnSpcReduction="10000"/>
          </a:bodyPr>
          <a:lstStyle/>
          <a:p>
            <a:r>
              <a:rPr kumimoji="1" lang="en-US" altLang="ja-JP" dirty="0"/>
              <a:t>Modeling the autonomous vehicles group contro</a:t>
            </a:r>
            <a:r>
              <a:rPr lang="en-US" altLang="ja-JP" dirty="0"/>
              <a:t>l algorithms</a:t>
            </a:r>
          </a:p>
          <a:p>
            <a:r>
              <a:rPr kumimoji="1" lang="en-US" altLang="ja-JP" dirty="0"/>
              <a:t>Propose verification using formal methods</a:t>
            </a:r>
            <a:endParaRPr kumimoji="1" lang="ja-JP" altLang="en-US"/>
          </a:p>
        </p:txBody>
      </p:sp>
      <p:sp>
        <p:nvSpPr>
          <p:cNvPr id="4" name="日付プレースホルダー 3">
            <a:extLst>
              <a:ext uri="{FF2B5EF4-FFF2-40B4-BE49-F238E27FC236}">
                <a16:creationId xmlns:a16="http://schemas.microsoft.com/office/drawing/2014/main" id="{1850CCA3-2DB5-6448-BE80-5ED31034EB72}"/>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A0752ECB-3685-D04D-9F23-6ED71ED37F7D}"/>
              </a:ext>
            </a:extLst>
          </p:cNvPr>
          <p:cNvSpPr>
            <a:spLocks noGrp="1"/>
          </p:cNvSpPr>
          <p:nvPr>
            <p:ph type="ftr" sz="quarter" idx="11"/>
          </p:nvPr>
        </p:nvSpPr>
        <p:spPr>
          <a:xfrm>
            <a:off x="2057399" y="6356351"/>
            <a:ext cx="5442858" cy="365125"/>
          </a:xfrm>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FE21D6EA-F28E-8649-9B23-D917DD79340E}"/>
              </a:ext>
            </a:extLst>
          </p:cNvPr>
          <p:cNvSpPr>
            <a:spLocks noGrp="1"/>
          </p:cNvSpPr>
          <p:nvPr>
            <p:ph type="sldNum" sz="quarter" idx="12"/>
          </p:nvPr>
        </p:nvSpPr>
        <p:spPr/>
        <p:txBody>
          <a:bodyPr/>
          <a:lstStyle/>
          <a:p>
            <a:fld id="{9B49D840-11F5-2C4D-A31F-D628D3329B0E}" type="slidenum">
              <a:rPr kumimoji="1" lang="ja-JP" altLang="en-US" smtClean="0"/>
              <a:t>3</a:t>
            </a:fld>
            <a:endParaRPr kumimoji="1" lang="ja-JP" altLang="en-US"/>
          </a:p>
        </p:txBody>
      </p:sp>
      <p:grpSp>
        <p:nvGrpSpPr>
          <p:cNvPr id="12" name="グループ化 11">
            <a:extLst>
              <a:ext uri="{FF2B5EF4-FFF2-40B4-BE49-F238E27FC236}">
                <a16:creationId xmlns:a16="http://schemas.microsoft.com/office/drawing/2014/main" id="{31F76A54-1316-7C47-B9D8-59F279103237}"/>
              </a:ext>
            </a:extLst>
          </p:cNvPr>
          <p:cNvGrpSpPr/>
          <p:nvPr/>
        </p:nvGrpSpPr>
        <p:grpSpPr>
          <a:xfrm>
            <a:off x="1871792" y="3371128"/>
            <a:ext cx="5400416" cy="2731497"/>
            <a:chOff x="-1085158" y="3210948"/>
            <a:chExt cx="6159662" cy="3115519"/>
          </a:xfrm>
        </p:grpSpPr>
        <p:sp>
          <p:nvSpPr>
            <p:cNvPr id="13" name="正方形/長方形 12">
              <a:extLst>
                <a:ext uri="{FF2B5EF4-FFF2-40B4-BE49-F238E27FC236}">
                  <a16:creationId xmlns:a16="http://schemas.microsoft.com/office/drawing/2014/main" id="{29065B74-C3EE-5F4E-ABB3-B838044C7B56}"/>
                </a:ext>
              </a:extLst>
            </p:cNvPr>
            <p:cNvSpPr/>
            <p:nvPr/>
          </p:nvSpPr>
          <p:spPr>
            <a:xfrm>
              <a:off x="-1085157" y="3210948"/>
              <a:ext cx="1782501" cy="99542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System Design</a:t>
              </a:r>
              <a:endParaRPr lang="ja-JP" altLang="en-US"/>
            </a:p>
          </p:txBody>
        </p:sp>
        <p:sp>
          <p:nvSpPr>
            <p:cNvPr id="14" name="正方形/長方形 13">
              <a:extLst>
                <a:ext uri="{FF2B5EF4-FFF2-40B4-BE49-F238E27FC236}">
                  <a16:creationId xmlns:a16="http://schemas.microsoft.com/office/drawing/2014/main" id="{0BB0B288-7856-BD43-91FA-935B0C2A11B3}"/>
                </a:ext>
              </a:extLst>
            </p:cNvPr>
            <p:cNvSpPr/>
            <p:nvPr/>
          </p:nvSpPr>
          <p:spPr>
            <a:xfrm>
              <a:off x="2666971" y="3210948"/>
              <a:ext cx="1782501" cy="27779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System Model</a:t>
              </a:r>
              <a:endParaRPr lang="ja-JP" altLang="en-US"/>
            </a:p>
          </p:txBody>
        </p:sp>
        <p:sp>
          <p:nvSpPr>
            <p:cNvPr id="15" name="正方形/長方形 14">
              <a:extLst>
                <a:ext uri="{FF2B5EF4-FFF2-40B4-BE49-F238E27FC236}">
                  <a16:creationId xmlns:a16="http://schemas.microsoft.com/office/drawing/2014/main" id="{C7BC4CF0-B860-E446-AB43-61D9A448739C}"/>
                </a:ext>
              </a:extLst>
            </p:cNvPr>
            <p:cNvSpPr/>
            <p:nvPr/>
          </p:nvSpPr>
          <p:spPr>
            <a:xfrm>
              <a:off x="-1085158" y="5331044"/>
              <a:ext cx="1782501" cy="99542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Property</a:t>
              </a:r>
              <a:endParaRPr lang="ja-JP" altLang="en-US"/>
            </a:p>
          </p:txBody>
        </p:sp>
        <p:sp>
          <p:nvSpPr>
            <p:cNvPr id="16" name="正方形/長方形 15">
              <a:extLst>
                <a:ext uri="{FF2B5EF4-FFF2-40B4-BE49-F238E27FC236}">
                  <a16:creationId xmlns:a16="http://schemas.microsoft.com/office/drawing/2014/main" id="{DDB9A4F9-C0D2-E54B-86C0-4A7729C900C1}"/>
                </a:ext>
              </a:extLst>
            </p:cNvPr>
            <p:cNvSpPr/>
            <p:nvPr/>
          </p:nvSpPr>
          <p:spPr>
            <a:xfrm>
              <a:off x="2666971" y="5331044"/>
              <a:ext cx="1782501" cy="99542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Verification Formula</a:t>
              </a:r>
              <a:endParaRPr lang="ja-JP" altLang="en-US"/>
            </a:p>
          </p:txBody>
        </p:sp>
        <p:sp>
          <p:nvSpPr>
            <p:cNvPr id="17" name="右矢印 16">
              <a:extLst>
                <a:ext uri="{FF2B5EF4-FFF2-40B4-BE49-F238E27FC236}">
                  <a16:creationId xmlns:a16="http://schemas.microsoft.com/office/drawing/2014/main" id="{8724F647-9F0A-1644-9DFE-8F48828820BE}"/>
                </a:ext>
              </a:extLst>
            </p:cNvPr>
            <p:cNvSpPr/>
            <p:nvPr/>
          </p:nvSpPr>
          <p:spPr>
            <a:xfrm>
              <a:off x="983817" y="5504663"/>
              <a:ext cx="1396678" cy="648182"/>
            </a:xfrm>
            <a:prstGeom prst="rightArrow">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Modeling</a:t>
              </a:r>
            </a:p>
          </p:txBody>
        </p:sp>
        <p:sp>
          <p:nvSpPr>
            <p:cNvPr id="18" name="右矢印 17">
              <a:extLst>
                <a:ext uri="{FF2B5EF4-FFF2-40B4-BE49-F238E27FC236}">
                  <a16:creationId xmlns:a16="http://schemas.microsoft.com/office/drawing/2014/main" id="{AFAE1E8F-E7C1-3B4C-9D75-8FA3B780A2AB}"/>
                </a:ext>
              </a:extLst>
            </p:cNvPr>
            <p:cNvSpPr/>
            <p:nvPr/>
          </p:nvSpPr>
          <p:spPr>
            <a:xfrm>
              <a:off x="983818" y="3384567"/>
              <a:ext cx="1396678" cy="648182"/>
            </a:xfrm>
            <a:prstGeom prst="rightArrow">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Modeling</a:t>
              </a:r>
            </a:p>
          </p:txBody>
        </p:sp>
        <p:sp>
          <p:nvSpPr>
            <p:cNvPr id="19" name="上矢印 18">
              <a:extLst>
                <a:ext uri="{FF2B5EF4-FFF2-40B4-BE49-F238E27FC236}">
                  <a16:creationId xmlns:a16="http://schemas.microsoft.com/office/drawing/2014/main" id="{8D9F97E5-6E7A-844B-B346-2C76B43606D5}"/>
                </a:ext>
              </a:extLst>
            </p:cNvPr>
            <p:cNvSpPr/>
            <p:nvPr/>
          </p:nvSpPr>
          <p:spPr>
            <a:xfrm>
              <a:off x="2041937" y="4509239"/>
              <a:ext cx="3032567" cy="497712"/>
            </a:xfrm>
            <a:prstGeom prst="upArrow">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Times New Roman" panose="02020603050405020304" pitchFamily="18" charset="0"/>
                  <a:cs typeface="Times New Roman" panose="02020603050405020304" pitchFamily="18" charset="0"/>
                </a:rPr>
                <a:t>Modeling Verification</a:t>
              </a:r>
              <a:endParaRPr lang="ja-JP" altLang="en-US" sz="1400">
                <a:latin typeface="Times New Roman" panose="02020603050405020304" pitchFamily="18" charset="0"/>
                <a:cs typeface="Times New Roman" panose="02020603050405020304" pitchFamily="18" charset="0"/>
              </a:endParaRPr>
            </a:p>
          </p:txBody>
        </p:sp>
        <p:pic>
          <p:nvPicPr>
            <p:cNvPr id="20" name="図 19">
              <a:extLst>
                <a:ext uri="{FF2B5EF4-FFF2-40B4-BE49-F238E27FC236}">
                  <a16:creationId xmlns:a16="http://schemas.microsoft.com/office/drawing/2014/main" id="{0C15B1AD-7045-014C-8164-077F40D7F7D4}"/>
                </a:ext>
              </a:extLst>
            </p:cNvPr>
            <p:cNvPicPr>
              <a:picLocks noChangeAspect="1"/>
            </p:cNvPicPr>
            <p:nvPr/>
          </p:nvPicPr>
          <p:blipFill>
            <a:blip r:embed="rId3"/>
            <a:stretch>
              <a:fillRect/>
            </a:stretch>
          </p:blipFill>
          <p:spPr>
            <a:xfrm>
              <a:off x="2666971" y="3547310"/>
              <a:ext cx="1787963" cy="770449"/>
            </a:xfrm>
            <a:prstGeom prst="rect">
              <a:avLst/>
            </a:prstGeom>
          </p:spPr>
        </p:pic>
      </p:grpSp>
    </p:spTree>
    <p:extLst>
      <p:ext uri="{BB962C8B-B14F-4D97-AF65-F5344CB8AC3E}">
        <p14:creationId xmlns:p14="http://schemas.microsoft.com/office/powerpoint/2010/main" val="427126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5D2F6-C478-0D46-977F-B84563438192}"/>
              </a:ext>
            </a:extLst>
          </p:cNvPr>
          <p:cNvSpPr>
            <a:spLocks noGrp="1"/>
          </p:cNvSpPr>
          <p:nvPr>
            <p:ph type="title"/>
          </p:nvPr>
        </p:nvSpPr>
        <p:spPr/>
        <p:txBody>
          <a:bodyPr/>
          <a:lstStyle/>
          <a:p>
            <a:r>
              <a:rPr kumimoji="1" lang="en-US" altLang="ja-JP" dirty="0"/>
              <a:t>Modeling Verification</a:t>
            </a:r>
            <a:endParaRPr kumimoji="1" lang="ja-JP" altLang="en-US"/>
          </a:p>
        </p:txBody>
      </p:sp>
      <p:sp>
        <p:nvSpPr>
          <p:cNvPr id="3" name="コンテンツ プレースホルダー 2">
            <a:extLst>
              <a:ext uri="{FF2B5EF4-FFF2-40B4-BE49-F238E27FC236}">
                <a16:creationId xmlns:a16="http://schemas.microsoft.com/office/drawing/2014/main" id="{F9FCD122-BF58-2F41-8603-ADC233376A69}"/>
              </a:ext>
            </a:extLst>
          </p:cNvPr>
          <p:cNvSpPr>
            <a:spLocks noGrp="1"/>
          </p:cNvSpPr>
          <p:nvPr>
            <p:ph idx="1"/>
          </p:nvPr>
        </p:nvSpPr>
        <p:spPr/>
        <p:txBody>
          <a:bodyPr/>
          <a:lstStyle/>
          <a:p>
            <a:r>
              <a:rPr lang="en" altLang="ja-JP" dirty="0"/>
              <a:t>A type of automatic verification method that comprehensively investigates possible states on a system and finds design errors.</a:t>
            </a:r>
          </a:p>
          <a:p>
            <a:r>
              <a:rPr lang="en" altLang="ja-JP" dirty="0"/>
              <a:t>Perform time constraint verification with time automaton.</a:t>
            </a:r>
            <a:endParaRPr kumimoji="1" lang="ja-JP" altLang="en-US"/>
          </a:p>
        </p:txBody>
      </p:sp>
      <p:sp>
        <p:nvSpPr>
          <p:cNvPr id="4" name="日付プレースホルダー 3">
            <a:extLst>
              <a:ext uri="{FF2B5EF4-FFF2-40B4-BE49-F238E27FC236}">
                <a16:creationId xmlns:a16="http://schemas.microsoft.com/office/drawing/2014/main" id="{E92D4344-D0FE-3448-8744-54A697765C5B}"/>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BB30C2E0-11C0-9040-9115-F364C63EEA5D}"/>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11F85BDA-9CE0-A641-A0B9-4A2B91BF01EF}"/>
              </a:ext>
            </a:extLst>
          </p:cNvPr>
          <p:cNvSpPr>
            <a:spLocks noGrp="1"/>
          </p:cNvSpPr>
          <p:nvPr>
            <p:ph type="sldNum" sz="quarter" idx="12"/>
          </p:nvPr>
        </p:nvSpPr>
        <p:spPr/>
        <p:txBody>
          <a:bodyPr/>
          <a:lstStyle/>
          <a:p>
            <a:fld id="{9B49D840-11F5-2C4D-A31F-D628D3329B0E}" type="slidenum">
              <a:rPr kumimoji="1" lang="ja-JP" altLang="en-US" smtClean="0"/>
              <a:t>4</a:t>
            </a:fld>
            <a:endParaRPr kumimoji="1" lang="ja-JP" altLang="en-US"/>
          </a:p>
        </p:txBody>
      </p:sp>
    </p:spTree>
    <p:extLst>
      <p:ext uri="{BB962C8B-B14F-4D97-AF65-F5344CB8AC3E}">
        <p14:creationId xmlns:p14="http://schemas.microsoft.com/office/powerpoint/2010/main" val="90893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F5D10-3D9E-6540-9ADB-E7C9162B51A2}"/>
              </a:ext>
            </a:extLst>
          </p:cNvPr>
          <p:cNvSpPr>
            <a:spLocks noGrp="1"/>
          </p:cNvSpPr>
          <p:nvPr>
            <p:ph type="title"/>
          </p:nvPr>
        </p:nvSpPr>
        <p:spPr>
          <a:xfrm>
            <a:off x="628650" y="365126"/>
            <a:ext cx="7886700" cy="846587"/>
          </a:xfrm>
        </p:spPr>
        <p:txBody>
          <a:bodyPr/>
          <a:lstStyle/>
          <a:p>
            <a:r>
              <a:rPr kumimoji="1" lang="en-US" altLang="ja-JP" dirty="0"/>
              <a:t>Model using UPPAAL</a:t>
            </a:r>
            <a:endParaRPr kumimoji="1" lang="ja-JP" altLang="en-US"/>
          </a:p>
        </p:txBody>
      </p:sp>
      <p:sp>
        <p:nvSpPr>
          <p:cNvPr id="3" name="コンテンツ プレースホルダー 2">
            <a:extLst>
              <a:ext uri="{FF2B5EF4-FFF2-40B4-BE49-F238E27FC236}">
                <a16:creationId xmlns:a16="http://schemas.microsoft.com/office/drawing/2014/main" id="{510A16B1-AD84-D547-8135-E8D2DBD99B3D}"/>
              </a:ext>
            </a:extLst>
          </p:cNvPr>
          <p:cNvSpPr>
            <a:spLocks noGrp="1"/>
          </p:cNvSpPr>
          <p:nvPr>
            <p:ph idx="1"/>
          </p:nvPr>
        </p:nvSpPr>
        <p:spPr>
          <a:xfrm>
            <a:off x="628649" y="1211713"/>
            <a:ext cx="7886700" cy="617538"/>
          </a:xfrm>
        </p:spPr>
        <p:txBody>
          <a:bodyPr/>
          <a:lstStyle/>
          <a:p>
            <a:r>
              <a:rPr kumimoji="1" lang="en-US" altLang="ja-JP" dirty="0"/>
              <a:t>Timed Automaton of a intersection</a:t>
            </a:r>
            <a:endParaRPr kumimoji="1" lang="ja-JP" altLang="en-US"/>
          </a:p>
        </p:txBody>
      </p:sp>
      <p:sp>
        <p:nvSpPr>
          <p:cNvPr id="4" name="日付プレースホルダー 3">
            <a:extLst>
              <a:ext uri="{FF2B5EF4-FFF2-40B4-BE49-F238E27FC236}">
                <a16:creationId xmlns:a16="http://schemas.microsoft.com/office/drawing/2014/main" id="{2029A67F-7930-284D-88D4-44F692416CEA}"/>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EF00F90F-041C-4A49-A34D-8A93DC37BFE3}"/>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7EEAB5E8-A319-6249-A212-6485086FCBA0}"/>
              </a:ext>
            </a:extLst>
          </p:cNvPr>
          <p:cNvSpPr>
            <a:spLocks noGrp="1"/>
          </p:cNvSpPr>
          <p:nvPr>
            <p:ph type="sldNum" sz="quarter" idx="12"/>
          </p:nvPr>
        </p:nvSpPr>
        <p:spPr/>
        <p:txBody>
          <a:bodyPr/>
          <a:lstStyle/>
          <a:p>
            <a:fld id="{9B49D840-11F5-2C4D-A31F-D628D3329B0E}" type="slidenum">
              <a:rPr kumimoji="1" lang="ja-JP" altLang="en-US" smtClean="0"/>
              <a:t>5</a:t>
            </a:fld>
            <a:endParaRPr kumimoji="1" lang="ja-JP" altLang="en-US"/>
          </a:p>
        </p:txBody>
      </p:sp>
      <p:pic>
        <p:nvPicPr>
          <p:cNvPr id="8" name="図 7">
            <a:extLst>
              <a:ext uri="{FF2B5EF4-FFF2-40B4-BE49-F238E27FC236}">
                <a16:creationId xmlns:a16="http://schemas.microsoft.com/office/drawing/2014/main" id="{74E167DC-C137-9E43-99C2-ABF86B6CEC0F}"/>
              </a:ext>
            </a:extLst>
          </p:cNvPr>
          <p:cNvPicPr>
            <a:picLocks noChangeAspect="1"/>
          </p:cNvPicPr>
          <p:nvPr/>
        </p:nvPicPr>
        <p:blipFill>
          <a:blip r:embed="rId3"/>
          <a:stretch>
            <a:fillRect/>
          </a:stretch>
        </p:blipFill>
        <p:spPr>
          <a:xfrm>
            <a:off x="3047204" y="3721738"/>
            <a:ext cx="3049589" cy="2634613"/>
          </a:xfrm>
          <a:prstGeom prst="rect">
            <a:avLst/>
          </a:prstGeom>
          <a:ln w="3175">
            <a:solidFill>
              <a:schemeClr val="tx1"/>
            </a:solidFill>
          </a:ln>
        </p:spPr>
      </p:pic>
      <p:pic>
        <p:nvPicPr>
          <p:cNvPr id="10" name="図 9">
            <a:extLst>
              <a:ext uri="{FF2B5EF4-FFF2-40B4-BE49-F238E27FC236}">
                <a16:creationId xmlns:a16="http://schemas.microsoft.com/office/drawing/2014/main" id="{9A54FD8C-6334-7244-BAB7-8FAC325B0CD6}"/>
              </a:ext>
            </a:extLst>
          </p:cNvPr>
          <p:cNvPicPr>
            <a:picLocks noChangeAspect="1"/>
          </p:cNvPicPr>
          <p:nvPr/>
        </p:nvPicPr>
        <p:blipFill>
          <a:blip r:embed="rId4"/>
          <a:stretch>
            <a:fillRect/>
          </a:stretch>
        </p:blipFill>
        <p:spPr>
          <a:xfrm>
            <a:off x="85722" y="1829251"/>
            <a:ext cx="8972551" cy="1879513"/>
          </a:xfrm>
          <a:prstGeom prst="rect">
            <a:avLst/>
          </a:prstGeom>
          <a:ln w="3175">
            <a:solidFill>
              <a:schemeClr val="tx1"/>
            </a:solidFill>
          </a:ln>
        </p:spPr>
      </p:pic>
    </p:spTree>
    <p:extLst>
      <p:ext uri="{BB962C8B-B14F-4D97-AF65-F5344CB8AC3E}">
        <p14:creationId xmlns:p14="http://schemas.microsoft.com/office/powerpoint/2010/main" val="87194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F1E8D-3808-C143-9305-5CFF94029B1D}"/>
              </a:ext>
            </a:extLst>
          </p:cNvPr>
          <p:cNvSpPr>
            <a:spLocks noGrp="1"/>
          </p:cNvSpPr>
          <p:nvPr>
            <p:ph type="title"/>
          </p:nvPr>
        </p:nvSpPr>
        <p:spPr/>
        <p:txBody>
          <a:bodyPr/>
          <a:lstStyle/>
          <a:p>
            <a:r>
              <a:rPr kumimoji="1" lang="en-US" altLang="ja-JP" dirty="0"/>
              <a:t>System declarations</a:t>
            </a:r>
            <a:endParaRPr kumimoji="1" lang="ja-JP" altLang="en-US"/>
          </a:p>
        </p:txBody>
      </p:sp>
      <p:sp>
        <p:nvSpPr>
          <p:cNvPr id="3" name="コンテンツ プレースホルダー 2">
            <a:extLst>
              <a:ext uri="{FF2B5EF4-FFF2-40B4-BE49-F238E27FC236}">
                <a16:creationId xmlns:a16="http://schemas.microsoft.com/office/drawing/2014/main" id="{B9D93242-EEB4-5946-A810-91A0E28475D4}"/>
              </a:ext>
            </a:extLst>
          </p:cNvPr>
          <p:cNvSpPr>
            <a:spLocks noGrp="1"/>
          </p:cNvSpPr>
          <p:nvPr>
            <p:ph idx="1"/>
          </p:nvPr>
        </p:nvSpPr>
        <p:spPr>
          <a:xfrm>
            <a:off x="628650" y="1825625"/>
            <a:ext cx="7886700" cy="1460500"/>
          </a:xfrm>
        </p:spPr>
        <p:txBody>
          <a:bodyPr>
            <a:normAutofit/>
          </a:bodyPr>
          <a:lstStyle/>
          <a:p>
            <a:r>
              <a:rPr lang="en-US" altLang="ja-JP" sz="2800" dirty="0"/>
              <a:t>Make timed automaton from template</a:t>
            </a:r>
          </a:p>
          <a:p>
            <a:r>
              <a:rPr lang="en-US" altLang="ja-JP" sz="2800" dirty="0"/>
              <a:t>There are 4 cars going straight</a:t>
            </a:r>
            <a:endParaRPr kumimoji="1" lang="ja-JP" altLang="en-US" sz="2800"/>
          </a:p>
        </p:txBody>
      </p:sp>
      <p:sp>
        <p:nvSpPr>
          <p:cNvPr id="4" name="日付プレースホルダー 3">
            <a:extLst>
              <a:ext uri="{FF2B5EF4-FFF2-40B4-BE49-F238E27FC236}">
                <a16:creationId xmlns:a16="http://schemas.microsoft.com/office/drawing/2014/main" id="{BA84A526-2BCB-7844-B717-41A7B0FA0AE1}"/>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7F8DC667-6252-2647-B657-BF2834AA4EEB}"/>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BCCFDE4D-FA95-5C4B-9E5B-FB4D2E15C526}"/>
              </a:ext>
            </a:extLst>
          </p:cNvPr>
          <p:cNvSpPr>
            <a:spLocks noGrp="1"/>
          </p:cNvSpPr>
          <p:nvPr>
            <p:ph type="sldNum" sz="quarter" idx="12"/>
          </p:nvPr>
        </p:nvSpPr>
        <p:spPr/>
        <p:txBody>
          <a:bodyPr/>
          <a:lstStyle/>
          <a:p>
            <a:fld id="{9B49D840-11F5-2C4D-A31F-D628D3329B0E}" type="slidenum">
              <a:rPr kumimoji="1" lang="ja-JP" altLang="en-US" smtClean="0"/>
              <a:t>6</a:t>
            </a:fld>
            <a:endParaRPr kumimoji="1" lang="ja-JP" altLang="en-US"/>
          </a:p>
        </p:txBody>
      </p:sp>
      <p:pic>
        <p:nvPicPr>
          <p:cNvPr id="8" name="図 7">
            <a:extLst>
              <a:ext uri="{FF2B5EF4-FFF2-40B4-BE49-F238E27FC236}">
                <a16:creationId xmlns:a16="http://schemas.microsoft.com/office/drawing/2014/main" id="{1DEAF79A-E349-C344-A844-61CB1F4EB297}"/>
              </a:ext>
            </a:extLst>
          </p:cNvPr>
          <p:cNvPicPr>
            <a:picLocks noChangeAspect="1"/>
          </p:cNvPicPr>
          <p:nvPr/>
        </p:nvPicPr>
        <p:blipFill>
          <a:blip r:embed="rId3"/>
          <a:stretch>
            <a:fillRect/>
          </a:stretch>
        </p:blipFill>
        <p:spPr>
          <a:xfrm>
            <a:off x="1568450" y="3286125"/>
            <a:ext cx="6007100" cy="2209800"/>
          </a:xfrm>
          <a:prstGeom prst="rect">
            <a:avLst/>
          </a:prstGeom>
        </p:spPr>
      </p:pic>
    </p:spTree>
    <p:extLst>
      <p:ext uri="{BB962C8B-B14F-4D97-AF65-F5344CB8AC3E}">
        <p14:creationId xmlns:p14="http://schemas.microsoft.com/office/powerpoint/2010/main" val="148465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0278C-F2E4-9247-9594-6800EE3A1C07}"/>
              </a:ext>
            </a:extLst>
          </p:cNvPr>
          <p:cNvSpPr>
            <a:spLocks noGrp="1"/>
          </p:cNvSpPr>
          <p:nvPr>
            <p:ph type="title"/>
          </p:nvPr>
        </p:nvSpPr>
        <p:spPr/>
        <p:txBody>
          <a:bodyPr/>
          <a:lstStyle/>
          <a:p>
            <a:r>
              <a:rPr kumimoji="1" lang="en-US" altLang="ja-JP" dirty="0"/>
              <a:t>Simulation</a:t>
            </a:r>
            <a:endParaRPr kumimoji="1" lang="ja-JP" altLang="en-US"/>
          </a:p>
        </p:txBody>
      </p:sp>
      <p:sp>
        <p:nvSpPr>
          <p:cNvPr id="4" name="日付プレースホルダー 3">
            <a:extLst>
              <a:ext uri="{FF2B5EF4-FFF2-40B4-BE49-F238E27FC236}">
                <a16:creationId xmlns:a16="http://schemas.microsoft.com/office/drawing/2014/main" id="{DA56E313-D1F0-2746-85DD-8EAED9CCA3F3}"/>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093B8D57-A71A-EC4A-8DFA-46F899A63F9E}"/>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3209C614-D17E-504C-ACA6-C0F119223AE0}"/>
              </a:ext>
            </a:extLst>
          </p:cNvPr>
          <p:cNvSpPr>
            <a:spLocks noGrp="1"/>
          </p:cNvSpPr>
          <p:nvPr>
            <p:ph type="sldNum" sz="quarter" idx="12"/>
          </p:nvPr>
        </p:nvSpPr>
        <p:spPr/>
        <p:txBody>
          <a:bodyPr/>
          <a:lstStyle/>
          <a:p>
            <a:fld id="{9B49D840-11F5-2C4D-A31F-D628D3329B0E}"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D075CE59-9780-F94C-B1FF-E8256396B972}"/>
              </a:ext>
            </a:extLst>
          </p:cNvPr>
          <p:cNvPicPr>
            <a:picLocks noChangeAspect="1"/>
          </p:cNvPicPr>
          <p:nvPr/>
        </p:nvPicPr>
        <p:blipFill>
          <a:blip r:embed="rId3"/>
          <a:stretch>
            <a:fillRect/>
          </a:stretch>
        </p:blipFill>
        <p:spPr>
          <a:xfrm>
            <a:off x="5520582" y="597361"/>
            <a:ext cx="3528252" cy="5535475"/>
          </a:xfrm>
          <a:prstGeom prst="rect">
            <a:avLst/>
          </a:prstGeom>
        </p:spPr>
      </p:pic>
      <p:pic>
        <p:nvPicPr>
          <p:cNvPr id="10" name="図 9">
            <a:extLst>
              <a:ext uri="{FF2B5EF4-FFF2-40B4-BE49-F238E27FC236}">
                <a16:creationId xmlns:a16="http://schemas.microsoft.com/office/drawing/2014/main" id="{4F6C99A0-3645-1340-BE9A-C0B729EDE3E7}"/>
              </a:ext>
            </a:extLst>
          </p:cNvPr>
          <p:cNvPicPr>
            <a:picLocks noChangeAspect="1"/>
          </p:cNvPicPr>
          <p:nvPr/>
        </p:nvPicPr>
        <p:blipFill>
          <a:blip r:embed="rId4"/>
          <a:stretch>
            <a:fillRect/>
          </a:stretch>
        </p:blipFill>
        <p:spPr>
          <a:xfrm>
            <a:off x="963104" y="2549664"/>
            <a:ext cx="4003106" cy="3132137"/>
          </a:xfrm>
          <a:prstGeom prst="rect">
            <a:avLst/>
          </a:prstGeom>
        </p:spPr>
      </p:pic>
      <p:sp>
        <p:nvSpPr>
          <p:cNvPr id="3" name="コンテンツ プレースホルダー 2">
            <a:extLst>
              <a:ext uri="{FF2B5EF4-FFF2-40B4-BE49-F238E27FC236}">
                <a16:creationId xmlns:a16="http://schemas.microsoft.com/office/drawing/2014/main" id="{72D992DB-3949-1E46-B987-7295AF455D78}"/>
              </a:ext>
            </a:extLst>
          </p:cNvPr>
          <p:cNvSpPr>
            <a:spLocks noGrp="1"/>
          </p:cNvSpPr>
          <p:nvPr>
            <p:ph idx="1"/>
          </p:nvPr>
        </p:nvSpPr>
        <p:spPr>
          <a:xfrm>
            <a:off x="628650" y="1825625"/>
            <a:ext cx="4891932" cy="488950"/>
          </a:xfrm>
        </p:spPr>
        <p:txBody>
          <a:bodyPr>
            <a:normAutofit/>
          </a:bodyPr>
          <a:lstStyle/>
          <a:p>
            <a:r>
              <a:rPr lang="en-US" altLang="ja-JP" sz="2800" dirty="0"/>
              <a:t>Using simulation system</a:t>
            </a:r>
            <a:endParaRPr kumimoji="1" lang="ja-JP" altLang="en-US" sz="2800"/>
          </a:p>
        </p:txBody>
      </p:sp>
    </p:spTree>
    <p:extLst>
      <p:ext uri="{BB962C8B-B14F-4D97-AF65-F5344CB8AC3E}">
        <p14:creationId xmlns:p14="http://schemas.microsoft.com/office/powerpoint/2010/main" val="355222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C97DB1-96B0-2C4E-8837-B2FE2AE03DB9}"/>
              </a:ext>
            </a:extLst>
          </p:cNvPr>
          <p:cNvSpPr>
            <a:spLocks noGrp="1"/>
          </p:cNvSpPr>
          <p:nvPr>
            <p:ph type="title"/>
          </p:nvPr>
        </p:nvSpPr>
        <p:spPr/>
        <p:txBody>
          <a:bodyPr/>
          <a:lstStyle/>
          <a:p>
            <a:r>
              <a:rPr kumimoji="1" lang="en-US" altLang="ja-JP" dirty="0"/>
              <a:t>Verify</a:t>
            </a:r>
            <a:endParaRPr kumimoji="1" lang="ja-JP" altLang="en-US"/>
          </a:p>
        </p:txBody>
      </p:sp>
      <p:sp>
        <p:nvSpPr>
          <p:cNvPr id="3" name="コンテンツ プレースホルダー 2">
            <a:extLst>
              <a:ext uri="{FF2B5EF4-FFF2-40B4-BE49-F238E27FC236}">
                <a16:creationId xmlns:a16="http://schemas.microsoft.com/office/drawing/2014/main" id="{F5312C23-6DF5-A940-B9D8-2721DAD552DC}"/>
              </a:ext>
            </a:extLst>
          </p:cNvPr>
          <p:cNvSpPr>
            <a:spLocks noGrp="1"/>
          </p:cNvSpPr>
          <p:nvPr>
            <p:ph idx="1"/>
          </p:nvPr>
        </p:nvSpPr>
        <p:spPr>
          <a:xfrm>
            <a:off x="628650" y="1825625"/>
            <a:ext cx="7886700" cy="1409188"/>
          </a:xfrm>
        </p:spPr>
        <p:txBody>
          <a:bodyPr>
            <a:normAutofit/>
          </a:bodyPr>
          <a:lstStyle/>
          <a:p>
            <a:r>
              <a:rPr kumimoji="1" lang="en-US" altLang="ja-JP" dirty="0"/>
              <a:t>Verify</a:t>
            </a:r>
            <a:r>
              <a:rPr kumimoji="1" lang="ja-JP" altLang="en-US"/>
              <a:t> </a:t>
            </a:r>
            <a:r>
              <a:rPr kumimoji="1" lang="en-US" altLang="ja-JP" dirty="0"/>
              <a:t>a Intersection model</a:t>
            </a:r>
          </a:p>
          <a:p>
            <a:r>
              <a:rPr lang="en" altLang="ja-JP" dirty="0"/>
              <a:t>verify from two basic properties.</a:t>
            </a:r>
            <a:endParaRPr kumimoji="1" lang="ja-JP" altLang="en-US"/>
          </a:p>
        </p:txBody>
      </p:sp>
      <p:sp>
        <p:nvSpPr>
          <p:cNvPr id="4" name="日付プレースホルダー 3">
            <a:extLst>
              <a:ext uri="{FF2B5EF4-FFF2-40B4-BE49-F238E27FC236}">
                <a16:creationId xmlns:a16="http://schemas.microsoft.com/office/drawing/2014/main" id="{0243DFFD-F57A-634F-92E8-BF42F8A997F4}"/>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29FF7843-F03D-414D-8CF0-468731623A7C}"/>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092B2225-2629-7F40-BFE7-21EBD9148506}"/>
              </a:ext>
            </a:extLst>
          </p:cNvPr>
          <p:cNvSpPr>
            <a:spLocks noGrp="1"/>
          </p:cNvSpPr>
          <p:nvPr>
            <p:ph type="sldNum" sz="quarter" idx="12"/>
          </p:nvPr>
        </p:nvSpPr>
        <p:spPr/>
        <p:txBody>
          <a:bodyPr/>
          <a:lstStyle/>
          <a:p>
            <a:fld id="{9B49D840-11F5-2C4D-A31F-D628D3329B0E}" type="slidenum">
              <a:rPr kumimoji="1" lang="ja-JP" altLang="en-US" smtClean="0"/>
              <a:t>8</a:t>
            </a:fld>
            <a:endParaRPr kumimoji="1" lang="ja-JP" altLang="en-US"/>
          </a:p>
        </p:txBody>
      </p:sp>
      <p:pic>
        <p:nvPicPr>
          <p:cNvPr id="7" name="図 6">
            <a:extLst>
              <a:ext uri="{FF2B5EF4-FFF2-40B4-BE49-F238E27FC236}">
                <a16:creationId xmlns:a16="http://schemas.microsoft.com/office/drawing/2014/main" id="{9660D3AE-20D9-1A47-8592-0642ABD1BB99}"/>
              </a:ext>
            </a:extLst>
          </p:cNvPr>
          <p:cNvPicPr>
            <a:picLocks noChangeAspect="1"/>
          </p:cNvPicPr>
          <p:nvPr/>
        </p:nvPicPr>
        <p:blipFill>
          <a:blip r:embed="rId3"/>
          <a:stretch>
            <a:fillRect/>
          </a:stretch>
        </p:blipFill>
        <p:spPr>
          <a:xfrm>
            <a:off x="200385" y="3125165"/>
            <a:ext cx="4265617" cy="3231186"/>
          </a:xfrm>
          <a:prstGeom prst="rect">
            <a:avLst/>
          </a:prstGeom>
        </p:spPr>
      </p:pic>
      <p:pic>
        <p:nvPicPr>
          <p:cNvPr id="8" name="図 7">
            <a:extLst>
              <a:ext uri="{FF2B5EF4-FFF2-40B4-BE49-F238E27FC236}">
                <a16:creationId xmlns:a16="http://schemas.microsoft.com/office/drawing/2014/main" id="{7E4D4669-C0A7-474F-B9B6-154BAB864D50}"/>
              </a:ext>
            </a:extLst>
          </p:cNvPr>
          <p:cNvPicPr>
            <a:picLocks noChangeAspect="1"/>
          </p:cNvPicPr>
          <p:nvPr/>
        </p:nvPicPr>
        <p:blipFill>
          <a:blip r:embed="rId4"/>
          <a:stretch>
            <a:fillRect/>
          </a:stretch>
        </p:blipFill>
        <p:spPr>
          <a:xfrm>
            <a:off x="4572000" y="3032567"/>
            <a:ext cx="4340959" cy="3323784"/>
          </a:xfrm>
          <a:prstGeom prst="rect">
            <a:avLst/>
          </a:prstGeom>
        </p:spPr>
      </p:pic>
      <p:sp>
        <p:nvSpPr>
          <p:cNvPr id="9" name="正方形/長方形 8">
            <a:extLst>
              <a:ext uri="{FF2B5EF4-FFF2-40B4-BE49-F238E27FC236}">
                <a16:creationId xmlns:a16="http://schemas.microsoft.com/office/drawing/2014/main" id="{7587E8D5-1F7D-D243-9273-5DEFF29BCBFD}"/>
              </a:ext>
            </a:extLst>
          </p:cNvPr>
          <p:cNvSpPr/>
          <p:nvPr/>
        </p:nvSpPr>
        <p:spPr>
          <a:xfrm>
            <a:off x="2193902" y="3411794"/>
            <a:ext cx="362485" cy="2180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DC0183C-BB48-2047-A2F9-4B568271E2D7}"/>
              </a:ext>
            </a:extLst>
          </p:cNvPr>
          <p:cNvSpPr/>
          <p:nvPr/>
        </p:nvSpPr>
        <p:spPr>
          <a:xfrm>
            <a:off x="6652831" y="3332280"/>
            <a:ext cx="362485" cy="218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545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ECBFA4-3653-3745-9117-661166942AF1}"/>
              </a:ext>
            </a:extLst>
          </p:cNvPr>
          <p:cNvSpPr>
            <a:spLocks noGrp="1"/>
          </p:cNvSpPr>
          <p:nvPr>
            <p:ph type="title"/>
          </p:nvPr>
        </p:nvSpPr>
        <p:spPr/>
        <p:txBody>
          <a:bodyPr/>
          <a:lstStyle/>
          <a:p>
            <a:r>
              <a:rPr kumimoji="1" lang="en-US" altLang="ja-JP" dirty="0"/>
              <a:t>Conclusion</a:t>
            </a:r>
            <a:endParaRPr kumimoji="1" lang="ja-JP" altLang="en-US"/>
          </a:p>
        </p:txBody>
      </p:sp>
      <p:sp>
        <p:nvSpPr>
          <p:cNvPr id="3" name="コンテンツ プレースホルダー 2">
            <a:extLst>
              <a:ext uri="{FF2B5EF4-FFF2-40B4-BE49-F238E27FC236}">
                <a16:creationId xmlns:a16="http://schemas.microsoft.com/office/drawing/2014/main" id="{9095A901-189A-7347-A0A9-CF961DB0912D}"/>
              </a:ext>
            </a:extLst>
          </p:cNvPr>
          <p:cNvSpPr>
            <a:spLocks noGrp="1"/>
          </p:cNvSpPr>
          <p:nvPr>
            <p:ph idx="1"/>
          </p:nvPr>
        </p:nvSpPr>
        <p:spPr>
          <a:xfrm>
            <a:off x="628650" y="1825625"/>
            <a:ext cx="7886700" cy="1694323"/>
          </a:xfrm>
        </p:spPr>
        <p:txBody>
          <a:bodyPr>
            <a:normAutofit/>
          </a:bodyPr>
          <a:lstStyle/>
          <a:p>
            <a:r>
              <a:rPr lang="en" altLang="ja-JP" sz="2400" dirty="0"/>
              <a:t>Modeling and verification autonomous-vehicle group control algorithms using UPPAAL. </a:t>
            </a:r>
          </a:p>
          <a:p>
            <a:r>
              <a:rPr lang="en" altLang="ja-JP" sz="2400" dirty="0"/>
              <a:t>Verify and modeling the behavior of autonomous vehicles at an intersection. </a:t>
            </a:r>
          </a:p>
        </p:txBody>
      </p:sp>
      <p:sp>
        <p:nvSpPr>
          <p:cNvPr id="4" name="日付プレースホルダー 3">
            <a:extLst>
              <a:ext uri="{FF2B5EF4-FFF2-40B4-BE49-F238E27FC236}">
                <a16:creationId xmlns:a16="http://schemas.microsoft.com/office/drawing/2014/main" id="{051E9C49-E944-C641-87ED-784AA31E4423}"/>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6183D33C-6CCB-5349-AB2E-8A8A55F22451}"/>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E99AF715-A8C2-AB47-A8AF-4DD0740E99E6}"/>
              </a:ext>
            </a:extLst>
          </p:cNvPr>
          <p:cNvSpPr>
            <a:spLocks noGrp="1"/>
          </p:cNvSpPr>
          <p:nvPr>
            <p:ph type="sldNum" sz="quarter" idx="12"/>
          </p:nvPr>
        </p:nvSpPr>
        <p:spPr/>
        <p:txBody>
          <a:bodyPr/>
          <a:lstStyle/>
          <a:p>
            <a:fld id="{9B49D840-11F5-2C4D-A31F-D628D3329B0E}" type="slidenum">
              <a:rPr kumimoji="1" lang="ja-JP" altLang="en-US" smtClean="0"/>
              <a:t>9</a:t>
            </a:fld>
            <a:endParaRPr kumimoji="1" lang="ja-JP" altLang="en-US"/>
          </a:p>
        </p:txBody>
      </p:sp>
    </p:spTree>
    <p:extLst>
      <p:ext uri="{BB962C8B-B14F-4D97-AF65-F5344CB8AC3E}">
        <p14:creationId xmlns:p14="http://schemas.microsoft.com/office/powerpoint/2010/main" val="165777078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{F0D319FF-2EEF-1F4C-B95C-887E346C7BA2}tf10001061</Template>
  <TotalTime>3686</TotalTime>
  <Words>1034</Words>
  <Application>Microsoft Macintosh PowerPoint</Application>
  <PresentationFormat>画面に合わせる (4:3)</PresentationFormat>
  <Paragraphs>105</Paragraphs>
  <Slides>12</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Hiragino Sans W1</vt:lpstr>
      <vt:lpstr>Hiragino Sans W3</vt:lpstr>
      <vt:lpstr>Hiragino Sans W4</vt:lpstr>
      <vt:lpstr>游ゴシック</vt:lpstr>
      <vt:lpstr>Arial</vt:lpstr>
      <vt:lpstr>Calibri</vt:lpstr>
      <vt:lpstr>Times New Roman</vt:lpstr>
      <vt:lpstr>Office テーマ</vt:lpstr>
      <vt:lpstr>Modeling Autonomous Vehicles at an Intersection without a Traffic Light</vt:lpstr>
      <vt:lpstr>Introduction</vt:lpstr>
      <vt:lpstr>Object</vt:lpstr>
      <vt:lpstr>Modeling Verification</vt:lpstr>
      <vt:lpstr>Model using UPPAAL</vt:lpstr>
      <vt:lpstr>System declarations</vt:lpstr>
      <vt:lpstr>Simulation</vt:lpstr>
      <vt:lpstr>Verify</vt:lpstr>
      <vt:lpstr>Conclusion</vt:lpstr>
      <vt:lpstr>References</vt:lpstr>
      <vt:lpstr>Biography</vt:lpstr>
      <vt:lpstr>Thank you for listening!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35</cp:revision>
  <dcterms:created xsi:type="dcterms:W3CDTF">2019-07-12T02:36:58Z</dcterms:created>
  <dcterms:modified xsi:type="dcterms:W3CDTF">2019-07-26T01:58:30Z</dcterms:modified>
</cp:coreProperties>
</file>