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8"/>
  </p:notesMasterIdLst>
  <p:sldIdLst>
    <p:sldId id="256" r:id="rId3"/>
    <p:sldId id="257" r:id="rId4"/>
    <p:sldId id="259" r:id="rId5"/>
    <p:sldId id="270" r:id="rId6"/>
    <p:sldId id="271" r:id="rId7"/>
    <p:sldId id="262" r:id="rId8"/>
    <p:sldId id="289" r:id="rId9"/>
    <p:sldId id="265" r:id="rId10"/>
    <p:sldId id="264" r:id="rId11"/>
    <p:sldId id="288" r:id="rId12"/>
    <p:sldId id="301" r:id="rId13"/>
    <p:sldId id="302" r:id="rId14"/>
    <p:sldId id="266" r:id="rId15"/>
    <p:sldId id="297" r:id="rId16"/>
    <p:sldId id="282" r:id="rId17"/>
    <p:sldId id="284" r:id="rId18"/>
    <p:sldId id="303" r:id="rId19"/>
    <p:sldId id="305" r:id="rId20"/>
    <p:sldId id="285" r:id="rId21"/>
    <p:sldId id="280" r:id="rId22"/>
    <p:sldId id="281" r:id="rId23"/>
    <p:sldId id="290" r:id="rId24"/>
    <p:sldId id="291" r:id="rId25"/>
    <p:sldId id="292" r:id="rId26"/>
    <p:sldId id="298" r:id="rId27"/>
    <p:sldId id="306" r:id="rId28"/>
    <p:sldId id="276" r:id="rId29"/>
    <p:sldId id="293" r:id="rId30"/>
    <p:sldId id="307" r:id="rId31"/>
    <p:sldId id="273" r:id="rId32"/>
    <p:sldId id="296" r:id="rId33"/>
    <p:sldId id="308" r:id="rId34"/>
    <p:sldId id="309" r:id="rId35"/>
    <p:sldId id="287" r:id="rId36"/>
    <p:sldId id="275" r:id="rId3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361" autoAdjust="0"/>
  </p:normalViewPr>
  <p:slideViewPr>
    <p:cSldViewPr>
      <p:cViewPr>
        <p:scale>
          <a:sx n="100" d="100"/>
          <a:sy n="100" d="100"/>
        </p:scale>
        <p:origin x="-1932" y="-9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797A5-FD9C-47A1-8018-202BCF376D7D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D8145-02DC-4948-B688-C33B6EB26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94380" y="51470"/>
            <a:ext cx="613786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ea typeface="맑은 고딕" pitchFamily="50" charset="-127"/>
                <a:cs typeface="Angsana New" pitchFamily="18" charset="-34"/>
              </a:rPr>
              <a:t>Smart Home for Pet</a:t>
            </a: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576064" y="1036935"/>
            <a:ext cx="41399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Computer Engineering Project II</a:t>
            </a:r>
          </a:p>
          <a:p>
            <a:r>
              <a:rPr lang="th-TH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โดย นาย สหรัฐ จันทร์ทิพย์ รหัสนักศึกษา 5835512024</a:t>
            </a:r>
            <a:endParaRPr lang="th-TH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charset="-34"/>
              <a:cs typeface="+mj-cs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5868792" y="4127837"/>
            <a:ext cx="32752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h-TH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อาจารย์ที่ปรึกษา  </a:t>
            </a:r>
            <a:r>
              <a:rPr lang="th-TH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ดร.</a:t>
            </a:r>
            <a:r>
              <a:rPr lang="th-TH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นพพณ</a:t>
            </a:r>
            <a:r>
              <a:rPr lang="th-TH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 เลิศชูวงศา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+mj-cs"/>
            </a:endParaRPr>
          </a:p>
          <a:p>
            <a:r>
              <a:rPr lang="th-TH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อาจารย์ที่ปรึกษาร่วม </a:t>
            </a:r>
            <a:r>
              <a:rPr lang="th-TH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อ. คมสันต์ </a:t>
            </a:r>
            <a:r>
              <a:rPr lang="th-TH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กาญ</a:t>
            </a:r>
            <a:r>
              <a:rPr lang="th-TH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จนสิทธิ์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+mj-cs"/>
            </a:endParaRPr>
          </a:p>
          <a:p>
            <a:r>
              <a:rPr lang="th-TH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อาจารย์ที่ปรึกษาร่วม </a:t>
            </a:r>
            <a:r>
              <a:rPr lang="th-TH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อ.พัชรี เทพ</a:t>
            </a:r>
            <a:r>
              <a:rPr lang="th-TH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นิมิตร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0" y="884466"/>
            <a:ext cx="8460432" cy="1687284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th-TH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ใช้สำหรับอ่านค่าอุณหภูมิภายในบ้านสัตว์เลี้ยง เพื่อให้สามารถทราบได้ถึงอุณหภูมิภายในบ้านสัตว์เลี้ยงได้</a:t>
            </a:r>
          </a:p>
          <a:p>
            <a:pPr marL="285750" indent="-285750">
              <a:buFont typeface="Arial" pitchFamily="34" charset="0"/>
              <a:buChar char="•"/>
            </a:pP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charset="-34"/>
              <a:cs typeface="+mj-cs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DHT22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097" y="2016224"/>
            <a:ext cx="3075806" cy="3075806"/>
          </a:xfrm>
          <a:prstGeom prst="rect">
            <a:avLst/>
          </a:prstGeom>
        </p:spPr>
      </p:pic>
      <p:sp>
        <p:nvSpPr>
          <p:cNvPr id="7" name="วงรี 6"/>
          <p:cNvSpPr/>
          <p:nvPr/>
        </p:nvSpPr>
        <p:spPr>
          <a:xfrm>
            <a:off x="8532440" y="4659982"/>
            <a:ext cx="504056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1</a:t>
            </a:r>
            <a:r>
              <a:rPr lang="en-US" sz="2000" dirty="0">
                <a:latin typeface="Angsana New" pitchFamily="18" charset="-34"/>
                <a:cs typeface="Angsana New" pitchFamily="18" charset="-34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3402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/>
          <p:cNvSpPr txBox="1">
            <a:spLocks/>
          </p:cNvSpPr>
          <p:nvPr/>
        </p:nvSpPr>
        <p:spPr>
          <a:xfrm>
            <a:off x="1475656" y="0"/>
            <a:ext cx="7668344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7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L298N Drive Motor</a:t>
            </a:r>
            <a:endParaRPr lang="en-US" sz="7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2" name="Content Placeholder 4"/>
          <p:cNvSpPr>
            <a:spLocks noGrp="1"/>
          </p:cNvSpPr>
          <p:nvPr>
            <p:ph idx="10"/>
          </p:nvPr>
        </p:nvSpPr>
        <p:spPr>
          <a:xfrm>
            <a:off x="1475656" y="895896"/>
            <a:ext cx="7662976" cy="1171798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th-TH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เป็นตัวขับมอเตอร์ 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DC </a:t>
            </a:r>
            <a:r>
              <a:rPr lang="th-TH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ให้ทำงานได้อย่างเต็มประสิทธิภาพมากขึ้นจากจ่ายแค่ 0 กับ 1 กลายเป็น 0 ถึง 255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charset="-34"/>
              <a:cs typeface="+mj-cs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773" y="2275880"/>
            <a:ext cx="2456110" cy="2456110"/>
          </a:xfrm>
          <a:prstGeom prst="rect">
            <a:avLst/>
          </a:prstGeom>
        </p:spPr>
      </p:pic>
      <p:sp>
        <p:nvSpPr>
          <p:cNvPr id="7" name="วงรี 6"/>
          <p:cNvSpPr/>
          <p:nvPr/>
        </p:nvSpPr>
        <p:spPr>
          <a:xfrm>
            <a:off x="8532440" y="4659982"/>
            <a:ext cx="504056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11</a:t>
            </a:r>
            <a:endParaRPr lang="en-US" sz="2000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248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/>
          <p:cNvSpPr txBox="1">
            <a:spLocks/>
          </p:cNvSpPr>
          <p:nvPr/>
        </p:nvSpPr>
        <p:spPr>
          <a:xfrm>
            <a:off x="1475656" y="0"/>
            <a:ext cx="7668344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7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Relay</a:t>
            </a:r>
            <a:endParaRPr lang="en-US" sz="7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2" name="Content Placeholder 4"/>
          <p:cNvSpPr>
            <a:spLocks noGrp="1"/>
          </p:cNvSpPr>
          <p:nvPr>
            <p:ph idx="10"/>
          </p:nvPr>
        </p:nvSpPr>
        <p:spPr>
          <a:xfrm>
            <a:off x="1475656" y="895896"/>
            <a:ext cx="7662976" cy="1171798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th-TH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ใช้สำหรับตัดไฟบ้านที่ควบคุมปั้มน้ำสำหรับระบบน้ำอัตโนมัติถ้าถึงเงื่อนไขที่กำหนด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charset="-34"/>
              <a:cs typeface="+mj-cs"/>
            </a:endParaRPr>
          </a:p>
        </p:txBody>
      </p:sp>
      <p:sp>
        <p:nvSpPr>
          <p:cNvPr id="7" name="วงรี 6"/>
          <p:cNvSpPr/>
          <p:nvPr/>
        </p:nvSpPr>
        <p:spPr>
          <a:xfrm>
            <a:off x="8532440" y="4659982"/>
            <a:ext cx="504056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1</a:t>
            </a:r>
            <a:r>
              <a:rPr lang="th-TH" sz="2000" dirty="0">
                <a:latin typeface="Angsana New" pitchFamily="18" charset="-34"/>
                <a:cs typeface="Angsana New" pitchFamily="18" charset="-34"/>
              </a:rPr>
              <a:t>2</a:t>
            </a:r>
            <a:endParaRPr lang="en-US" sz="2000" dirty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945" y="2283718"/>
            <a:ext cx="2715766" cy="271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059583"/>
            <a:ext cx="8496944" cy="1224136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th-TH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เป็นตัว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 software</a:t>
            </a:r>
            <a:r>
              <a:rPr lang="th-TH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 ที่ใช้ออกแบบการทำงานของตัวบอร์ด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  </a:t>
            </a:r>
            <a:r>
              <a:rPr lang="en-US" altLang="ko-KR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Arudino</a:t>
            </a:r>
            <a:r>
              <a:rPr lang="th-TH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 เพื่อให้ทำงานออกมาตามที่เราต้องการ</a:t>
            </a:r>
          </a:p>
          <a:p>
            <a:pPr marL="285750" indent="-285750">
              <a:buFont typeface="Arial" pitchFamily="34" charset="0"/>
              <a:buChar char="•"/>
            </a:pP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charset="-34"/>
              <a:cs typeface="TH Sarabun New" charset="-3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Arduino</a:t>
            </a:r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 IDE</a:t>
            </a:r>
          </a:p>
        </p:txBody>
      </p:sp>
      <p:sp>
        <p:nvSpPr>
          <p:cNvPr id="7" name="วงรี 6"/>
          <p:cNvSpPr/>
          <p:nvPr/>
        </p:nvSpPr>
        <p:spPr>
          <a:xfrm>
            <a:off x="8532440" y="4659982"/>
            <a:ext cx="504056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1</a:t>
            </a:r>
            <a:r>
              <a:rPr lang="th-TH" sz="2000" dirty="0" smtClean="0">
                <a:latin typeface="Angsana New" pitchFamily="18" charset="-34"/>
                <a:cs typeface="Angsana New" pitchFamily="18" charset="-34"/>
              </a:rPr>
              <a:t>3</a:t>
            </a:r>
            <a:endParaRPr lang="en-US" sz="2000" dirty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6" name="Picture 2" descr="Image result for arduino id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9" t="10953" r="28650" b="10740"/>
          <a:stretch/>
        </p:blipFill>
        <p:spPr bwMode="auto">
          <a:xfrm>
            <a:off x="3124200" y="2139702"/>
            <a:ext cx="295656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8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/>
          <p:cNvSpPr txBox="1">
            <a:spLocks/>
          </p:cNvSpPr>
          <p:nvPr/>
        </p:nvSpPr>
        <p:spPr>
          <a:xfrm>
            <a:off x="1475656" y="0"/>
            <a:ext cx="7668344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7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Firebase</a:t>
            </a:r>
            <a:endParaRPr lang="en-US" sz="7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2" name="Content Placeholder 4"/>
          <p:cNvSpPr>
            <a:spLocks noGrp="1"/>
          </p:cNvSpPr>
          <p:nvPr>
            <p:ph idx="10"/>
          </p:nvPr>
        </p:nvSpPr>
        <p:spPr>
          <a:xfrm>
            <a:off x="1475656" y="895896"/>
            <a:ext cx="7662976" cy="1171798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th-TH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เป็นฐานข้อมูลที่รับค่าจากตัว </a:t>
            </a:r>
            <a:r>
              <a:rPr lang="en-US" altLang="ko-KR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NodeMCU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 </a:t>
            </a:r>
            <a:r>
              <a:rPr lang="th-TH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ที่ส่งอุณหภูมิและความชื้นมาเก็บไว้เพื่อให้สะดวกต่อการเรียกใช้งาน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charset="-34"/>
              <a:cs typeface="+mj-cs"/>
            </a:endParaRPr>
          </a:p>
        </p:txBody>
      </p:sp>
      <p:sp>
        <p:nvSpPr>
          <p:cNvPr id="6" name="วงรี 5"/>
          <p:cNvSpPr/>
          <p:nvPr/>
        </p:nvSpPr>
        <p:spPr>
          <a:xfrm>
            <a:off x="8604448" y="4731990"/>
            <a:ext cx="504056" cy="3600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1</a:t>
            </a:r>
            <a:r>
              <a:rPr lang="th-TH" sz="2000" dirty="0" smtClean="0">
                <a:latin typeface="Angsana New" pitchFamily="18" charset="-34"/>
                <a:cs typeface="Angsana New" pitchFamily="18" charset="-34"/>
              </a:rPr>
              <a:t>4</a:t>
            </a:r>
            <a:endParaRPr lang="en-US" sz="2000" dirty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347614"/>
            <a:ext cx="6603660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1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75656" y="123478"/>
            <a:ext cx="7668344" cy="884466"/>
          </a:xfrm>
        </p:spPr>
        <p:txBody>
          <a:bodyPr/>
          <a:lstStyle/>
          <a:p>
            <a:pPr algn="ctr"/>
            <a:r>
              <a:rPr lang="en-US" sz="6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System Specification</a:t>
            </a:r>
            <a:endParaRPr lang="en-US" sz="6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" name="Content Placeholder 4"/>
          <p:cNvSpPr>
            <a:spLocks noGrp="1"/>
          </p:cNvSpPr>
          <p:nvPr>
            <p:ph idx="10"/>
          </p:nvPr>
        </p:nvSpPr>
        <p:spPr>
          <a:xfrm>
            <a:off x="1475656" y="1059582"/>
            <a:ext cx="7668344" cy="4083918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th-TH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ระบบให้อาหารอัตโนมัติ</a:t>
            </a:r>
          </a:p>
          <a:p>
            <a:pPr marL="1028700" lvl="1">
              <a:buFont typeface="Arial" pitchFamily="34" charset="0"/>
              <a:buChar char="•"/>
            </a:pPr>
            <a:r>
              <a:rPr lang="th-TH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</a:rPr>
              <a:t>สามารถให้อาหารเวลาอัตโนมัติได้ตามเวลาที่กำหนด</a:t>
            </a:r>
            <a:r>
              <a:rPr lang="th-TH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</a:rPr>
              <a:t>ไว้</a:t>
            </a:r>
            <a:endParaRPr lang="th-TH" altLang="ko-KR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charset="-34"/>
              <a:cs typeface="+mj-c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h-TH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ระบบให้น้ำอัตโนมัติ</a:t>
            </a:r>
          </a:p>
          <a:p>
            <a:pPr marL="1028700" lvl="1">
              <a:buFont typeface="Arial" pitchFamily="34" charset="0"/>
              <a:buChar char="•"/>
            </a:pPr>
            <a:r>
              <a:rPr lang="th-TH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สามารถให้น้ำอัตโนมัติได้เมื่อน้ำน้อยกว่าที่กำหนด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h-TH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ระบบปรับอากาศภายในอัตโนมัติ</a:t>
            </a:r>
          </a:p>
          <a:p>
            <a:pPr marL="1028700" lvl="1">
              <a:buFont typeface="Arial" pitchFamily="34" charset="0"/>
              <a:buChar char="•"/>
            </a:pPr>
            <a:r>
              <a:rPr lang="th-TH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สามารถปรับอากาศภายในบ้านสัตว์เลี้ยงให้คงอยู่ในอุณหภูมิที่เหมาะสมได้</a:t>
            </a:r>
            <a:endParaRPr lang="th-TH" altLang="ko-KR" dirty="0">
              <a:latin typeface="TH Sarabun New" charset="-34"/>
              <a:cs typeface="+mj-cs"/>
            </a:endParaRPr>
          </a:p>
        </p:txBody>
      </p:sp>
      <p:sp>
        <p:nvSpPr>
          <p:cNvPr id="5" name="วงรี 4"/>
          <p:cNvSpPr/>
          <p:nvPr/>
        </p:nvSpPr>
        <p:spPr>
          <a:xfrm>
            <a:off x="8532440" y="4659982"/>
            <a:ext cx="504056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1</a:t>
            </a:r>
            <a:r>
              <a:rPr lang="th-TH" sz="2000" dirty="0">
                <a:latin typeface="Angsana New" pitchFamily="18" charset="-34"/>
                <a:cs typeface="Angsana New" pitchFamily="18" charset="-34"/>
              </a:rPr>
              <a:t>5</a:t>
            </a:r>
            <a:endParaRPr lang="en-US" sz="2000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465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80" y="123478"/>
            <a:ext cx="9144000" cy="915566"/>
          </a:xfrm>
        </p:spPr>
        <p:txBody>
          <a:bodyPr/>
          <a:lstStyle/>
          <a:p>
            <a:pPr algn="ctr"/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System Architecture</a:t>
            </a:r>
          </a:p>
        </p:txBody>
      </p:sp>
      <p:sp>
        <p:nvSpPr>
          <p:cNvPr id="6" name="วงรี 5"/>
          <p:cNvSpPr/>
          <p:nvPr/>
        </p:nvSpPr>
        <p:spPr>
          <a:xfrm>
            <a:off x="8532440" y="4659982"/>
            <a:ext cx="504056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1</a:t>
            </a:r>
            <a:r>
              <a:rPr lang="th-TH" sz="2000" dirty="0">
                <a:latin typeface="Angsana New" pitchFamily="18" charset="-34"/>
                <a:cs typeface="Angsana New" pitchFamily="18" charset="-34"/>
              </a:rPr>
              <a:t>6</a:t>
            </a:r>
            <a:endParaRPr lang="en-US" sz="2000" dirty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16" y="1757247"/>
            <a:ext cx="6616630" cy="203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80" y="123478"/>
            <a:ext cx="9144000" cy="915566"/>
          </a:xfrm>
        </p:spPr>
        <p:txBody>
          <a:bodyPr/>
          <a:lstStyle/>
          <a:p>
            <a:pPr algn="ctr"/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System Architecture</a:t>
            </a:r>
          </a:p>
        </p:txBody>
      </p:sp>
      <p:sp>
        <p:nvSpPr>
          <p:cNvPr id="6" name="วงรี 5"/>
          <p:cNvSpPr/>
          <p:nvPr/>
        </p:nvSpPr>
        <p:spPr>
          <a:xfrm>
            <a:off x="8532440" y="4659982"/>
            <a:ext cx="504056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1</a:t>
            </a:r>
            <a:r>
              <a:rPr lang="th-TH" sz="2000" dirty="0">
                <a:latin typeface="Angsana New" pitchFamily="18" charset="-34"/>
                <a:cs typeface="Angsana New" pitchFamily="18" charset="-34"/>
              </a:rPr>
              <a:t>7</a:t>
            </a:r>
            <a:endParaRPr lang="en-US" sz="2000" dirty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79662"/>
            <a:ext cx="7021252" cy="21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5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80" y="123478"/>
            <a:ext cx="9144000" cy="915566"/>
          </a:xfrm>
        </p:spPr>
        <p:txBody>
          <a:bodyPr/>
          <a:lstStyle/>
          <a:p>
            <a:pPr algn="ctr"/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System Architecture</a:t>
            </a:r>
          </a:p>
        </p:txBody>
      </p:sp>
      <p:sp>
        <p:nvSpPr>
          <p:cNvPr id="6" name="วงรี 5"/>
          <p:cNvSpPr/>
          <p:nvPr/>
        </p:nvSpPr>
        <p:spPr>
          <a:xfrm>
            <a:off x="8532440" y="4659982"/>
            <a:ext cx="504056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1</a:t>
            </a:r>
            <a:r>
              <a:rPr lang="th-TH" sz="2000" dirty="0" smtClean="0">
                <a:latin typeface="Angsana New" pitchFamily="18" charset="-34"/>
                <a:cs typeface="Angsana New" pitchFamily="18" charset="-34"/>
              </a:rPr>
              <a:t>8</a:t>
            </a:r>
            <a:endParaRPr lang="en-US" sz="2000" dirty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446" y="953157"/>
            <a:ext cx="3528392" cy="426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8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75656" y="123478"/>
            <a:ext cx="7668344" cy="884466"/>
          </a:xfrm>
        </p:spPr>
        <p:txBody>
          <a:bodyPr/>
          <a:lstStyle/>
          <a:p>
            <a:pPr algn="ctr"/>
            <a:r>
              <a:rPr lang="th-TH" sz="6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ผลการดำเนินงาน</a:t>
            </a:r>
            <a:endParaRPr lang="en-US" sz="6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" name="Content Placeholder 4"/>
          <p:cNvSpPr>
            <a:spLocks noGrp="1"/>
          </p:cNvSpPr>
          <p:nvPr>
            <p:ph idx="10"/>
          </p:nvPr>
        </p:nvSpPr>
        <p:spPr>
          <a:xfrm>
            <a:off x="1475656" y="1059582"/>
            <a:ext cx="7668344" cy="4083918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th-TH" altLang="ko-K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ตัวระบบควบคุม</a:t>
            </a:r>
            <a:r>
              <a:rPr lang="th-TH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ให้อาหารอัตโนมัติสามารถกำหนดเวลาการให้อาหารได้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h-TH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สามารถอ่านอุณหภูมิบริเวณภายในกรงได้ผ่านตัว</a:t>
            </a:r>
            <a:r>
              <a:rPr lang="th-TH" altLang="ko-K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อ่านอุณหภูมิ</a:t>
            </a:r>
            <a:r>
              <a:rPr lang="en-US" altLang="ko-K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 DHT 22 </a:t>
            </a:r>
            <a:r>
              <a:rPr lang="th-TH" altLang="ko-K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และสามารถสั่งให้พัดลมทำงานเพื่อปรับเปลี่ยนอุณหภูมิได้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h-TH" altLang="ko-K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ตัวระบบให้น้ำอัตโนมัติสามารถเติมน้ำในถาดน้ำได้เมื่อน้ำต่ำกว่าที่กำหนด</a:t>
            </a:r>
            <a:endParaRPr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วงรี 4"/>
          <p:cNvSpPr/>
          <p:nvPr/>
        </p:nvSpPr>
        <p:spPr>
          <a:xfrm>
            <a:off x="8532440" y="4659982"/>
            <a:ext cx="504056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1</a:t>
            </a:r>
            <a:r>
              <a:rPr lang="th-TH" sz="2000" dirty="0" smtClean="0">
                <a:latin typeface="Angsana New" pitchFamily="18" charset="-34"/>
                <a:cs typeface="Angsana New" pitchFamily="18" charset="-34"/>
              </a:rPr>
              <a:t>9</a:t>
            </a:r>
            <a:endParaRPr lang="en-US" sz="2000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85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059582"/>
            <a:ext cx="8496944" cy="4032448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th-TH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ความเป็นมา 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, </a:t>
            </a:r>
            <a:r>
              <a:rPr lang="th-TH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วัตถุประสงค์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 </a:t>
            </a:r>
            <a:r>
              <a:rPr lang="th-TH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และ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 Design</a:t>
            </a:r>
            <a:endParaRPr lang="th-TH" altLang="ko-KR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charset="-34"/>
              <a:cs typeface="+mj-c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h-TH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อุปกรณ์ที่ใช้</a:t>
            </a:r>
            <a:endParaRPr lang="en-US" altLang="ko-KR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charset="-34"/>
              <a:cs typeface="+mj-c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System Specification </a:t>
            </a:r>
            <a:r>
              <a:rPr lang="th-TH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และ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 System Architecture</a:t>
            </a:r>
            <a:endParaRPr lang="th-TH" altLang="ko-KR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charset="-34"/>
              <a:cs typeface="+mj-c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h-TH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ผลการดำเนินงาน และ ผลการทดลอง</a:t>
            </a:r>
            <a:endParaRPr lang="en-US" altLang="ko-KR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charset="-34"/>
              <a:cs typeface="+mj-c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h-TH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หลักการทำงาน 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,</a:t>
            </a:r>
            <a:r>
              <a:rPr lang="th-TH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 ปัญหาที่พบ </a:t>
            </a:r>
            <a:r>
              <a:rPr lang="th-TH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และ ข้อเสนอแนะ</a:t>
            </a:r>
            <a:endParaRPr lang="en-US" altLang="ko-K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charset="-34"/>
              <a:cs typeface="+mj-c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h-TH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 </a:t>
            </a:r>
            <a:r>
              <a:rPr lang="th-TH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สรุปผล</a:t>
            </a:r>
          </a:p>
          <a:p>
            <a:pPr marL="285750" indent="-285750">
              <a:buFont typeface="Arial" pitchFamily="34" charset="0"/>
              <a:buChar char="•"/>
            </a:pP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charset="-34"/>
              <a:cs typeface="+mj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 Outline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2" name="วงรี 1"/>
          <p:cNvSpPr/>
          <p:nvPr/>
        </p:nvSpPr>
        <p:spPr>
          <a:xfrm>
            <a:off x="8676456" y="4731990"/>
            <a:ext cx="360040" cy="3600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2</a:t>
            </a:r>
            <a:endParaRPr lang="en-US" sz="2400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80" y="123478"/>
            <a:ext cx="9144000" cy="915566"/>
          </a:xfrm>
        </p:spPr>
        <p:txBody>
          <a:bodyPr/>
          <a:lstStyle/>
          <a:p>
            <a:pPr algn="ctr"/>
            <a:r>
              <a:rPr lang="th-TH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ผลการทดลอง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charset="-34"/>
              <a:cs typeface="+mj-cs"/>
            </a:endParaRPr>
          </a:p>
        </p:txBody>
      </p:sp>
      <p:sp>
        <p:nvSpPr>
          <p:cNvPr id="6" name="วงรี 5"/>
          <p:cNvSpPr/>
          <p:nvPr/>
        </p:nvSpPr>
        <p:spPr>
          <a:xfrm>
            <a:off x="8532440" y="4659982"/>
            <a:ext cx="504056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latin typeface="Angsana New" pitchFamily="18" charset="-34"/>
                <a:cs typeface="Angsana New" pitchFamily="18" charset="-34"/>
              </a:rPr>
              <a:t>20</a:t>
            </a:r>
            <a:endParaRPr lang="en-US" sz="2000" dirty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7" name="รูปภาพ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17"/>
          <a:stretch/>
        </p:blipFill>
        <p:spPr>
          <a:xfrm>
            <a:off x="2195736" y="905644"/>
            <a:ext cx="4715510" cy="417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2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80" y="123478"/>
            <a:ext cx="9144000" cy="915566"/>
          </a:xfrm>
        </p:spPr>
        <p:txBody>
          <a:bodyPr/>
          <a:lstStyle/>
          <a:p>
            <a:pPr algn="ctr"/>
            <a:r>
              <a:rPr lang="th-TH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ผลการทดลอง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charset="-34"/>
              <a:cs typeface="+mj-cs"/>
            </a:endParaRPr>
          </a:p>
        </p:txBody>
      </p:sp>
      <p:sp>
        <p:nvSpPr>
          <p:cNvPr id="6" name="วงรี 5"/>
          <p:cNvSpPr/>
          <p:nvPr/>
        </p:nvSpPr>
        <p:spPr>
          <a:xfrm>
            <a:off x="8532440" y="4659982"/>
            <a:ext cx="504056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latin typeface="Angsana New" pitchFamily="18" charset="-34"/>
                <a:cs typeface="Angsana New" pitchFamily="18" charset="-34"/>
              </a:rPr>
              <a:t>21</a:t>
            </a:r>
            <a:endParaRPr lang="en-US" sz="2000" dirty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5" name="รูปภาพ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4"/>
          <a:stretch/>
        </p:blipFill>
        <p:spPr>
          <a:xfrm>
            <a:off x="2219005" y="962025"/>
            <a:ext cx="470598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80" y="123478"/>
            <a:ext cx="9144000" cy="915566"/>
          </a:xfrm>
        </p:spPr>
        <p:txBody>
          <a:bodyPr/>
          <a:lstStyle/>
          <a:p>
            <a:pPr algn="ctr"/>
            <a:r>
              <a:rPr lang="th-TH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ผลการทดลอง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charset="-34"/>
              <a:cs typeface="+mj-cs"/>
            </a:endParaRPr>
          </a:p>
        </p:txBody>
      </p:sp>
      <p:sp>
        <p:nvSpPr>
          <p:cNvPr id="6" name="วงรี 5"/>
          <p:cNvSpPr/>
          <p:nvPr/>
        </p:nvSpPr>
        <p:spPr>
          <a:xfrm>
            <a:off x="8532440" y="4659982"/>
            <a:ext cx="504056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latin typeface="Angsana New" pitchFamily="18" charset="-34"/>
                <a:cs typeface="Angsana New" pitchFamily="18" charset="-34"/>
              </a:rPr>
              <a:t>22</a:t>
            </a:r>
            <a:endParaRPr lang="en-US" sz="2000" dirty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059582"/>
            <a:ext cx="5472608" cy="386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2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80" y="123478"/>
            <a:ext cx="9144000" cy="915566"/>
          </a:xfrm>
        </p:spPr>
        <p:txBody>
          <a:bodyPr/>
          <a:lstStyle/>
          <a:p>
            <a:pPr algn="ctr"/>
            <a:r>
              <a:rPr lang="th-TH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ผลการทดลอง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charset="-34"/>
              <a:cs typeface="+mj-cs"/>
            </a:endParaRPr>
          </a:p>
        </p:txBody>
      </p:sp>
      <p:sp>
        <p:nvSpPr>
          <p:cNvPr id="6" name="วงรี 5"/>
          <p:cNvSpPr/>
          <p:nvPr/>
        </p:nvSpPr>
        <p:spPr>
          <a:xfrm>
            <a:off x="8532440" y="4659982"/>
            <a:ext cx="504056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latin typeface="Angsana New" pitchFamily="18" charset="-34"/>
                <a:cs typeface="Angsana New" pitchFamily="18" charset="-34"/>
              </a:rPr>
              <a:t>23</a:t>
            </a:r>
            <a:endParaRPr lang="en-US" sz="2000" dirty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039294"/>
            <a:ext cx="5469465" cy="38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7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80" y="123478"/>
            <a:ext cx="9144000" cy="915566"/>
          </a:xfrm>
        </p:spPr>
        <p:txBody>
          <a:bodyPr/>
          <a:lstStyle/>
          <a:p>
            <a:pPr algn="ctr"/>
            <a:r>
              <a:rPr lang="th-TH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ผลการทดลอง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charset="-34"/>
              <a:cs typeface="+mj-cs"/>
            </a:endParaRPr>
          </a:p>
        </p:txBody>
      </p:sp>
      <p:sp>
        <p:nvSpPr>
          <p:cNvPr id="6" name="วงรี 5"/>
          <p:cNvSpPr/>
          <p:nvPr/>
        </p:nvSpPr>
        <p:spPr>
          <a:xfrm>
            <a:off x="8532440" y="4659982"/>
            <a:ext cx="504056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latin typeface="Angsana New" pitchFamily="18" charset="-34"/>
                <a:cs typeface="Angsana New" pitchFamily="18" charset="-34"/>
              </a:rPr>
              <a:t>24</a:t>
            </a:r>
            <a:endParaRPr lang="en-US" sz="2000" dirty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31590"/>
            <a:ext cx="6498221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7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80" y="123478"/>
            <a:ext cx="9144000" cy="915566"/>
          </a:xfrm>
        </p:spPr>
        <p:txBody>
          <a:bodyPr/>
          <a:lstStyle/>
          <a:p>
            <a:pPr algn="ctr"/>
            <a:r>
              <a:rPr lang="th-TH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ผลการทดลอง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charset="-34"/>
              <a:cs typeface="+mj-cs"/>
            </a:endParaRPr>
          </a:p>
        </p:txBody>
      </p:sp>
      <p:sp>
        <p:nvSpPr>
          <p:cNvPr id="6" name="วงรี 5"/>
          <p:cNvSpPr/>
          <p:nvPr/>
        </p:nvSpPr>
        <p:spPr>
          <a:xfrm>
            <a:off x="8532440" y="4659982"/>
            <a:ext cx="504056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latin typeface="Angsana New" pitchFamily="18" charset="-34"/>
                <a:cs typeface="Angsana New" pitchFamily="18" charset="-34"/>
              </a:rPr>
              <a:t>25</a:t>
            </a:r>
            <a:endParaRPr lang="en-US" sz="2000" dirty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974888"/>
            <a:ext cx="5301208" cy="397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3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80" y="123478"/>
            <a:ext cx="9144000" cy="915566"/>
          </a:xfrm>
        </p:spPr>
        <p:txBody>
          <a:bodyPr/>
          <a:lstStyle/>
          <a:p>
            <a:pPr algn="ctr"/>
            <a:r>
              <a:rPr lang="th-TH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ผลการทดลอง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charset="-34"/>
              <a:cs typeface="+mj-cs"/>
            </a:endParaRPr>
          </a:p>
        </p:txBody>
      </p:sp>
      <p:sp>
        <p:nvSpPr>
          <p:cNvPr id="6" name="วงรี 5"/>
          <p:cNvSpPr/>
          <p:nvPr/>
        </p:nvSpPr>
        <p:spPr>
          <a:xfrm>
            <a:off x="8532440" y="4659982"/>
            <a:ext cx="504056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latin typeface="Angsana New" pitchFamily="18" charset="-34"/>
                <a:cs typeface="Angsana New" pitchFamily="18" charset="-34"/>
              </a:rPr>
              <a:t>26</a:t>
            </a:r>
            <a:endParaRPr lang="en-US" sz="2000" dirty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891" y="1131590"/>
            <a:ext cx="5506218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7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75656" y="123478"/>
            <a:ext cx="7668344" cy="884466"/>
          </a:xfrm>
        </p:spPr>
        <p:txBody>
          <a:bodyPr/>
          <a:lstStyle/>
          <a:p>
            <a:pPr algn="ctr"/>
            <a:r>
              <a:rPr lang="th-TH" sz="6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หลักการทำงาน</a:t>
            </a:r>
            <a:endParaRPr lang="en-US" sz="6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" name="Content Placeholder 4"/>
          <p:cNvSpPr>
            <a:spLocks noGrp="1"/>
          </p:cNvSpPr>
          <p:nvPr>
            <p:ph idx="10"/>
          </p:nvPr>
        </p:nvSpPr>
        <p:spPr>
          <a:xfrm>
            <a:off x="1475656" y="1059582"/>
            <a:ext cx="7668344" cy="3096344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th-TH" altLang="ko-K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เครื่องให้อาหารอัตโนมัติ</a:t>
            </a:r>
            <a:endParaRPr lang="en-US" altLang="ko-KR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  <a:p>
            <a:pPr marL="1028700" lvl="1">
              <a:buFont typeface="Arial" pitchFamily="34" charset="0"/>
              <a:buChar char="•"/>
            </a:pPr>
            <a:r>
              <a:rPr lang="th-TH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+mj-cs"/>
              </a:rPr>
              <a:t> จะเป็นการตั้งค่าเวลาที่จะให้ตัวให้อาหารอัตโนมัติเทอาหารลงมายังถาดอาหารด้านล่างให้สัตว์เลี้ยง</a:t>
            </a:r>
          </a:p>
        </p:txBody>
      </p:sp>
      <p:sp>
        <p:nvSpPr>
          <p:cNvPr id="5" name="วงรี 4"/>
          <p:cNvSpPr/>
          <p:nvPr/>
        </p:nvSpPr>
        <p:spPr>
          <a:xfrm>
            <a:off x="8532440" y="4659982"/>
            <a:ext cx="504056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latin typeface="Angsana New" pitchFamily="18" charset="-34"/>
                <a:cs typeface="Angsana New" pitchFamily="18" charset="-34"/>
              </a:rPr>
              <a:t>2</a:t>
            </a:r>
            <a:r>
              <a:rPr lang="th-TH" sz="2000" dirty="0">
                <a:latin typeface="Angsana New" pitchFamily="18" charset="-34"/>
                <a:cs typeface="Angsana New" pitchFamily="18" charset="-34"/>
              </a:rPr>
              <a:t>7</a:t>
            </a:r>
            <a:endParaRPr lang="en-US" sz="2000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7564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75656" y="123478"/>
            <a:ext cx="7668344" cy="884466"/>
          </a:xfrm>
        </p:spPr>
        <p:txBody>
          <a:bodyPr/>
          <a:lstStyle/>
          <a:p>
            <a:pPr algn="ctr"/>
            <a:r>
              <a:rPr lang="th-TH" sz="6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หลักการทำงาน</a:t>
            </a:r>
            <a:endParaRPr lang="en-US" sz="6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" name="Content Placeholder 4"/>
          <p:cNvSpPr>
            <a:spLocks noGrp="1"/>
          </p:cNvSpPr>
          <p:nvPr>
            <p:ph idx="10"/>
          </p:nvPr>
        </p:nvSpPr>
        <p:spPr>
          <a:xfrm>
            <a:off x="1475656" y="1059582"/>
            <a:ext cx="7668344" cy="3096344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th-TH" altLang="ko-K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เครื่องปรับเปลี่ยนอุณหภูมิอัตโนมัติ</a:t>
            </a:r>
            <a:endParaRPr lang="en-US" altLang="ko-KR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  <a:p>
            <a:pPr marL="1028700" lvl="1">
              <a:buFont typeface="Arial" pitchFamily="34" charset="0"/>
              <a:buChar char="•"/>
            </a:pPr>
            <a:r>
              <a:rPr lang="th-TH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+mj-cs"/>
              </a:rPr>
              <a:t> จะเป็นการอ่านค่าอุณหภูมิภายในบ้านสัตว์เลี้ยงและทำการสั่งการให้พัดลมทำงานเมื่อมีอุณหภูมิมาถึงในจุดที่กำหนดเพื่อทำการปรับอุณหภูมิ</a:t>
            </a:r>
          </a:p>
        </p:txBody>
      </p:sp>
      <p:sp>
        <p:nvSpPr>
          <p:cNvPr id="5" name="วงรี 4"/>
          <p:cNvSpPr/>
          <p:nvPr/>
        </p:nvSpPr>
        <p:spPr>
          <a:xfrm>
            <a:off x="8532440" y="4659982"/>
            <a:ext cx="504056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2</a:t>
            </a:r>
            <a:r>
              <a:rPr lang="th-TH" sz="2000" dirty="0">
                <a:latin typeface="Angsana New" pitchFamily="18" charset="-34"/>
                <a:cs typeface="Angsana New" pitchFamily="18" charset="-34"/>
              </a:rPr>
              <a:t>8</a:t>
            </a:r>
            <a:endParaRPr lang="en-US" sz="2000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862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75656" y="123478"/>
            <a:ext cx="7668344" cy="884466"/>
          </a:xfrm>
        </p:spPr>
        <p:txBody>
          <a:bodyPr/>
          <a:lstStyle/>
          <a:p>
            <a:pPr algn="ctr"/>
            <a:r>
              <a:rPr lang="th-TH" sz="6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หลักการทำงาน</a:t>
            </a:r>
            <a:endParaRPr lang="en-US" sz="6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" name="Content Placeholder 4"/>
          <p:cNvSpPr>
            <a:spLocks noGrp="1"/>
          </p:cNvSpPr>
          <p:nvPr>
            <p:ph idx="10"/>
          </p:nvPr>
        </p:nvSpPr>
        <p:spPr>
          <a:xfrm>
            <a:off x="1475656" y="1059582"/>
            <a:ext cx="7668344" cy="3096344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th-TH" altLang="ko-K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ระบบให้น้ำอัตโนมัติ</a:t>
            </a:r>
            <a:endParaRPr lang="en-US" altLang="ko-KR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  <a:p>
            <a:pPr marL="1028700" lvl="1">
              <a:buFont typeface="Arial" pitchFamily="34" charset="0"/>
              <a:buChar char="•"/>
            </a:pPr>
            <a:r>
              <a:rPr lang="th-TH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+mj-cs"/>
              </a:rPr>
              <a:t> จะมี 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+mj-cs"/>
              </a:rPr>
              <a:t>Sensor </a:t>
            </a:r>
            <a:r>
              <a:rPr lang="th-TH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+mj-cs"/>
              </a:rPr>
              <a:t>ตรวจจับระดับน้ำเพื่อคอยเช็คว่าน้ำน้อยกว่าระดับที่กำหนดไหมถ้าน้อยกว่าที่กำหนดให้ทำการสั่งให้ตัวปั้มน้ำทำงานเพื่อเติมน้ำในถาดน้ำ</a:t>
            </a:r>
          </a:p>
        </p:txBody>
      </p:sp>
      <p:sp>
        <p:nvSpPr>
          <p:cNvPr id="5" name="วงรี 4"/>
          <p:cNvSpPr/>
          <p:nvPr/>
        </p:nvSpPr>
        <p:spPr>
          <a:xfrm>
            <a:off x="8532440" y="4659982"/>
            <a:ext cx="504056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gsana New" pitchFamily="18" charset="-34"/>
                <a:cs typeface="Angsana New" pitchFamily="18" charset="-34"/>
              </a:rPr>
              <a:t>2</a:t>
            </a:r>
            <a:r>
              <a:rPr lang="th-TH" sz="2000" dirty="0" smtClean="0">
                <a:latin typeface="Angsana New" pitchFamily="18" charset="-34"/>
                <a:cs typeface="Angsana New" pitchFamily="18" charset="-34"/>
              </a:rPr>
              <a:t>9</a:t>
            </a:r>
            <a:endParaRPr lang="en-US" sz="2000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969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07024" y="0"/>
            <a:ext cx="7636976" cy="884466"/>
          </a:xfrm>
        </p:spPr>
        <p:txBody>
          <a:bodyPr/>
          <a:lstStyle/>
          <a:p>
            <a:pPr algn="ctr"/>
            <a:r>
              <a:rPr lang="th-TH" altLang="ko-KR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ความเป็นมา</a:t>
            </a:r>
            <a:endParaRPr lang="ko-KR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charset="-34"/>
              <a:cs typeface="+mj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47664" y="1419622"/>
            <a:ext cx="7187872" cy="1728192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th-TH" altLang="ko-KR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เนื่องจากผู้คนที่รักในการเลี้ยงสัตว์บางคนไม่สามารถที่จะเลี้ยงสัตว์เลี้ยงได้ จึงเกิดเป็นการสร้างที่อยู่อาศัยของสัตว์เลี้ยงที่มีสิ่งอำนวยความสะดวกเข้ามาช่วย</a:t>
            </a:r>
            <a:endParaRPr lang="ko-KR" alt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+mj-cs"/>
            </a:endParaRPr>
          </a:p>
        </p:txBody>
      </p:sp>
      <p:sp>
        <p:nvSpPr>
          <p:cNvPr id="6" name="วงรี 5"/>
          <p:cNvSpPr/>
          <p:nvPr/>
        </p:nvSpPr>
        <p:spPr>
          <a:xfrm>
            <a:off x="8676456" y="4731990"/>
            <a:ext cx="360040" cy="3600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ngsana New" pitchFamily="18" charset="-34"/>
                <a:cs typeface="Angsana New" pitchFamily="18" charset="-34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111952"/>
            <a:ext cx="8496944" cy="2395902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th-TH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ไม่สามารถใช้งาน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 Library</a:t>
            </a:r>
            <a:r>
              <a:rPr lang="th-TH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 บางตัวได้เนื่องจากสถาปัตยกรรมของอุปกรณ์ไม่ตรงกับ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 Library</a:t>
            </a:r>
            <a:r>
              <a:rPr lang="th-TH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 ต้องใช้เป็นตัวอื่นแทน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h-TH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เกิดปัญหาอาหารค้างอยู่ที่ช่องทางระหว่างลิ้นกับที่เก็บอาหารทำให้อาหารไม่ตกลงมาอย่างที่ควรจะเป็น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80" y="123478"/>
            <a:ext cx="9144000" cy="915566"/>
          </a:xfrm>
        </p:spPr>
        <p:txBody>
          <a:bodyPr/>
          <a:lstStyle/>
          <a:p>
            <a:pPr algn="ctr"/>
            <a:r>
              <a:rPr lang="th-TH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ปัญหาที่พบ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charset="-34"/>
              <a:cs typeface="+mj-cs"/>
            </a:endParaRPr>
          </a:p>
        </p:txBody>
      </p:sp>
      <p:sp>
        <p:nvSpPr>
          <p:cNvPr id="6" name="วงรี 5"/>
          <p:cNvSpPr/>
          <p:nvPr/>
        </p:nvSpPr>
        <p:spPr>
          <a:xfrm>
            <a:off x="8532440" y="4659982"/>
            <a:ext cx="504056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latin typeface="Angsana New" pitchFamily="18" charset="-34"/>
                <a:cs typeface="Angsana New" pitchFamily="18" charset="-34"/>
              </a:rPr>
              <a:t>30</a:t>
            </a:r>
            <a:endParaRPr lang="en-US" sz="2000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4669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111952"/>
            <a:ext cx="8496944" cy="2395902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th-TH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การนำค่าขึ้น 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Firebase </a:t>
            </a:r>
            <a:r>
              <a:rPr lang="th-TH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ยังมีปัญหาอยู่ ตัวโปรแกรมสามารถทำงานได้ในช่วงแรกแต่จะเกิดปัญหาการส่งข้อมูลให้ 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Firebase </a:t>
            </a:r>
            <a:r>
              <a:rPr lang="th-TH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ไม่ได้ขึ้นมา แต่ยังสามารถแสดงผ่านจอ 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LCD </a:t>
            </a:r>
            <a:r>
              <a:rPr lang="th-TH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ได้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h-TH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ทุกครั้งที่เริ่มการทำงานระบบตัว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 DHT 22 </a:t>
            </a:r>
            <a:r>
              <a:rPr lang="th-TH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จะมีอาการไม่สามารถอ่านค่าอุณหภูมิได้ต้อง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ถอดและเสียบใหม่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80" y="123478"/>
            <a:ext cx="9144000" cy="915566"/>
          </a:xfrm>
        </p:spPr>
        <p:txBody>
          <a:bodyPr/>
          <a:lstStyle/>
          <a:p>
            <a:pPr algn="ctr"/>
            <a:r>
              <a:rPr lang="th-TH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ปัญหาที่พบ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charset="-34"/>
              <a:cs typeface="+mj-cs"/>
            </a:endParaRPr>
          </a:p>
        </p:txBody>
      </p:sp>
      <p:sp>
        <p:nvSpPr>
          <p:cNvPr id="6" name="วงรี 5"/>
          <p:cNvSpPr/>
          <p:nvPr/>
        </p:nvSpPr>
        <p:spPr>
          <a:xfrm>
            <a:off x="8532440" y="4659982"/>
            <a:ext cx="504056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latin typeface="Angsana New" pitchFamily="18" charset="-34"/>
                <a:cs typeface="Angsana New" pitchFamily="18" charset="-34"/>
              </a:rPr>
              <a:t>31</a:t>
            </a:r>
            <a:endParaRPr lang="en-US" sz="2000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5138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111952"/>
            <a:ext cx="8496944" cy="3764054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th-TH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สามารถใช้ </a:t>
            </a:r>
            <a:r>
              <a:rPr lang="en-US" altLang="ko-K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KeyPad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เพื่อทำการกำหนดเวลาการให้อาหารภายนอกได้โดยไม่ต้องเข้าโปรแกรมเพื่อกำหนดเวลา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h-TH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สามารถเปลี่ยน 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Servo </a:t>
            </a:r>
            <a:r>
              <a:rPr lang="th-TH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เป็นตัวที่ใหญ่ขึ้นหมุนได้ 180 องศาเพื่อให้มีความมั่นคงยิ่งขึ้น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h-TH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สามารถเปลี่ยน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 Firebase </a:t>
            </a:r>
            <a:r>
              <a:rPr lang="th-TH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เป็น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 Database </a:t>
            </a:r>
            <a:r>
              <a:rPr lang="th-TH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แบบอื่นได้ที่มีความเสถียรมากกว่า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80" y="123478"/>
            <a:ext cx="9144000" cy="915566"/>
          </a:xfrm>
        </p:spPr>
        <p:txBody>
          <a:bodyPr/>
          <a:lstStyle/>
          <a:p>
            <a:pPr algn="ctr"/>
            <a:r>
              <a:rPr lang="th-TH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ข้อเสนอแนะ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charset="-34"/>
              <a:cs typeface="+mj-cs"/>
            </a:endParaRPr>
          </a:p>
        </p:txBody>
      </p:sp>
      <p:sp>
        <p:nvSpPr>
          <p:cNvPr id="6" name="วงรี 5"/>
          <p:cNvSpPr/>
          <p:nvPr/>
        </p:nvSpPr>
        <p:spPr>
          <a:xfrm>
            <a:off x="8532440" y="4659982"/>
            <a:ext cx="504056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latin typeface="Angsana New" pitchFamily="18" charset="-34"/>
                <a:cs typeface="Angsana New" pitchFamily="18" charset="-34"/>
              </a:rPr>
              <a:t>32</a:t>
            </a:r>
            <a:endParaRPr lang="en-US" sz="2000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0394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111952"/>
            <a:ext cx="8496944" cy="3764054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th-TH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สามารถ</a:t>
            </a:r>
            <a:r>
              <a:rPr lang="th-TH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ปรับเปลี่ยนวัสดุที่ใช้มาเป็นอุปกรณ์ต่างๆให้มีความแข็งแรงทดทาน</a:t>
            </a:r>
            <a:r>
              <a:rPr lang="th-TH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ได้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  <a:p>
            <a:pPr marL="285750" indent="-285750">
              <a:buFont typeface="Arial" pitchFamily="34" charset="0"/>
              <a:buChar char="•"/>
            </a:pP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80" y="123478"/>
            <a:ext cx="9144000" cy="915566"/>
          </a:xfrm>
        </p:spPr>
        <p:txBody>
          <a:bodyPr/>
          <a:lstStyle/>
          <a:p>
            <a:pPr algn="ctr"/>
            <a:r>
              <a:rPr lang="th-TH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ข้อเสนอแนะ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charset="-34"/>
              <a:cs typeface="+mj-cs"/>
            </a:endParaRPr>
          </a:p>
        </p:txBody>
      </p:sp>
      <p:sp>
        <p:nvSpPr>
          <p:cNvPr id="6" name="วงรี 5"/>
          <p:cNvSpPr/>
          <p:nvPr/>
        </p:nvSpPr>
        <p:spPr>
          <a:xfrm>
            <a:off x="8532440" y="4659982"/>
            <a:ext cx="504056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latin typeface="Angsana New" pitchFamily="18" charset="-34"/>
                <a:cs typeface="Angsana New" pitchFamily="18" charset="-34"/>
              </a:rPr>
              <a:t>33</a:t>
            </a:r>
            <a:endParaRPr lang="en-US" sz="2000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1152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111952"/>
            <a:ext cx="8496944" cy="3764054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th-TH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จากการทดลองทำให้เราสามารถทำการออกแบบตัวให้อาหารอัตโนมัติได้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h-TH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สามารถแสดงข้อมูลให้แสดงผ่าน 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Web Server </a:t>
            </a:r>
            <a:r>
              <a:rPr lang="th-TH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ได้แล้ว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h-TH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ทำให้ทราบถึงปัญหาที่เกิดขึ้นเกี่ยวกับตัวอุปกรณ์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 Hardware </a:t>
            </a:r>
            <a:r>
              <a:rPr lang="th-TH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และได้ทำการศึกษาปัญหาและแก้ปัญหาได้เมื่อพบเจอปัญหาแบบเดิมอีก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80" y="123478"/>
            <a:ext cx="9144000" cy="915566"/>
          </a:xfrm>
        </p:spPr>
        <p:txBody>
          <a:bodyPr/>
          <a:lstStyle/>
          <a:p>
            <a:pPr algn="ctr"/>
            <a:r>
              <a:rPr lang="th-TH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สรุปผล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charset="-34"/>
              <a:cs typeface="+mj-cs"/>
            </a:endParaRPr>
          </a:p>
        </p:txBody>
      </p:sp>
      <p:sp>
        <p:nvSpPr>
          <p:cNvPr id="6" name="วงรี 5"/>
          <p:cNvSpPr/>
          <p:nvPr/>
        </p:nvSpPr>
        <p:spPr>
          <a:xfrm>
            <a:off x="8532440" y="4659982"/>
            <a:ext cx="504056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latin typeface="Angsana New" pitchFamily="18" charset="-34"/>
                <a:cs typeface="Angsana New" pitchFamily="18" charset="-34"/>
              </a:rPr>
              <a:t>34</a:t>
            </a:r>
            <a:endParaRPr lang="en-US" sz="2000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261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0" y="1111952"/>
            <a:ext cx="9144000" cy="2179878"/>
          </a:xfrm>
        </p:spPr>
        <p:txBody>
          <a:bodyPr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ea typeface="맑은 고딕" pitchFamily="50" charset="-127"/>
                <a:cs typeface="+mj-cs"/>
              </a:rPr>
              <a:t>Smart Home for </a:t>
            </a:r>
            <a:r>
              <a:rPr lang="en-US" altLang="ko-K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ea typeface="맑은 고딕" pitchFamily="50" charset="-127"/>
                <a:cs typeface="+mj-cs"/>
              </a:rPr>
              <a:t>Pet</a:t>
            </a:r>
            <a:endParaRPr lang="th-TH" altLang="ko-KR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ea typeface="맑은 고딕" pitchFamily="50" charset="-127"/>
              <a:cs typeface="+mj-cs"/>
            </a:endParaRPr>
          </a:p>
          <a:p>
            <a:pPr algn="ctr"/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Computer Engineering Project I</a:t>
            </a:r>
          </a:p>
          <a:p>
            <a:pPr algn="ctr"/>
            <a:r>
              <a:rPr lang="th-TH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โดย </a:t>
            </a:r>
            <a:r>
              <a:rPr lang="th-TH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นาย สหรัฐ จันทร์ทิพย์ รหัสนักศึกษา </a:t>
            </a:r>
            <a:r>
              <a:rPr lang="th-TH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5835512024</a:t>
            </a:r>
            <a:endParaRPr lang="en-US" altLang="ko-KR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ea typeface="맑은 고딕" pitchFamily="50" charset="-127"/>
              <a:cs typeface="+mj-cs"/>
            </a:endParaRPr>
          </a:p>
          <a:p>
            <a:pPr algn="ctr"/>
            <a:endParaRPr lang="ko-KR" alt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+mj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24" y="123478"/>
            <a:ext cx="9144000" cy="915566"/>
          </a:xfrm>
        </p:spPr>
        <p:txBody>
          <a:bodyPr/>
          <a:lstStyle/>
          <a:p>
            <a:pPr algn="ctr"/>
            <a:r>
              <a:rPr lang="th-TH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ขอจบการนำเสนอครับ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charset="-34"/>
              <a:cs typeface="+mj-cs"/>
            </a:endParaRPr>
          </a:p>
        </p:txBody>
      </p:sp>
      <p:sp>
        <p:nvSpPr>
          <p:cNvPr id="6" name="วงรี 5"/>
          <p:cNvSpPr/>
          <p:nvPr/>
        </p:nvSpPr>
        <p:spPr>
          <a:xfrm>
            <a:off x="8532440" y="4659982"/>
            <a:ext cx="504056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latin typeface="Angsana New" pitchFamily="18" charset="-34"/>
                <a:cs typeface="Angsana New" pitchFamily="18" charset="-34"/>
              </a:rPr>
              <a:t>35</a:t>
            </a:r>
            <a:endParaRPr lang="en-US" sz="2000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856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07024" y="0"/>
            <a:ext cx="7636976" cy="884466"/>
          </a:xfrm>
        </p:spPr>
        <p:txBody>
          <a:bodyPr/>
          <a:lstStyle/>
          <a:p>
            <a:pPr algn="ctr"/>
            <a:r>
              <a:rPr lang="th-TH" altLang="ko-KR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วัตถุประสงค์</a:t>
            </a:r>
            <a:endParaRPr lang="ko-KR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charset="-34"/>
              <a:cs typeface="+mj-cs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535048" y="1131590"/>
            <a:ext cx="7596336" cy="2362226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Arial" pitchFamily="34" charset="0"/>
              <a:buChar char="•"/>
            </a:pPr>
            <a:r>
              <a:rPr lang="th-TH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เพื่อช่วยเหลือผู้ที่ต้องการเลี้ยงสัตว์แต่ไม่มีเวลาที่จะดูแล</a:t>
            </a:r>
            <a:r>
              <a:rPr lang="th-TH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การให้</a:t>
            </a:r>
            <a:r>
              <a:rPr lang="th-TH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อาหาร</a:t>
            </a:r>
            <a:r>
              <a:rPr lang="th-TH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แก่สัตว์</a:t>
            </a:r>
            <a:r>
              <a:rPr lang="th-TH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เลี้ยงของท่าน</a:t>
            </a:r>
            <a:endParaRPr 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+mj-cs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th-TH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แบ่งเบาภาระของท่านโดยเราสามารถเลี้ยงสัตว์ได้แม้ไม่ต้องอยู่ที่บ้าน </a:t>
            </a:r>
            <a:endParaRPr 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+mj-cs"/>
            </a:endParaRPr>
          </a:p>
        </p:txBody>
      </p:sp>
      <p:sp>
        <p:nvSpPr>
          <p:cNvPr id="6" name="วงรี 5"/>
          <p:cNvSpPr/>
          <p:nvPr/>
        </p:nvSpPr>
        <p:spPr>
          <a:xfrm>
            <a:off x="8676456" y="4731990"/>
            <a:ext cx="360040" cy="3600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ngsana New" pitchFamily="18" charset="-34"/>
                <a:cs typeface="Angsana New" pitchFamily="18" charset="-34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3194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1507024" y="0"/>
            <a:ext cx="7636976" cy="884466"/>
          </a:xfrm>
        </p:spPr>
        <p:txBody>
          <a:bodyPr/>
          <a:lstStyle/>
          <a:p>
            <a:pPr algn="ctr"/>
            <a:r>
              <a:rPr lang="en-US" altLang="ko-K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Design</a:t>
            </a:r>
            <a:endParaRPr lang="ko-KR" alt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charset="-34"/>
              <a:cs typeface="+mj-cs"/>
            </a:endParaRPr>
          </a:p>
        </p:txBody>
      </p:sp>
      <p:sp>
        <p:nvSpPr>
          <p:cNvPr id="7" name="วงรี 6"/>
          <p:cNvSpPr/>
          <p:nvPr/>
        </p:nvSpPr>
        <p:spPr>
          <a:xfrm>
            <a:off x="8676456" y="4731990"/>
            <a:ext cx="360040" cy="3600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5</a:t>
            </a:r>
            <a:endParaRPr lang="en-US" sz="2400" dirty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038682"/>
            <a:ext cx="3312368" cy="2613188"/>
          </a:xfrm>
          <a:prstGeom prst="rect">
            <a:avLst/>
          </a:prstGeom>
        </p:spPr>
      </p:pic>
      <p:pic>
        <p:nvPicPr>
          <p:cNvPr id="8" name="รูปภาพ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16484"/>
            <a:ext cx="4239217" cy="1657581"/>
          </a:xfrm>
          <a:prstGeom prst="rect">
            <a:avLst/>
          </a:prstGeom>
        </p:spPr>
      </p:pic>
      <p:pic>
        <p:nvPicPr>
          <p:cNvPr id="9" name="รูปภาพ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3"/>
          <a:stretch/>
        </p:blipFill>
        <p:spPr>
          <a:xfrm>
            <a:off x="1547664" y="3651870"/>
            <a:ext cx="5372850" cy="132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19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1486"/>
            <a:ext cx="9144000" cy="884466"/>
          </a:xfrm>
        </p:spPr>
        <p:txBody>
          <a:bodyPr/>
          <a:lstStyle/>
          <a:p>
            <a:pPr algn="ctr"/>
            <a:r>
              <a:rPr lang="en-US" sz="7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Anduino</a:t>
            </a:r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 UNO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idx="10"/>
          </p:nvPr>
        </p:nvSpPr>
        <p:spPr>
          <a:xfrm>
            <a:off x="20216" y="915566"/>
            <a:ext cx="7864152" cy="1152128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th-TH" altLang="ko-KR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เป็นอุปกรณ์ที่ใช้เป็นแกนหลักในการทำงานโดยจะเป็นการใช้ควบคุมการให้อาหารอัตโนมัติ เป็นต้น</a:t>
            </a:r>
          </a:p>
          <a:p>
            <a:pPr marL="285750" indent="-285750">
              <a:buFont typeface="Arial" pitchFamily="34" charset="0"/>
              <a:buChar char="•"/>
            </a:pPr>
            <a:endParaRPr lang="ko-KR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8" name="รูปภาพ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094314"/>
            <a:ext cx="5040560" cy="3003798"/>
          </a:xfrm>
          <a:prstGeom prst="rect">
            <a:avLst/>
          </a:prstGeom>
        </p:spPr>
      </p:pic>
      <p:sp>
        <p:nvSpPr>
          <p:cNvPr id="7" name="วงรี 6"/>
          <p:cNvSpPr/>
          <p:nvPr/>
        </p:nvSpPr>
        <p:spPr>
          <a:xfrm>
            <a:off x="8676456" y="4731990"/>
            <a:ext cx="360040" cy="3600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6</a:t>
            </a:r>
            <a:endParaRPr lang="en-US" sz="2400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458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/>
          <p:cNvSpPr txBox="1">
            <a:spLocks/>
          </p:cNvSpPr>
          <p:nvPr/>
        </p:nvSpPr>
        <p:spPr>
          <a:xfrm>
            <a:off x="1475656" y="0"/>
            <a:ext cx="7668344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7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NodeMCU</a:t>
            </a:r>
            <a:endParaRPr lang="en-US" sz="7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2" name="Content Placeholder 4"/>
          <p:cNvSpPr>
            <a:spLocks noGrp="1"/>
          </p:cNvSpPr>
          <p:nvPr>
            <p:ph idx="10"/>
          </p:nvPr>
        </p:nvSpPr>
        <p:spPr>
          <a:xfrm>
            <a:off x="1475656" y="895896"/>
            <a:ext cx="7662976" cy="1171798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th-TH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เป็นตัวที่ใช้สำหรับควบคุมการทำงานตัวอ่านค่าอุณหภูมิและปรับอุณหภูมิอัตโนมัติ และ แสดงค่าข้อมูลผ่าน 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Web Server</a:t>
            </a:r>
            <a:endParaRPr lang="th-TH" altLang="ko-KR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charset="-34"/>
              <a:cs typeface="+mj-cs"/>
            </a:endParaRPr>
          </a:p>
          <a:p>
            <a:pPr marL="285750" indent="-285750">
              <a:buFont typeface="Arial" pitchFamily="34" charset="0"/>
              <a:buChar char="•"/>
            </a:pP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charset="-34"/>
              <a:cs typeface="+mj-cs"/>
            </a:endParaRPr>
          </a:p>
        </p:txBody>
      </p:sp>
      <p:sp>
        <p:nvSpPr>
          <p:cNvPr id="6" name="วงรี 5"/>
          <p:cNvSpPr/>
          <p:nvPr/>
        </p:nvSpPr>
        <p:spPr>
          <a:xfrm>
            <a:off x="8676456" y="4731990"/>
            <a:ext cx="360040" cy="3600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Angsana New" pitchFamily="18" charset="-34"/>
                <a:cs typeface="Angsana New" pitchFamily="18" charset="-34"/>
              </a:rPr>
              <a:t>7</a:t>
            </a:r>
            <a:endParaRPr lang="en-US" sz="2400" dirty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502" y="2067694"/>
            <a:ext cx="3110652" cy="293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1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/>
          <p:cNvSpPr txBox="1">
            <a:spLocks/>
          </p:cNvSpPr>
          <p:nvPr/>
        </p:nvSpPr>
        <p:spPr>
          <a:xfrm>
            <a:off x="1475656" y="0"/>
            <a:ext cx="7668344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7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RTC DS3231</a:t>
            </a:r>
            <a:endParaRPr lang="en-US" sz="7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2" name="Content Placeholder 4"/>
          <p:cNvSpPr>
            <a:spLocks noGrp="1"/>
          </p:cNvSpPr>
          <p:nvPr>
            <p:ph idx="10"/>
          </p:nvPr>
        </p:nvSpPr>
        <p:spPr>
          <a:xfrm>
            <a:off x="1475656" y="895896"/>
            <a:ext cx="7662976" cy="1171798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th-TH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เป็นตัว 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Timer</a:t>
            </a:r>
            <a:r>
              <a:rPr lang="th-TH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 ที่ใช้นับเวลาให้มีเวลาตรงกับเวลาจริง เอามาใช้คู่กับ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 Servo</a:t>
            </a:r>
            <a:r>
              <a:rPr lang="th-TH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 เพื่อควบคุมการทำงาน ซึ่งสามารถตรวจวัดอุณหภูมิได้ด้วย</a:t>
            </a:r>
          </a:p>
          <a:p>
            <a:pPr marL="285750" indent="-285750">
              <a:buFont typeface="Arial" pitchFamily="34" charset="0"/>
              <a:buChar char="•"/>
            </a:pP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charset="-34"/>
              <a:cs typeface="+mj-cs"/>
            </a:endParaRPr>
          </a:p>
        </p:txBody>
      </p:sp>
      <p:sp>
        <p:nvSpPr>
          <p:cNvPr id="6" name="วงรี 5"/>
          <p:cNvSpPr/>
          <p:nvPr/>
        </p:nvSpPr>
        <p:spPr>
          <a:xfrm>
            <a:off x="8676456" y="4731990"/>
            <a:ext cx="360040" cy="3600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Angsana New" pitchFamily="18" charset="-34"/>
                <a:cs typeface="Angsana New" pitchFamily="18" charset="-34"/>
              </a:rPr>
              <a:t>8</a:t>
            </a:r>
            <a:endParaRPr lang="en-US" sz="2400" dirty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5" y="2471724"/>
            <a:ext cx="2671775" cy="26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7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0" y="884466"/>
            <a:ext cx="8460432" cy="1687284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th-TH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charset="-34"/>
                <a:cs typeface="+mj-cs"/>
              </a:rPr>
              <a:t>ใช้สำหรับในการควบคุมเครื่องให้อาหารอัตโนมัติในการควบคุมการหมุนของวงล้อที่ใช้สำหรับเทอาหารออกไปที่ถาดอาหาร</a:t>
            </a:r>
          </a:p>
          <a:p>
            <a:pPr marL="285750" indent="-285750">
              <a:buFont typeface="Arial" pitchFamily="34" charset="0"/>
              <a:buChar char="•"/>
            </a:pP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charset="-34"/>
              <a:cs typeface="+mj-cs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Servo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9" name="วงรี 8"/>
          <p:cNvSpPr/>
          <p:nvPr/>
        </p:nvSpPr>
        <p:spPr>
          <a:xfrm>
            <a:off x="8676456" y="4731990"/>
            <a:ext cx="360040" cy="3600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Angsana New" pitchFamily="18" charset="-34"/>
                <a:cs typeface="Angsana New" pitchFamily="18" charset="-34"/>
              </a:rPr>
              <a:t>9</a:t>
            </a:r>
            <a:endParaRPr lang="en-US" sz="2400" dirty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923678"/>
            <a:ext cx="3816424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</TotalTime>
  <Words>915</Words>
  <Application>Microsoft Office PowerPoint</Application>
  <PresentationFormat>นำเสนอทางหน้าจอ (16:9)</PresentationFormat>
  <Paragraphs>121</Paragraphs>
  <Slides>35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2</vt:i4>
      </vt:variant>
      <vt:variant>
        <vt:lpstr>ชื่อเรื่องภาพนิ่ง</vt:lpstr>
      </vt:variant>
      <vt:variant>
        <vt:i4>35</vt:i4>
      </vt:variant>
    </vt:vector>
  </HeadingPairs>
  <TitlesOfParts>
    <vt:vector size="37" baseType="lpstr">
      <vt:lpstr>Office Theme</vt:lpstr>
      <vt:lpstr>Custom Design</vt:lpstr>
      <vt:lpstr>งานนำเสนอ PowerPoint</vt:lpstr>
      <vt:lpstr> Outline</vt:lpstr>
      <vt:lpstr>ความเป็นมา</vt:lpstr>
      <vt:lpstr>วัตถุประสงค์</vt:lpstr>
      <vt:lpstr>Design</vt:lpstr>
      <vt:lpstr>Anduino UNO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Arduino IDE</vt:lpstr>
      <vt:lpstr>งานนำเสนอ PowerPoint</vt:lpstr>
      <vt:lpstr>System Specification</vt:lpstr>
      <vt:lpstr>System Architecture</vt:lpstr>
      <vt:lpstr>System Architecture</vt:lpstr>
      <vt:lpstr>System Architecture</vt:lpstr>
      <vt:lpstr>ผลการดำเนินงาน</vt:lpstr>
      <vt:lpstr>ผลการทดลอง</vt:lpstr>
      <vt:lpstr>ผลการทดลอง</vt:lpstr>
      <vt:lpstr>ผลการทดลอง</vt:lpstr>
      <vt:lpstr>ผลการทดลอง</vt:lpstr>
      <vt:lpstr>ผลการทดลอง</vt:lpstr>
      <vt:lpstr>ผลการทดลอง</vt:lpstr>
      <vt:lpstr>ผลการทดลอง</vt:lpstr>
      <vt:lpstr>หลักการทำงาน</vt:lpstr>
      <vt:lpstr>หลักการทำงาน</vt:lpstr>
      <vt:lpstr>หลักการทำงาน</vt:lpstr>
      <vt:lpstr>ปัญหาที่พบ</vt:lpstr>
      <vt:lpstr>ปัญหาที่พบ</vt:lpstr>
      <vt:lpstr>ข้อเสนอแนะ</vt:lpstr>
      <vt:lpstr>ข้อเสนอแนะ</vt:lpstr>
      <vt:lpstr>สรุปผล</vt:lpstr>
      <vt:lpstr>ขอจบการนำเสนอครับ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Windows User</cp:lastModifiedBy>
  <cp:revision>82</cp:revision>
  <dcterms:created xsi:type="dcterms:W3CDTF">2014-04-01T16:27:38Z</dcterms:created>
  <dcterms:modified xsi:type="dcterms:W3CDTF">2019-05-12T01:44:08Z</dcterms:modified>
</cp:coreProperties>
</file>