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0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8" r:id="rId11"/>
    <p:sldId id="269" r:id="rId12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300705" cy="10299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9978" cy="102997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592" y="1685623"/>
            <a:ext cx="13196520" cy="3585821"/>
          </a:xfrm>
        </p:spPr>
        <p:txBody>
          <a:bodyPr anchor="b">
            <a:normAutofit/>
          </a:bodyPr>
          <a:lstStyle>
            <a:lvl1pPr algn="l">
              <a:defRPr sz="7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6592" y="5409728"/>
            <a:ext cx="13196520" cy="2486709"/>
          </a:xfrm>
        </p:spPr>
        <p:txBody>
          <a:bodyPr>
            <a:normAutofit/>
          </a:bodyPr>
          <a:lstStyle>
            <a:lvl1pPr marL="0" indent="0" algn="l">
              <a:buNone/>
              <a:defRPr sz="3002" cap="all" baseline="0">
                <a:solidFill>
                  <a:schemeClr val="tx2"/>
                </a:solidFill>
              </a:defRPr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23639" y="8125321"/>
            <a:ext cx="4117658" cy="54836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6591" y="8125321"/>
            <a:ext cx="7692667" cy="54836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55676" y="8125318"/>
            <a:ext cx="1157437" cy="54836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0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6464968"/>
            <a:ext cx="14878858" cy="1230550"/>
          </a:xfrm>
        </p:spPr>
        <p:txBody>
          <a:bodyPr anchor="b">
            <a:normAutofit/>
          </a:bodyPr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3306" y="910762"/>
            <a:ext cx="14878856" cy="4955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3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236" y="7695519"/>
            <a:ext cx="14876612" cy="1024972"/>
          </a:xfrm>
        </p:spPr>
        <p:txBody>
          <a:bodyPr>
            <a:normAutofit/>
          </a:bodyPr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74" y="915529"/>
            <a:ext cx="14869251" cy="5149850"/>
          </a:xfrm>
        </p:spPr>
        <p:txBody>
          <a:bodyPr anchor="ctr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305" y="6637584"/>
            <a:ext cx="14867006" cy="2059938"/>
          </a:xfrm>
        </p:spPr>
        <p:txBody>
          <a:bodyPr anchor="ctr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5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825" y="915528"/>
            <a:ext cx="13963818" cy="4127733"/>
          </a:xfrm>
        </p:spPr>
        <p:txBody>
          <a:bodyPr anchor="ctr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2759" y="5054568"/>
            <a:ext cx="13137565" cy="824469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305" y="6472860"/>
            <a:ext cx="14869322" cy="2237002"/>
          </a:xfrm>
        </p:spPr>
        <p:txBody>
          <a:bodyPr anchor="ctr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1356209" y="1099947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17031" y="4152578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2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3205014"/>
            <a:ext cx="14869320" cy="3772404"/>
          </a:xfrm>
        </p:spPr>
        <p:txBody>
          <a:bodyPr anchor="b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236" y="6995108"/>
            <a:ext cx="14867075" cy="1713078"/>
          </a:xfrm>
        </p:spPr>
        <p:txBody>
          <a:bodyPr anchor="t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47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3308" y="915529"/>
            <a:ext cx="14869316" cy="2861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3305" y="4016647"/>
            <a:ext cx="4798679" cy="10299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3053" y="5046617"/>
            <a:ext cx="4816445" cy="3650906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6852" y="4021411"/>
            <a:ext cx="4779895" cy="10299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1011" y="5051381"/>
            <a:ext cx="4797074" cy="3650906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86843" y="4016647"/>
            <a:ext cx="4795780" cy="10299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86843" y="5046617"/>
            <a:ext cx="4795780" cy="3650906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3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3306" y="915529"/>
            <a:ext cx="14869317" cy="2861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3309" y="6615051"/>
            <a:ext cx="4796188" cy="8654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3309" y="4005436"/>
            <a:ext cx="4796188" cy="22888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3309" y="7480512"/>
            <a:ext cx="4796188" cy="1228279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8255" y="6615051"/>
            <a:ext cx="4803934" cy="8654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8256" y="4005436"/>
            <a:ext cx="4801742" cy="22888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6064" y="7480509"/>
            <a:ext cx="4803934" cy="1217014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87031" y="6615049"/>
            <a:ext cx="4789435" cy="8654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86843" y="4005436"/>
            <a:ext cx="4795782" cy="22888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86843" y="7480506"/>
            <a:ext cx="4795780" cy="1217018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7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11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3020" y="915528"/>
            <a:ext cx="3009605" cy="77819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3304" y="915528"/>
            <a:ext cx="11630956" cy="77819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2131468"/>
            <a:ext cx="14869319" cy="4284388"/>
          </a:xfrm>
        </p:spPr>
        <p:txBody>
          <a:bodyPr anchor="b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305" y="6644736"/>
            <a:ext cx="14869319" cy="2064710"/>
          </a:xfrm>
        </p:spPr>
        <p:txBody>
          <a:bodyPr>
            <a:normAutofit/>
          </a:bodyPr>
          <a:lstStyle>
            <a:lvl1pPr marL="0" indent="0">
              <a:buNone/>
              <a:defRPr sz="2702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3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3305" y="3378395"/>
            <a:ext cx="7322665" cy="5319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4730" y="3378395"/>
            <a:ext cx="7317895" cy="5319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929837"/>
            <a:ext cx="14869319" cy="2219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6456" y="3378395"/>
            <a:ext cx="6979518" cy="12373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305" y="4615788"/>
            <a:ext cx="7322668" cy="4081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7880" y="3378393"/>
            <a:ext cx="6974743" cy="12373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4730" y="4615788"/>
            <a:ext cx="7317893" cy="4081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253" y="915530"/>
            <a:ext cx="5788072" cy="24628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672" y="890096"/>
            <a:ext cx="8842950" cy="78074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253" y="3378395"/>
            <a:ext cx="5788072" cy="531913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4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8" y="915529"/>
            <a:ext cx="8907944" cy="2462866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8770" y="915531"/>
            <a:ext cx="5503854" cy="778199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305" y="3378395"/>
            <a:ext cx="8907948" cy="531913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300705" cy="10299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47" y="1"/>
            <a:ext cx="18093388" cy="102997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3308" y="928922"/>
            <a:ext cx="14869316" cy="222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308" y="3378396"/>
            <a:ext cx="14869317" cy="531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93149" y="8835810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3306" y="8835808"/>
            <a:ext cx="9365463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6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25187" y="8835807"/>
            <a:ext cx="1157437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8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  <p:sldLayoutId id="2147484314" r:id="rId14"/>
    <p:sldLayoutId id="2147484315" r:id="rId15"/>
    <p:sldLayoutId id="2147484316" r:id="rId16"/>
    <p:sldLayoutId id="2147484317" r:id="rId17"/>
  </p:sldLayoutIdLst>
  <p:txStyles>
    <p:titleStyle>
      <a:lvl1pPr algn="l" defTabSz="1372514" rtl="0" eaLnBrk="1" latinLnBrk="0" hangingPunct="1">
        <a:lnSpc>
          <a:spcPct val="90000"/>
        </a:lnSpc>
        <a:spcBef>
          <a:spcPct val="0"/>
        </a:spcBef>
        <a:buNone/>
        <a:defRPr sz="540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120000"/>
        </a:lnSpc>
        <a:spcBef>
          <a:spcPts val="1501"/>
        </a:spcBef>
        <a:buSzPct val="125000"/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11057436"/>
            <a:ext cx="18288000" cy="12552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8729" y="3356051"/>
            <a:ext cx="10270490" cy="185243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 marR="5080" algn="ctr">
              <a:lnSpc>
                <a:spcPct val="80900"/>
              </a:lnSpc>
              <a:spcBef>
                <a:spcPts val="1475"/>
              </a:spcBef>
            </a:pPr>
            <a:r>
              <a:rPr lang="en-IN" sz="5900" spc="-185" dirty="0">
                <a:solidFill>
                  <a:srgbClr val="FFFFFF"/>
                </a:solidFill>
                <a:latin typeface="Verdana"/>
                <a:cs typeface="Verdana"/>
              </a:rPr>
              <a:t>Multiple Disease </a:t>
            </a:r>
          </a:p>
          <a:p>
            <a:pPr marL="12700" marR="5080" algn="ctr">
              <a:lnSpc>
                <a:spcPct val="80900"/>
              </a:lnSpc>
              <a:spcBef>
                <a:spcPts val="1475"/>
              </a:spcBef>
            </a:pPr>
            <a:r>
              <a:rPr lang="en-IN" sz="5900" spc="-185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04930" y="2494070"/>
            <a:ext cx="8237855" cy="5369454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25" y="8239772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D3B9B4-7410-4E1E-1B80-53D4733D83C2}"/>
              </a:ext>
            </a:extLst>
          </p:cNvPr>
          <p:cNvSpPr txBox="1"/>
          <p:nvPr/>
        </p:nvSpPr>
        <p:spPr>
          <a:xfrm>
            <a:off x="5568950" y="7919155"/>
            <a:ext cx="778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BY SAHARSH BHATNAGAR (E23CSEU1737)</a:t>
            </a:r>
          </a:p>
          <a:p>
            <a:pPr algn="r"/>
            <a:r>
              <a:rPr lang="en-IN" dirty="0"/>
              <a:t>			SHAGUN PRAJAPATI (E23CSEU1739)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5A6347-4FE9-1897-9582-CDFEA3E75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-7642"/>
            <a:ext cx="3810000" cy="3258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3849624"/>
            <a:ext cx="3995928" cy="917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6234" y="3910025"/>
            <a:ext cx="2401773" cy="3028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23182" y="3827735"/>
            <a:ext cx="3768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5240" y="4271975"/>
            <a:ext cx="1862772" cy="2379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06436" y="3827735"/>
            <a:ext cx="3389629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tabLst>
                <a:tab pos="3307715" algn="l"/>
              </a:tabLst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8078" y="4271975"/>
            <a:ext cx="1547317" cy="237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03097" y="4271975"/>
            <a:ext cx="1201039" cy="2379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21349" y="4189685"/>
            <a:ext cx="24955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0" algn="l"/>
              </a:tabLst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6436" y="4551635"/>
            <a:ext cx="859726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leveraging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technology,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detection,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care,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ultimately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Let's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stay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curious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supportive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advancements!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5225" y="8237728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flipV="1">
            <a:off x="457034" y="12084050"/>
            <a:ext cx="17374235" cy="228600"/>
            <a:chOff x="457034" y="496627"/>
            <a:chExt cx="17374235" cy="929449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542" y="3380105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18" y="1435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559918" y="20154"/>
                  </a:lnTo>
                  <a:lnTo>
                    <a:pt x="6559918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1350264"/>
              <a:ext cx="5696712" cy="18531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5216" y="3798519"/>
            <a:ext cx="5159375" cy="30482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SAHARSH BHATNAGAR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(E23CSEU1737)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endParaRPr lang="en-IN" sz="3150" spc="23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r"/>
            <a:endParaRPr lang="en-IN" sz="3200" dirty="0"/>
          </a:p>
          <a:p>
            <a:pPr algn="ctr"/>
            <a:r>
              <a:rPr lang="en-IN" sz="3200" dirty="0"/>
              <a:t>SHAGUN PRAJAPATI (E23CSEU1739)</a:t>
            </a:r>
            <a:endParaRPr sz="3150" dirty="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EDFF4-3754-37FC-DDD9-0A953AAA1EC6}"/>
              </a:ext>
            </a:extLst>
          </p:cNvPr>
          <p:cNvSpPr txBox="1"/>
          <p:nvPr/>
        </p:nvSpPr>
        <p:spPr>
          <a:xfrm>
            <a:off x="5266803" y="2283947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051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30" dirty="0"/>
              <a:t>Heart</a:t>
            </a:r>
            <a:r>
              <a:rPr sz="4800" spc="-300" dirty="0"/>
              <a:t> </a:t>
            </a:r>
            <a:r>
              <a:rPr sz="4800" spc="-125" dirty="0"/>
              <a:t>Disease</a:t>
            </a:r>
            <a:r>
              <a:rPr sz="4800" spc="-300" dirty="0"/>
              <a:t> </a:t>
            </a:r>
            <a:r>
              <a:rPr sz="4800" spc="-90" dirty="0"/>
              <a:t>Detection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5183" y="4293311"/>
            <a:ext cx="1653032" cy="2997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1581" y="4655248"/>
            <a:ext cx="1862759" cy="2379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1439" y="4211021"/>
            <a:ext cx="679958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476948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examining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age,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cholesterol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levels,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endParaRPr sz="2400">
              <a:latin typeface="Trebuchet MS"/>
              <a:cs typeface="Trebuchet MS"/>
            </a:endParaRPr>
          </a:p>
          <a:p>
            <a:pPr marL="12700" marR="90170">
              <a:lnSpc>
                <a:spcPts val="2850"/>
              </a:lnSpc>
              <a:spcBef>
                <a:spcPts val="7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choices,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doctors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at-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 individuals 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earlier,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allowing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timely interventions.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236" y="1055507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417" y="1656738"/>
            <a:ext cx="15207691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500" spc="-135" dirty="0"/>
              <a:t>	</a:t>
            </a:r>
            <a:r>
              <a:rPr sz="4500" spc="-135" dirty="0"/>
              <a:t>Parkinson's</a:t>
            </a:r>
            <a:r>
              <a:rPr sz="4500" spc="-285" dirty="0"/>
              <a:t> </a:t>
            </a:r>
            <a:r>
              <a:rPr sz="4500" spc="-120" dirty="0"/>
              <a:t>Disease</a:t>
            </a:r>
            <a:r>
              <a:rPr sz="4500" spc="-280" dirty="0"/>
              <a:t> </a:t>
            </a:r>
            <a:r>
              <a:rPr sz="4500" spc="-165" dirty="0"/>
              <a:t>Insights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610169" y="2546941"/>
            <a:ext cx="830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544" y="2629230"/>
            <a:ext cx="2401773" cy="3027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691" y="3001213"/>
            <a:ext cx="2748026" cy="289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0169" y="3270841"/>
            <a:ext cx="304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9894" y="3353117"/>
            <a:ext cx="2700426" cy="2379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57360" y="2546941"/>
            <a:ext cx="4590415" cy="11304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469900">
              <a:lnSpc>
                <a:spcPts val="2850"/>
              </a:lnSpc>
              <a:spcBef>
                <a:spcPts val="215"/>
              </a:spcBef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spc="4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400" spc="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spc="600" dirty="0">
                <a:solidFill>
                  <a:srgbClr val="FFFFFF"/>
                </a:solidFill>
                <a:latin typeface="Trebuchet MS"/>
                <a:cs typeface="Trebuchet MS"/>
              </a:rPr>
              <a:t>       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signs</a:t>
            </a:r>
            <a:endParaRPr sz="2400" dirty="0">
              <a:latin typeface="Trebuchet MS"/>
              <a:cs typeface="Trebuchet MS"/>
            </a:endParaRPr>
          </a:p>
          <a:p>
            <a:pPr marL="239395">
              <a:lnSpc>
                <a:spcPts val="2760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169" y="3642315"/>
            <a:ext cx="7388859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diagnosis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personalized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plans,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patients.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33480"/>
            <a:ext cx="18288000" cy="4540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4"/>
                </a:lnTo>
                <a:lnTo>
                  <a:pt x="226799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4"/>
                </a:lnTo>
                <a:lnTo>
                  <a:pt x="226796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4"/>
                </a:lnTo>
                <a:lnTo>
                  <a:pt x="226804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5700" spc="-165" dirty="0"/>
              <a:t>Diabetes</a:t>
            </a:r>
            <a:r>
              <a:rPr sz="5700" spc="-335" dirty="0"/>
              <a:t> </a:t>
            </a:r>
            <a:r>
              <a:rPr sz="5700" spc="-160" dirty="0"/>
              <a:t>Management</a:t>
            </a:r>
            <a:endParaRPr sz="5700"/>
          </a:p>
        </p:txBody>
      </p:sp>
      <p:sp>
        <p:nvSpPr>
          <p:cNvPr id="9" name="object 9"/>
          <p:cNvSpPr txBox="1"/>
          <p:nvPr/>
        </p:nvSpPr>
        <p:spPr>
          <a:xfrm>
            <a:off x="1625156" y="2890977"/>
            <a:ext cx="8585589" cy="1849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IN" sz="2400" spc="80" dirty="0">
                <a:solidFill>
                  <a:srgbClr val="FFFFFF"/>
                </a:solidFill>
                <a:latin typeface="Trebuchet MS"/>
                <a:cs typeface="Trebuchet MS"/>
              </a:rPr>
              <a:t>Using SVM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spc="5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lang="en-IN" sz="2400" spc="-10" dirty="0" err="1">
                <a:solidFill>
                  <a:srgbClr val="FFFFFF"/>
                </a:solidFill>
                <a:latin typeface="Trebuchet MS"/>
                <a:cs typeface="Trebuchet MS"/>
              </a:rPr>
              <a:t>aif</a:t>
            </a:r>
            <a:r>
              <a:rPr lang="en-IN" sz="2400" spc="-10" dirty="0">
                <a:solidFill>
                  <a:srgbClr val="FFFFFF"/>
                </a:solidFill>
                <a:latin typeface="Trebuchet MS"/>
                <a:cs typeface="Trebuchet MS"/>
              </a:rPr>
              <a:t> a person has Diabetes</a:t>
            </a:r>
            <a:r>
              <a:rPr lang="en-IN" sz="2400" dirty="0"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diet,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exercise,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medication.</a:t>
            </a:r>
            <a:r>
              <a:rPr lang="en-IN" sz="2400" spc="-10" dirty="0"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IN"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spc="-25" dirty="0" err="1">
                <a:solidFill>
                  <a:srgbClr val="FFFFFF"/>
                </a:solidFill>
                <a:latin typeface="Trebuchet MS"/>
                <a:cs typeface="Trebuchet MS"/>
              </a:rPr>
              <a:t>Diadetic</a:t>
            </a:r>
            <a:r>
              <a:rPr lang="en-IN"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patients,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outcomes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IN" sz="2400" dirty="0"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adjustments.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5917" y="1060556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75672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333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9417" y="1587168"/>
            <a:ext cx="15207691" cy="8438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lang="en-IN" spc="-260" dirty="0"/>
              <a:t>	</a:t>
            </a:r>
            <a:r>
              <a:rPr spc="-260" dirty="0"/>
              <a:t>Data</a:t>
            </a:r>
            <a:r>
              <a:rPr spc="-400" dirty="0"/>
              <a:t> </a:t>
            </a:r>
            <a:r>
              <a:rPr spc="-155" dirty="0"/>
              <a:t>Sources</a:t>
            </a:r>
            <a:r>
              <a:rPr spc="-395" dirty="0"/>
              <a:t> </a:t>
            </a:r>
            <a:r>
              <a:rPr spc="-175" dirty="0"/>
              <a:t>for</a:t>
            </a:r>
            <a:r>
              <a:rPr spc="-395" dirty="0"/>
              <a:t> </a:t>
            </a:r>
            <a:r>
              <a:rPr spc="114" dirty="0"/>
              <a:t>ML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7458" y="2997974"/>
            <a:ext cx="2401785" cy="3028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4716" y="2915685"/>
            <a:ext cx="2851785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eﬀectiveness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vast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amounts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1638" y="3359924"/>
            <a:ext cx="608330" cy="238125"/>
          </a:xfrm>
          <a:custGeom>
            <a:avLst/>
            <a:gdLst/>
            <a:ahLst/>
            <a:cxnLst/>
            <a:rect l="l" t="t" r="r" b="b"/>
            <a:pathLst>
              <a:path w="608329" h="238125">
                <a:moveTo>
                  <a:pt x="78816" y="60883"/>
                </a:moveTo>
                <a:lnTo>
                  <a:pt x="37922" y="73152"/>
                </a:lnTo>
                <a:lnTo>
                  <a:pt x="9969" y="105562"/>
                </a:lnTo>
                <a:lnTo>
                  <a:pt x="0" y="149733"/>
                </a:lnTo>
                <a:lnTo>
                  <a:pt x="376" y="158165"/>
                </a:lnTo>
                <a:lnTo>
                  <a:pt x="13296" y="197586"/>
                </a:lnTo>
                <a:lnTo>
                  <a:pt x="41926" y="226718"/>
                </a:lnTo>
                <a:lnTo>
                  <a:pt x="82156" y="237972"/>
                </a:lnTo>
                <a:lnTo>
                  <a:pt x="91545" y="237349"/>
                </a:lnTo>
                <a:lnTo>
                  <a:pt x="127038" y="223266"/>
                </a:lnTo>
                <a:lnTo>
                  <a:pt x="135102" y="216471"/>
                </a:lnTo>
                <a:lnTo>
                  <a:pt x="173075" y="216471"/>
                </a:lnTo>
                <a:lnTo>
                  <a:pt x="173075" y="207048"/>
                </a:lnTo>
                <a:lnTo>
                  <a:pt x="79298" y="207048"/>
                </a:lnTo>
                <a:lnTo>
                  <a:pt x="72466" y="205613"/>
                </a:lnTo>
                <a:lnTo>
                  <a:pt x="40601" y="178790"/>
                </a:lnTo>
                <a:lnTo>
                  <a:pt x="33985" y="142290"/>
                </a:lnTo>
                <a:lnTo>
                  <a:pt x="35166" y="135077"/>
                </a:lnTo>
                <a:lnTo>
                  <a:pt x="57594" y="99568"/>
                </a:lnTo>
                <a:lnTo>
                  <a:pt x="76454" y="91808"/>
                </a:lnTo>
                <a:lnTo>
                  <a:pt x="165798" y="91808"/>
                </a:lnTo>
                <a:lnTo>
                  <a:pt x="165798" y="85445"/>
                </a:lnTo>
                <a:lnTo>
                  <a:pt x="134048" y="85445"/>
                </a:lnTo>
                <a:lnTo>
                  <a:pt x="133616" y="83781"/>
                </a:lnTo>
                <a:lnTo>
                  <a:pt x="128117" y="79413"/>
                </a:lnTo>
                <a:lnTo>
                  <a:pt x="117538" y="72326"/>
                </a:lnTo>
                <a:lnTo>
                  <a:pt x="108737" y="67323"/>
                </a:lnTo>
                <a:lnTo>
                  <a:pt x="99348" y="63747"/>
                </a:lnTo>
                <a:lnTo>
                  <a:pt x="89374" y="61600"/>
                </a:lnTo>
                <a:lnTo>
                  <a:pt x="78816" y="60883"/>
                </a:lnTo>
                <a:close/>
              </a:path>
              <a:path w="608329" h="238125">
                <a:moveTo>
                  <a:pt x="173075" y="216471"/>
                </a:moveTo>
                <a:lnTo>
                  <a:pt x="135102" y="216471"/>
                </a:lnTo>
                <a:lnTo>
                  <a:pt x="135775" y="220840"/>
                </a:lnTo>
                <a:lnTo>
                  <a:pt x="156870" y="235521"/>
                </a:lnTo>
                <a:lnTo>
                  <a:pt x="159600" y="235762"/>
                </a:lnTo>
                <a:lnTo>
                  <a:pt x="164998" y="235267"/>
                </a:lnTo>
                <a:lnTo>
                  <a:pt x="173075" y="234035"/>
                </a:lnTo>
                <a:lnTo>
                  <a:pt x="173075" y="216471"/>
                </a:lnTo>
                <a:close/>
              </a:path>
              <a:path w="608329" h="238125">
                <a:moveTo>
                  <a:pt x="165798" y="91808"/>
                </a:moveTo>
                <a:lnTo>
                  <a:pt x="90335" y="91808"/>
                </a:lnTo>
                <a:lnTo>
                  <a:pt x="96850" y="93395"/>
                </a:lnTo>
                <a:lnTo>
                  <a:pt x="110134" y="99745"/>
                </a:lnTo>
                <a:lnTo>
                  <a:pt x="116103" y="104025"/>
                </a:lnTo>
                <a:lnTo>
                  <a:pt x="126707" y="114833"/>
                </a:lnTo>
                <a:lnTo>
                  <a:pt x="130403" y="120408"/>
                </a:lnTo>
                <a:lnTo>
                  <a:pt x="132486" y="126161"/>
                </a:lnTo>
                <a:lnTo>
                  <a:pt x="132486" y="173596"/>
                </a:lnTo>
                <a:lnTo>
                  <a:pt x="106222" y="202539"/>
                </a:lnTo>
                <a:lnTo>
                  <a:pt x="91249" y="207048"/>
                </a:lnTo>
                <a:lnTo>
                  <a:pt x="173075" y="207048"/>
                </a:lnTo>
                <a:lnTo>
                  <a:pt x="173075" y="206375"/>
                </a:lnTo>
                <a:lnTo>
                  <a:pt x="168427" y="205981"/>
                </a:lnTo>
                <a:lnTo>
                  <a:pt x="166039" y="205727"/>
                </a:lnTo>
                <a:lnTo>
                  <a:pt x="165798" y="91808"/>
                </a:lnTo>
                <a:close/>
              </a:path>
              <a:path w="608329" h="238125">
                <a:moveTo>
                  <a:pt x="165798" y="0"/>
                </a:moveTo>
                <a:lnTo>
                  <a:pt x="132486" y="0"/>
                </a:lnTo>
                <a:lnTo>
                  <a:pt x="134048" y="85445"/>
                </a:lnTo>
                <a:lnTo>
                  <a:pt x="165798" y="85445"/>
                </a:lnTo>
                <a:lnTo>
                  <a:pt x="165798" y="0"/>
                </a:lnTo>
                <a:close/>
              </a:path>
              <a:path w="608329" h="238125">
                <a:moveTo>
                  <a:pt x="268579" y="128168"/>
                </a:moveTo>
                <a:lnTo>
                  <a:pt x="260553" y="128168"/>
                </a:lnTo>
                <a:lnTo>
                  <a:pt x="250351" y="128571"/>
                </a:lnTo>
                <a:lnTo>
                  <a:pt x="208400" y="142570"/>
                </a:lnTo>
                <a:lnTo>
                  <a:pt x="187858" y="174669"/>
                </a:lnTo>
                <a:lnTo>
                  <a:pt x="187350" y="184518"/>
                </a:lnTo>
                <a:lnTo>
                  <a:pt x="187732" y="190380"/>
                </a:lnTo>
                <a:lnTo>
                  <a:pt x="210036" y="226679"/>
                </a:lnTo>
                <a:lnTo>
                  <a:pt x="247167" y="237972"/>
                </a:lnTo>
                <a:lnTo>
                  <a:pt x="256647" y="237470"/>
                </a:lnTo>
                <a:lnTo>
                  <a:pt x="294297" y="225640"/>
                </a:lnTo>
                <a:lnTo>
                  <a:pt x="303949" y="217665"/>
                </a:lnTo>
                <a:lnTo>
                  <a:pt x="341515" y="217665"/>
                </a:lnTo>
                <a:lnTo>
                  <a:pt x="341515" y="209499"/>
                </a:lnTo>
                <a:lnTo>
                  <a:pt x="245237" y="209499"/>
                </a:lnTo>
                <a:lnTo>
                  <a:pt x="239369" y="208102"/>
                </a:lnTo>
                <a:lnTo>
                  <a:pt x="219659" y="173520"/>
                </a:lnTo>
                <a:lnTo>
                  <a:pt x="223481" y="167119"/>
                </a:lnTo>
                <a:lnTo>
                  <a:pt x="263004" y="154863"/>
                </a:lnTo>
                <a:lnTo>
                  <a:pt x="333857" y="154863"/>
                </a:lnTo>
                <a:lnTo>
                  <a:pt x="333857" y="132702"/>
                </a:lnTo>
                <a:lnTo>
                  <a:pt x="300545" y="132702"/>
                </a:lnTo>
                <a:lnTo>
                  <a:pt x="299364" y="132207"/>
                </a:lnTo>
                <a:lnTo>
                  <a:pt x="294398" y="131343"/>
                </a:lnTo>
                <a:lnTo>
                  <a:pt x="276961" y="128803"/>
                </a:lnTo>
                <a:lnTo>
                  <a:pt x="268579" y="128168"/>
                </a:lnTo>
                <a:close/>
              </a:path>
              <a:path w="608329" h="238125">
                <a:moveTo>
                  <a:pt x="341515" y="217665"/>
                </a:moveTo>
                <a:lnTo>
                  <a:pt x="303949" y="217665"/>
                </a:lnTo>
                <a:lnTo>
                  <a:pt x="304698" y="221551"/>
                </a:lnTo>
                <a:lnTo>
                  <a:pt x="324866" y="235521"/>
                </a:lnTo>
                <a:lnTo>
                  <a:pt x="325996" y="235762"/>
                </a:lnTo>
                <a:lnTo>
                  <a:pt x="327558" y="235762"/>
                </a:lnTo>
                <a:lnTo>
                  <a:pt x="329539" y="235521"/>
                </a:lnTo>
                <a:lnTo>
                  <a:pt x="341515" y="234403"/>
                </a:lnTo>
                <a:lnTo>
                  <a:pt x="341515" y="217665"/>
                </a:lnTo>
                <a:close/>
              </a:path>
              <a:path w="608329" h="238125">
                <a:moveTo>
                  <a:pt x="333857" y="154863"/>
                </a:moveTo>
                <a:lnTo>
                  <a:pt x="270141" y="154863"/>
                </a:lnTo>
                <a:lnTo>
                  <a:pt x="277228" y="155524"/>
                </a:lnTo>
                <a:lnTo>
                  <a:pt x="291312" y="158203"/>
                </a:lnTo>
                <a:lnTo>
                  <a:pt x="296735" y="159613"/>
                </a:lnTo>
                <a:lnTo>
                  <a:pt x="300545" y="161099"/>
                </a:lnTo>
                <a:lnTo>
                  <a:pt x="300545" y="181000"/>
                </a:lnTo>
                <a:lnTo>
                  <a:pt x="300075" y="182537"/>
                </a:lnTo>
                <a:lnTo>
                  <a:pt x="299135" y="184518"/>
                </a:lnTo>
                <a:lnTo>
                  <a:pt x="298246" y="186499"/>
                </a:lnTo>
                <a:lnTo>
                  <a:pt x="265128" y="208200"/>
                </a:lnTo>
                <a:lnTo>
                  <a:pt x="252082" y="209499"/>
                </a:lnTo>
                <a:lnTo>
                  <a:pt x="341515" y="209499"/>
                </a:lnTo>
                <a:lnTo>
                  <a:pt x="341515" y="206298"/>
                </a:lnTo>
                <a:lnTo>
                  <a:pt x="336651" y="205955"/>
                </a:lnTo>
                <a:lnTo>
                  <a:pt x="334149" y="205727"/>
                </a:lnTo>
                <a:lnTo>
                  <a:pt x="334010" y="205638"/>
                </a:lnTo>
                <a:lnTo>
                  <a:pt x="333896" y="205333"/>
                </a:lnTo>
                <a:lnTo>
                  <a:pt x="333857" y="154863"/>
                </a:lnTo>
                <a:close/>
              </a:path>
              <a:path w="608329" h="238125">
                <a:moveTo>
                  <a:pt x="323882" y="90919"/>
                </a:moveTo>
                <a:lnTo>
                  <a:pt x="262115" y="90919"/>
                </a:lnTo>
                <a:lnTo>
                  <a:pt x="270776" y="91545"/>
                </a:lnTo>
                <a:lnTo>
                  <a:pt x="278395" y="93425"/>
                </a:lnTo>
                <a:lnTo>
                  <a:pt x="300528" y="128168"/>
                </a:lnTo>
                <a:lnTo>
                  <a:pt x="300545" y="132702"/>
                </a:lnTo>
                <a:lnTo>
                  <a:pt x="333857" y="132702"/>
                </a:lnTo>
                <a:lnTo>
                  <a:pt x="333745" y="128803"/>
                </a:lnTo>
                <a:lnTo>
                  <a:pt x="332676" y="115004"/>
                </a:lnTo>
                <a:lnTo>
                  <a:pt x="329134" y="101458"/>
                </a:lnTo>
                <a:lnTo>
                  <a:pt x="323882" y="90919"/>
                </a:lnTo>
                <a:close/>
              </a:path>
              <a:path w="608329" h="238125">
                <a:moveTo>
                  <a:pt x="264198" y="60883"/>
                </a:moveTo>
                <a:lnTo>
                  <a:pt x="223548" y="69905"/>
                </a:lnTo>
                <a:lnTo>
                  <a:pt x="195059" y="86525"/>
                </a:lnTo>
                <a:lnTo>
                  <a:pt x="209029" y="112255"/>
                </a:lnTo>
                <a:lnTo>
                  <a:pt x="217878" y="106482"/>
                </a:lnTo>
                <a:lnTo>
                  <a:pt x="225832" y="101734"/>
                </a:lnTo>
                <a:lnTo>
                  <a:pt x="232894" y="98008"/>
                </a:lnTo>
                <a:lnTo>
                  <a:pt x="239064" y="95300"/>
                </a:lnTo>
                <a:lnTo>
                  <a:pt x="246697" y="92379"/>
                </a:lnTo>
                <a:lnTo>
                  <a:pt x="254381" y="90919"/>
                </a:lnTo>
                <a:lnTo>
                  <a:pt x="323882" y="90919"/>
                </a:lnTo>
                <a:lnTo>
                  <a:pt x="323233" y="89615"/>
                </a:lnTo>
                <a:lnTo>
                  <a:pt x="314972" y="79476"/>
                </a:lnTo>
                <a:lnTo>
                  <a:pt x="304719" y="71342"/>
                </a:lnTo>
                <a:lnTo>
                  <a:pt x="292838" y="65532"/>
                </a:lnTo>
                <a:lnTo>
                  <a:pt x="279330" y="62045"/>
                </a:lnTo>
                <a:lnTo>
                  <a:pt x="264198" y="60883"/>
                </a:lnTo>
                <a:close/>
              </a:path>
              <a:path w="608329" h="238125">
                <a:moveTo>
                  <a:pt x="535330" y="128168"/>
                </a:moveTo>
                <a:lnTo>
                  <a:pt x="527291" y="128168"/>
                </a:lnTo>
                <a:lnTo>
                  <a:pt x="517095" y="128571"/>
                </a:lnTo>
                <a:lnTo>
                  <a:pt x="475148" y="142570"/>
                </a:lnTo>
                <a:lnTo>
                  <a:pt x="454607" y="174669"/>
                </a:lnTo>
                <a:lnTo>
                  <a:pt x="454101" y="184518"/>
                </a:lnTo>
                <a:lnTo>
                  <a:pt x="454482" y="190380"/>
                </a:lnTo>
                <a:lnTo>
                  <a:pt x="476780" y="226679"/>
                </a:lnTo>
                <a:lnTo>
                  <a:pt x="513918" y="237972"/>
                </a:lnTo>
                <a:lnTo>
                  <a:pt x="523391" y="237470"/>
                </a:lnTo>
                <a:lnTo>
                  <a:pt x="561047" y="225640"/>
                </a:lnTo>
                <a:lnTo>
                  <a:pt x="570687" y="217665"/>
                </a:lnTo>
                <a:lnTo>
                  <a:pt x="608253" y="217665"/>
                </a:lnTo>
                <a:lnTo>
                  <a:pt x="608253" y="209499"/>
                </a:lnTo>
                <a:lnTo>
                  <a:pt x="511987" y="209499"/>
                </a:lnTo>
                <a:lnTo>
                  <a:pt x="506107" y="208102"/>
                </a:lnTo>
                <a:lnTo>
                  <a:pt x="486410" y="173520"/>
                </a:lnTo>
                <a:lnTo>
                  <a:pt x="490220" y="167119"/>
                </a:lnTo>
                <a:lnTo>
                  <a:pt x="529755" y="154863"/>
                </a:lnTo>
                <a:lnTo>
                  <a:pt x="600608" y="154863"/>
                </a:lnTo>
                <a:lnTo>
                  <a:pt x="600608" y="132702"/>
                </a:lnTo>
                <a:lnTo>
                  <a:pt x="567296" y="132702"/>
                </a:lnTo>
                <a:lnTo>
                  <a:pt x="566102" y="132207"/>
                </a:lnTo>
                <a:lnTo>
                  <a:pt x="561149" y="131343"/>
                </a:lnTo>
                <a:lnTo>
                  <a:pt x="543699" y="128803"/>
                </a:lnTo>
                <a:lnTo>
                  <a:pt x="535330" y="128168"/>
                </a:lnTo>
                <a:close/>
              </a:path>
              <a:path w="608329" h="238125">
                <a:moveTo>
                  <a:pt x="404850" y="92697"/>
                </a:moveTo>
                <a:lnTo>
                  <a:pt x="371462" y="92697"/>
                </a:lnTo>
                <a:lnTo>
                  <a:pt x="371527" y="208200"/>
                </a:lnTo>
                <a:lnTo>
                  <a:pt x="404520" y="236778"/>
                </a:lnTo>
                <a:lnTo>
                  <a:pt x="417563" y="236778"/>
                </a:lnTo>
                <a:lnTo>
                  <a:pt x="423329" y="236118"/>
                </a:lnTo>
                <a:lnTo>
                  <a:pt x="433933" y="233387"/>
                </a:lnTo>
                <a:lnTo>
                  <a:pt x="438353" y="231876"/>
                </a:lnTo>
                <a:lnTo>
                  <a:pt x="441871" y="230238"/>
                </a:lnTo>
                <a:lnTo>
                  <a:pt x="445439" y="228612"/>
                </a:lnTo>
                <a:lnTo>
                  <a:pt x="449846" y="226822"/>
                </a:lnTo>
                <a:lnTo>
                  <a:pt x="455104" y="224891"/>
                </a:lnTo>
                <a:lnTo>
                  <a:pt x="448585" y="204965"/>
                </a:lnTo>
                <a:lnTo>
                  <a:pt x="414286" y="204965"/>
                </a:lnTo>
                <a:lnTo>
                  <a:pt x="411340" y="204050"/>
                </a:lnTo>
                <a:lnTo>
                  <a:pt x="406438" y="200380"/>
                </a:lnTo>
                <a:lnTo>
                  <a:pt x="405178" y="197802"/>
                </a:lnTo>
                <a:lnTo>
                  <a:pt x="405083" y="197489"/>
                </a:lnTo>
                <a:lnTo>
                  <a:pt x="404909" y="194856"/>
                </a:lnTo>
                <a:lnTo>
                  <a:pt x="404850" y="92697"/>
                </a:lnTo>
                <a:close/>
              </a:path>
              <a:path w="608329" h="238125">
                <a:moveTo>
                  <a:pt x="608253" y="217665"/>
                </a:moveTo>
                <a:lnTo>
                  <a:pt x="570687" y="217665"/>
                </a:lnTo>
                <a:lnTo>
                  <a:pt x="571449" y="221551"/>
                </a:lnTo>
                <a:lnTo>
                  <a:pt x="591604" y="235521"/>
                </a:lnTo>
                <a:lnTo>
                  <a:pt x="592747" y="235762"/>
                </a:lnTo>
                <a:lnTo>
                  <a:pt x="594309" y="235762"/>
                </a:lnTo>
                <a:lnTo>
                  <a:pt x="596290" y="235521"/>
                </a:lnTo>
                <a:lnTo>
                  <a:pt x="598271" y="235318"/>
                </a:lnTo>
                <a:lnTo>
                  <a:pt x="608253" y="234403"/>
                </a:lnTo>
                <a:lnTo>
                  <a:pt x="608253" y="217665"/>
                </a:lnTo>
                <a:close/>
              </a:path>
              <a:path w="608329" h="238125">
                <a:moveTo>
                  <a:pt x="600608" y="154863"/>
                </a:moveTo>
                <a:lnTo>
                  <a:pt x="536892" y="154863"/>
                </a:lnTo>
                <a:lnTo>
                  <a:pt x="543979" y="155524"/>
                </a:lnTo>
                <a:lnTo>
                  <a:pt x="558050" y="158203"/>
                </a:lnTo>
                <a:lnTo>
                  <a:pt x="563486" y="159613"/>
                </a:lnTo>
                <a:lnTo>
                  <a:pt x="567296" y="161099"/>
                </a:lnTo>
                <a:lnTo>
                  <a:pt x="567296" y="181000"/>
                </a:lnTo>
                <a:lnTo>
                  <a:pt x="566826" y="182537"/>
                </a:lnTo>
                <a:lnTo>
                  <a:pt x="565886" y="184518"/>
                </a:lnTo>
                <a:lnTo>
                  <a:pt x="564984" y="186499"/>
                </a:lnTo>
                <a:lnTo>
                  <a:pt x="531868" y="208200"/>
                </a:lnTo>
                <a:lnTo>
                  <a:pt x="518820" y="209499"/>
                </a:lnTo>
                <a:lnTo>
                  <a:pt x="608253" y="209499"/>
                </a:lnTo>
                <a:lnTo>
                  <a:pt x="608253" y="206298"/>
                </a:lnTo>
                <a:lnTo>
                  <a:pt x="603402" y="205955"/>
                </a:lnTo>
                <a:lnTo>
                  <a:pt x="600900" y="205727"/>
                </a:lnTo>
                <a:lnTo>
                  <a:pt x="600748" y="205638"/>
                </a:lnTo>
                <a:lnTo>
                  <a:pt x="600647" y="205333"/>
                </a:lnTo>
                <a:lnTo>
                  <a:pt x="600608" y="154863"/>
                </a:lnTo>
                <a:close/>
              </a:path>
              <a:path w="608329" h="238125">
                <a:moveTo>
                  <a:pt x="444766" y="193294"/>
                </a:moveTo>
                <a:lnTo>
                  <a:pt x="439508" y="197802"/>
                </a:lnTo>
                <a:lnTo>
                  <a:pt x="434898" y="200875"/>
                </a:lnTo>
                <a:lnTo>
                  <a:pt x="426974" y="204139"/>
                </a:lnTo>
                <a:lnTo>
                  <a:pt x="422567" y="204965"/>
                </a:lnTo>
                <a:lnTo>
                  <a:pt x="448585" y="204965"/>
                </a:lnTo>
                <a:lnTo>
                  <a:pt x="444766" y="193294"/>
                </a:lnTo>
                <a:close/>
              </a:path>
              <a:path w="608329" h="238125">
                <a:moveTo>
                  <a:pt x="590633" y="90919"/>
                </a:moveTo>
                <a:lnTo>
                  <a:pt x="528853" y="90919"/>
                </a:lnTo>
                <a:lnTo>
                  <a:pt x="537516" y="91545"/>
                </a:lnTo>
                <a:lnTo>
                  <a:pt x="545139" y="93425"/>
                </a:lnTo>
                <a:lnTo>
                  <a:pt x="567279" y="128168"/>
                </a:lnTo>
                <a:lnTo>
                  <a:pt x="567296" y="132702"/>
                </a:lnTo>
                <a:lnTo>
                  <a:pt x="600608" y="132702"/>
                </a:lnTo>
                <a:lnTo>
                  <a:pt x="600496" y="128803"/>
                </a:lnTo>
                <a:lnTo>
                  <a:pt x="599427" y="115004"/>
                </a:lnTo>
                <a:lnTo>
                  <a:pt x="595885" y="101458"/>
                </a:lnTo>
                <a:lnTo>
                  <a:pt x="590633" y="90919"/>
                </a:lnTo>
                <a:close/>
              </a:path>
              <a:path w="608329" h="238125">
                <a:moveTo>
                  <a:pt x="530936" y="60883"/>
                </a:moveTo>
                <a:lnTo>
                  <a:pt x="490293" y="69905"/>
                </a:lnTo>
                <a:lnTo>
                  <a:pt x="461797" y="86525"/>
                </a:lnTo>
                <a:lnTo>
                  <a:pt x="475780" y="112255"/>
                </a:lnTo>
                <a:lnTo>
                  <a:pt x="484629" y="106482"/>
                </a:lnTo>
                <a:lnTo>
                  <a:pt x="492583" y="101734"/>
                </a:lnTo>
                <a:lnTo>
                  <a:pt x="499645" y="98008"/>
                </a:lnTo>
                <a:lnTo>
                  <a:pt x="505815" y="95300"/>
                </a:lnTo>
                <a:lnTo>
                  <a:pt x="513448" y="92379"/>
                </a:lnTo>
                <a:lnTo>
                  <a:pt x="521131" y="90919"/>
                </a:lnTo>
                <a:lnTo>
                  <a:pt x="590633" y="90919"/>
                </a:lnTo>
                <a:lnTo>
                  <a:pt x="589983" y="89615"/>
                </a:lnTo>
                <a:lnTo>
                  <a:pt x="581723" y="79476"/>
                </a:lnTo>
                <a:lnTo>
                  <a:pt x="571469" y="71342"/>
                </a:lnTo>
                <a:lnTo>
                  <a:pt x="559587" y="65532"/>
                </a:lnTo>
                <a:lnTo>
                  <a:pt x="546076" y="62045"/>
                </a:lnTo>
                <a:lnTo>
                  <a:pt x="530936" y="60883"/>
                </a:lnTo>
                <a:close/>
              </a:path>
              <a:path w="608329" h="238125">
                <a:moveTo>
                  <a:pt x="441350" y="63639"/>
                </a:moveTo>
                <a:lnTo>
                  <a:pt x="349529" y="63639"/>
                </a:lnTo>
                <a:lnTo>
                  <a:pt x="349529" y="92697"/>
                </a:lnTo>
                <a:lnTo>
                  <a:pt x="441350" y="92697"/>
                </a:lnTo>
                <a:lnTo>
                  <a:pt x="441350" y="63639"/>
                </a:lnTo>
                <a:close/>
              </a:path>
              <a:path w="608329" h="238125">
                <a:moveTo>
                  <a:pt x="404850" y="10033"/>
                </a:moveTo>
                <a:lnTo>
                  <a:pt x="371462" y="10033"/>
                </a:lnTo>
                <a:lnTo>
                  <a:pt x="371462" y="63639"/>
                </a:lnTo>
                <a:lnTo>
                  <a:pt x="404850" y="63639"/>
                </a:lnTo>
                <a:lnTo>
                  <a:pt x="404850" y="100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16501" y="2915685"/>
            <a:ext cx="5633530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7930">
              <a:lnSpc>
                <a:spcPts val="2865"/>
              </a:lnSpc>
              <a:spcBef>
                <a:spcPts val="9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relies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5155" y="3639585"/>
            <a:ext cx="843343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records,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wearable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devices,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surveys</a:t>
            </a:r>
            <a:r>
              <a:rPr lang="en-IN" sz="2400" dirty="0">
                <a:solidFill>
                  <a:srgbClr val="FFFFFF"/>
                </a:solidFill>
                <a:latin typeface="Trebuchet MS"/>
                <a:cs typeface="Trebuchet MS"/>
              </a:rPr>
              <a:t> stored in .csv file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have,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generate!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5917" y="1060561"/>
            <a:ext cx="5610224" cy="816292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" y="1949450"/>
            <a:ext cx="1520769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spc="-130" dirty="0"/>
              <a:t>	</a:t>
            </a:r>
            <a:r>
              <a:rPr sz="4800" spc="-130" dirty="0"/>
              <a:t>Benefits</a:t>
            </a:r>
            <a:r>
              <a:rPr sz="4800" spc="-310" dirty="0"/>
              <a:t> </a:t>
            </a:r>
            <a:r>
              <a:rPr sz="4800" dirty="0"/>
              <a:t>of</a:t>
            </a:r>
            <a:r>
              <a:rPr sz="4800" spc="-310" dirty="0"/>
              <a:t> </a:t>
            </a:r>
            <a:r>
              <a:rPr sz="4800" spc="-204" dirty="0"/>
              <a:t>Early</a:t>
            </a:r>
            <a:r>
              <a:rPr sz="4800" spc="-305" dirty="0"/>
              <a:t> </a:t>
            </a:r>
            <a:r>
              <a:rPr sz="4800" spc="-90" dirty="0"/>
              <a:t>Detection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900964" y="3549650"/>
            <a:ext cx="7564120" cy="1789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diseases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lang="en-IN" sz="2300" spc="50" dirty="0">
                <a:solidFill>
                  <a:srgbClr val="FFFFFF"/>
                </a:solidFill>
                <a:latin typeface="Trebuchet MS"/>
                <a:cs typeface="Trebuchet MS"/>
              </a:rPr>
              <a:t> machine learning</a:t>
            </a:r>
            <a:endParaRPr sz="2300" dirty="0">
              <a:latin typeface="Trebuchet MS"/>
              <a:cs typeface="Trebuchet MS"/>
            </a:endParaRPr>
          </a:p>
          <a:p>
            <a:pPr marL="12700" marR="5080">
              <a:lnSpc>
                <a:spcPct val="100499"/>
              </a:lnSpc>
            </a:pP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significantly</a:t>
            </a:r>
            <a:r>
              <a:rPr sz="23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improve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rebuchet MS"/>
                <a:cs typeface="Trebuchet MS"/>
              </a:rPr>
              <a:t>symptoms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appear,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preventive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measures,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endParaRPr sz="23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2739" y="1962368"/>
            <a:ext cx="71259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-240" dirty="0"/>
              <a:t>Future</a:t>
            </a:r>
            <a:r>
              <a:rPr sz="5750" spc="-395" dirty="0"/>
              <a:t> </a:t>
            </a:r>
            <a:r>
              <a:rPr sz="5750" dirty="0"/>
              <a:t>of</a:t>
            </a:r>
            <a:r>
              <a:rPr sz="5750" spc="-395" dirty="0"/>
              <a:t> </a:t>
            </a:r>
            <a:r>
              <a:rPr sz="5750" spc="-114" dirty="0"/>
              <a:t>Healthcare</a:t>
            </a:r>
            <a:endParaRPr sz="5750" dirty="0"/>
          </a:p>
        </p:txBody>
      </p:sp>
      <p:sp>
        <p:nvSpPr>
          <p:cNvPr id="9" name="object 9"/>
          <p:cNvSpPr txBox="1"/>
          <p:nvPr/>
        </p:nvSpPr>
        <p:spPr>
          <a:xfrm>
            <a:off x="4349750" y="3834460"/>
            <a:ext cx="8323085" cy="1862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bright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lang="en-IN" sz="2400" spc="-20" dirty="0">
                <a:solidFill>
                  <a:srgbClr val="FFFFFF"/>
                </a:solidFill>
                <a:latin typeface="Trebuchet MS"/>
                <a:cs typeface="Trebuchet MS"/>
              </a:rPr>
              <a:t> Machine Learning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continues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evolve,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expect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precise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diagnostics,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lang="en-IN" sz="2400" dirty="0"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treatments,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care.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Embracing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innovations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 communities.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856" y="1416050"/>
            <a:ext cx="13632571" cy="98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40" dirty="0"/>
              <a:t>Future Scope</a:t>
            </a:r>
            <a:endParaRPr spc="-14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3DB6A-6D1D-9C7B-0D4D-14BCE1304585}"/>
              </a:ext>
            </a:extLst>
          </p:cNvPr>
          <p:cNvSpPr txBox="1"/>
          <p:nvPr/>
        </p:nvSpPr>
        <p:spPr>
          <a:xfrm>
            <a:off x="1622856" y="362585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future of disease recognition for heart disease, Parkinson's, and diabetes lies in the integration of </a:t>
            </a:r>
            <a:r>
              <a:rPr lang="en-US" sz="2400" b="1" dirty="0"/>
              <a:t>AI and machine learning</a:t>
            </a:r>
            <a:r>
              <a:rPr lang="en-US" sz="2400" dirty="0"/>
              <a:t> for early detection, </a:t>
            </a:r>
            <a:r>
              <a:rPr lang="en-US" sz="2400" b="1" dirty="0"/>
              <a:t>wearable technologies</a:t>
            </a:r>
            <a:r>
              <a:rPr lang="en-US" sz="2400" dirty="0"/>
              <a:t> for continuous monitoring, and </a:t>
            </a:r>
            <a:r>
              <a:rPr lang="en-US" sz="2400" b="1" dirty="0"/>
              <a:t>personalized medicine</a:t>
            </a:r>
            <a:r>
              <a:rPr lang="en-US" sz="2400" dirty="0"/>
              <a:t> that tailor’s treatments based on individual genetic and health data. These advancements will enable more accurate diagnoses, proactive management, and improved patient outcomes.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150" y="3244850"/>
            <a:ext cx="4002024" cy="15849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25278" y="3473450"/>
            <a:ext cx="8857615" cy="1849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Despite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potential,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IN" sz="2400" spc="-20" dirty="0">
                <a:solidFill>
                  <a:srgbClr val="FFFFFF"/>
                </a:solidFill>
                <a:latin typeface="Trebuchet MS"/>
                <a:cs typeface="Trebuchet MS"/>
              </a:rPr>
              <a:t> data privacy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lang="en-IN" sz="2400" dirty="0">
                <a:latin typeface="Trebuchet MS"/>
                <a:cs typeface="Trebuchet MS"/>
              </a:rPr>
              <a:t>machine learning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healthcare,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algorithm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biases,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validation.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Addressing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lang="en-IN" sz="2400" dirty="0"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successful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medical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practices.</a:t>
            </a:r>
            <a:endParaRPr sz="2400" dirty="0">
              <a:latin typeface="Trebuchet MS"/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23FB92-C403-506B-80A3-8A79B410D638}"/>
              </a:ext>
            </a:extLst>
          </p:cNvPr>
          <p:cNvCxnSpPr/>
          <p:nvPr/>
        </p:nvCxnSpPr>
        <p:spPr>
          <a:xfrm>
            <a:off x="6483350" y="5988050"/>
            <a:ext cx="991026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</TotalTime>
  <Words>437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Verdana</vt:lpstr>
      <vt:lpstr>Circuit</vt:lpstr>
      <vt:lpstr>PowerPoint Presentation</vt:lpstr>
      <vt:lpstr>Heart Disease Detection</vt:lpstr>
      <vt:lpstr> Parkinson's Disease Insights</vt:lpstr>
      <vt:lpstr>Diabetes Management</vt:lpstr>
      <vt:lpstr> Data Sources for ML</vt:lpstr>
      <vt:lpstr> Benefits of Early Detection</vt:lpstr>
      <vt:lpstr>Future of Healthcare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saharsh</dc:creator>
  <cp:lastModifiedBy>Saharsh Bhatnagar</cp:lastModifiedBy>
  <cp:revision>6</cp:revision>
  <dcterms:created xsi:type="dcterms:W3CDTF">2024-11-17T16:12:27Z</dcterms:created>
  <dcterms:modified xsi:type="dcterms:W3CDTF">2025-04-20T18:03:18Z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2024-11-17T00:00:00Z</vt:filetime>
  </property>
  <property fmtid="{D5CDD505-2E9C-101B-9397-08002B2CF9AE}" pid="3" name="Producer">
    <vt:lpwstr>iLovePDF</vt:lpwstr>
  </property>
</Properties>
</file>