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Spectral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Medium-bold.fntdata"/><Relationship Id="rId20" Type="http://schemas.openxmlformats.org/officeDocument/2006/relationships/slide" Target="slides/slide15.xml"/><Relationship Id="rId42" Type="http://schemas.openxmlformats.org/officeDocument/2006/relationships/font" Target="fonts/SpectralMedium-boldItalic.fntdata"/><Relationship Id="rId41" Type="http://schemas.openxmlformats.org/officeDocument/2006/relationships/font" Target="fonts/SpectralMedium-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SpectralMedium-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0d21b38e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0d21b38e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0d21b38e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0d21b38e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0d21b38e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0d21b38e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0d21b38e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0d21b38e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0d21b38e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0d21b38e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0d21b38e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0d21b38e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0d21b38e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0d21b38e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0d21b38e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0d21b38e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0d21b38e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0d21b38e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0d21b38e0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0d21b38e0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fdd92e4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fdd92e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0d21b38e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0d21b38e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0d21b38e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0d21b38e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0d21b38e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0d21b38e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0d21b38e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0d21b38e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0d21b38e0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0d21b38e0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0d21b38e0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0d21b38e0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0d21b38e0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30d21b38e0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0d21b38e0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0d21b38e0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0d21b38e0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0d21b38e0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0d21b38e0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0d21b38e0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0d21b38e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0d21b38e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0d21b38e0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0d21b38e0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4dbfc9fe55c8d9eb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dbfc9fe55c8d9e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406dfee3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406dfee3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4dbfc9fe55c8d9eb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dbfc9fe55c8d9eb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0d21b38e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0d21b38e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0d21b38e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0d21b38e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0d21b38e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0d21b38e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0d21b38e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0d21b38e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0d21b38e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0d21b38e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0d21b38e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0d21b38e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28.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ompetitions/store-sales-time-series-forecasting/data?select=train.csv" TargetMode="Externa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s://miro.medium.com/max/674/1*jikKbzFXCq-IYnFZankIMg.png" TargetMode="External"/><Relationship Id="rId4" Type="http://schemas.openxmlformats.org/officeDocument/2006/relationships/hyperlink" Target="https://statquest.org/long-short-term-memory-lstm-clearly-explained/" TargetMode="External"/><Relationship Id="rId5" Type="http://schemas.openxmlformats.org/officeDocument/2006/relationships/hyperlink" Target="https://morioh.com/p/f22da5e3137f" TargetMode="External"/><Relationship Id="rId6" Type="http://schemas.openxmlformats.org/officeDocument/2006/relationships/hyperlink" Target="https://i.stack.imgur.com/4ikbj.p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9325" y="190825"/>
            <a:ext cx="8573100" cy="260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ts val="891"/>
              <a:buNone/>
            </a:pPr>
            <a:r>
              <a:rPr lang="en" sz="4080"/>
              <a:t>Sales Forecasting </a:t>
            </a:r>
            <a:endParaRPr sz="4080"/>
          </a:p>
          <a:p>
            <a:pPr indent="0" lvl="0" marL="0" rtl="0" algn="ctr">
              <a:spcBef>
                <a:spcPts val="0"/>
              </a:spcBef>
              <a:spcAft>
                <a:spcPts val="0"/>
              </a:spcAft>
              <a:buSzPts val="891"/>
              <a:buNone/>
            </a:pPr>
            <a:r>
              <a:rPr lang="en" sz="4080"/>
              <a:t>Using LSTMs - SARIMA Hybrid Model</a:t>
            </a:r>
            <a:endParaRPr sz="4080"/>
          </a:p>
          <a:p>
            <a:pPr indent="0" lvl="0" marL="0" rtl="0" algn="ctr">
              <a:spcBef>
                <a:spcPts val="0"/>
              </a:spcBef>
              <a:spcAft>
                <a:spcPts val="0"/>
              </a:spcAft>
              <a:buSzPts val="891"/>
              <a:buNone/>
            </a:pPr>
            <a:r>
              <a:t/>
            </a:r>
            <a:endParaRPr sz="4680"/>
          </a:p>
        </p:txBody>
      </p:sp>
      <p:sp>
        <p:nvSpPr>
          <p:cNvPr id="55" name="Google Shape;55;p13"/>
          <p:cNvSpPr txBox="1"/>
          <p:nvPr>
            <p:ph idx="1" type="subTitle"/>
          </p:nvPr>
        </p:nvSpPr>
        <p:spPr>
          <a:xfrm>
            <a:off x="311700" y="2374350"/>
            <a:ext cx="8520600" cy="2214000"/>
          </a:xfrm>
          <a:prstGeom prst="rect">
            <a:avLst/>
          </a:prstGeom>
        </p:spPr>
        <p:txBody>
          <a:bodyPr anchorCtr="0" anchor="t" bIns="91425" lIns="91425" spcFirstLastPara="1" rIns="91425" wrap="square" tIns="91425">
            <a:normAutofit lnSpcReduction="10000"/>
          </a:bodyPr>
          <a:lstStyle/>
          <a:p>
            <a:pPr indent="0" lvl="0" marL="0" rtl="0" algn="ctr">
              <a:lnSpc>
                <a:spcPct val="150000"/>
              </a:lnSpc>
              <a:spcBef>
                <a:spcPts val="0"/>
              </a:spcBef>
              <a:spcAft>
                <a:spcPts val="0"/>
              </a:spcAft>
              <a:buNone/>
            </a:pPr>
            <a:r>
              <a:rPr lang="en" sz="1600">
                <a:solidFill>
                  <a:schemeClr val="dk1"/>
                </a:solidFill>
              </a:rPr>
              <a:t>Minor Project in the course “Computational Intelligence”</a:t>
            </a:r>
            <a:endParaRPr sz="1600">
              <a:solidFill>
                <a:schemeClr val="dk1"/>
              </a:solidFill>
            </a:endParaRPr>
          </a:p>
          <a:p>
            <a:pPr indent="0" lvl="0" marL="0" rtl="0" algn="ctr">
              <a:lnSpc>
                <a:spcPct val="150000"/>
              </a:lnSpc>
              <a:spcBef>
                <a:spcPts val="0"/>
              </a:spcBef>
              <a:spcAft>
                <a:spcPts val="0"/>
              </a:spcAft>
              <a:buNone/>
            </a:pPr>
            <a:r>
              <a:rPr lang="en" sz="1600">
                <a:solidFill>
                  <a:schemeClr val="dk1"/>
                </a:solidFill>
              </a:rPr>
              <a:t>Byri Sahas Reddy 200001017, Tadi Dinesh Kumar Reddy 200001075</a:t>
            </a:r>
            <a:endParaRPr sz="1600">
              <a:solidFill>
                <a:schemeClr val="dk1"/>
              </a:solidFill>
            </a:endParaRPr>
          </a:p>
          <a:p>
            <a:pPr indent="0" lvl="0" marL="0" rtl="0" algn="ctr">
              <a:lnSpc>
                <a:spcPct val="150000"/>
              </a:lnSpc>
              <a:spcBef>
                <a:spcPts val="0"/>
              </a:spcBef>
              <a:spcAft>
                <a:spcPts val="0"/>
              </a:spcAft>
              <a:buNone/>
            </a:pPr>
            <a:r>
              <a:rPr lang="en" sz="1600">
                <a:solidFill>
                  <a:schemeClr val="dk1"/>
                </a:solidFill>
              </a:rPr>
              <a:t>Under the supervision of</a:t>
            </a:r>
            <a:r>
              <a:rPr b="1" lang="en" sz="1600">
                <a:solidFill>
                  <a:schemeClr val="dk1"/>
                </a:solidFill>
              </a:rPr>
              <a:t> </a:t>
            </a:r>
            <a:endParaRPr b="1" sz="1600">
              <a:solidFill>
                <a:schemeClr val="dk1"/>
              </a:solidFill>
            </a:endParaRPr>
          </a:p>
          <a:p>
            <a:pPr indent="0" lvl="0" marL="0" rtl="0" algn="ctr">
              <a:lnSpc>
                <a:spcPct val="150000"/>
              </a:lnSpc>
              <a:spcBef>
                <a:spcPts val="0"/>
              </a:spcBef>
              <a:spcAft>
                <a:spcPts val="0"/>
              </a:spcAft>
              <a:buNone/>
            </a:pPr>
            <a:r>
              <a:rPr b="1" lang="en" sz="1600">
                <a:solidFill>
                  <a:schemeClr val="dk1"/>
                </a:solidFill>
              </a:rPr>
              <a:t>Dr. Aruna Ti</a:t>
            </a:r>
            <a:r>
              <a:rPr b="1" lang="en" sz="1600">
                <a:solidFill>
                  <a:schemeClr val="dk1"/>
                </a:solidFill>
              </a:rPr>
              <a:t>wari</a:t>
            </a:r>
            <a:endParaRPr b="1" sz="1600">
              <a:solidFill>
                <a:schemeClr val="dk1"/>
              </a:solidFill>
            </a:endParaRPr>
          </a:p>
          <a:p>
            <a:pPr indent="0" lvl="0" marL="0" rtl="0" algn="ctr">
              <a:lnSpc>
                <a:spcPct val="150000"/>
              </a:lnSpc>
              <a:spcBef>
                <a:spcPts val="0"/>
              </a:spcBef>
              <a:spcAft>
                <a:spcPts val="0"/>
              </a:spcAft>
              <a:buNone/>
            </a:pPr>
            <a:r>
              <a:rPr b="1" lang="en" sz="1600">
                <a:solidFill>
                  <a:schemeClr val="dk1"/>
                </a:solidFill>
              </a:rPr>
              <a:t>Professor, CSE.</a:t>
            </a:r>
            <a:endParaRPr sz="1600">
              <a:solidFill>
                <a:schemeClr val="dk1"/>
              </a:solidFill>
            </a:endParaRPr>
          </a:p>
          <a:p>
            <a:pPr indent="0" lvl="0" marL="0" rtl="0" algn="ctr">
              <a:lnSpc>
                <a:spcPct val="150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197900" y="243550"/>
            <a:ext cx="8742900" cy="831300"/>
          </a:xfrm>
          <a:prstGeom prst="rect">
            <a:avLst/>
          </a:prstGeom>
          <a:noFill/>
          <a:ln>
            <a:noFill/>
          </a:ln>
        </p:spPr>
        <p:txBody>
          <a:bodyPr anchorCtr="0" anchor="t" bIns="91425" lIns="91425" spcFirstLastPara="1" rIns="91425" wrap="square" tIns="91425">
            <a:spAutoFit/>
          </a:bodyPr>
          <a:lstStyle/>
          <a:p>
            <a:pPr indent="-146050" lvl="0" marL="1143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number of times the ADF test need to be performed depends on the p-value obtained, if the p-value fall </a:t>
            </a:r>
            <a:r>
              <a:rPr lang="en">
                <a:solidFill>
                  <a:schemeClr val="lt2"/>
                </a:solidFill>
                <a:latin typeface="Spectral Medium"/>
                <a:ea typeface="Spectral Medium"/>
                <a:cs typeface="Spectral Medium"/>
                <a:sym typeface="Spectral Medium"/>
              </a:rPr>
              <a:t>under the acceptable range then the test can be stopped and the exogenous parameters are confirmed by looking at the correlation graphs.</a:t>
            </a:r>
            <a:endParaRPr>
              <a:solidFill>
                <a:schemeClr val="lt2"/>
              </a:solidFill>
              <a:latin typeface="Spectral Medium"/>
              <a:ea typeface="Spectral Medium"/>
              <a:cs typeface="Spectral Medium"/>
              <a:sym typeface="Spectral Medium"/>
            </a:endParaRPr>
          </a:p>
        </p:txBody>
      </p:sp>
      <p:sp>
        <p:nvSpPr>
          <p:cNvPr id="111" name="Google Shape;111;p22"/>
          <p:cNvSpPr txBox="1"/>
          <p:nvPr/>
        </p:nvSpPr>
        <p:spPr>
          <a:xfrm>
            <a:off x="197900" y="3995175"/>
            <a:ext cx="8742900" cy="1262100"/>
          </a:xfrm>
          <a:prstGeom prst="rect">
            <a:avLst/>
          </a:prstGeom>
          <a:noFill/>
          <a:ln>
            <a:noFill/>
          </a:ln>
        </p:spPr>
        <p:txBody>
          <a:bodyPr anchorCtr="0" anchor="t" bIns="91425" lIns="91425" spcFirstLastPara="1" rIns="91425" wrap="square" tIns="91425">
            <a:spAutoFit/>
          </a:bodyPr>
          <a:lstStyle/>
          <a:p>
            <a:pPr indent="-88900" lvl="0" marL="1143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above logarithmic differencing is done for the data until the ADF test is passed.</a:t>
            </a:r>
            <a:endParaRPr>
              <a:solidFill>
                <a:schemeClr val="lt2"/>
              </a:solidFill>
              <a:latin typeface="Spectral Medium"/>
              <a:ea typeface="Spectral Medium"/>
              <a:cs typeface="Spectral Medium"/>
              <a:sym typeface="Spectral Medium"/>
            </a:endParaRPr>
          </a:p>
          <a:p>
            <a:pPr indent="-88900" lvl="0" marL="1143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log difference for the sales data is as shown the graph to the right, the ADF test is computed on this dataframe to test for the p-value (as seen above compute the new p-value, which now lies in the required range that is, less than 0.05. )</a:t>
            </a:r>
            <a:endParaRPr>
              <a:solidFill>
                <a:schemeClr val="lt2"/>
              </a:solidFill>
              <a:latin typeface="Spectral Medium"/>
              <a:ea typeface="Spectral Medium"/>
              <a:cs typeface="Spectral Medium"/>
              <a:sym typeface="Spectral Medium"/>
            </a:endParaRPr>
          </a:p>
          <a:p>
            <a:pPr indent="0" lvl="0" marL="457200" rtl="0" algn="l">
              <a:spcBef>
                <a:spcPts val="0"/>
              </a:spcBef>
              <a:spcAft>
                <a:spcPts val="0"/>
              </a:spcAft>
              <a:buNone/>
            </a:pPr>
            <a:r>
              <a:t/>
            </a:r>
            <a:endParaRPr>
              <a:solidFill>
                <a:schemeClr val="lt2"/>
              </a:solidFill>
              <a:latin typeface="Spectral Medium"/>
              <a:ea typeface="Spectral Medium"/>
              <a:cs typeface="Spectral Medium"/>
              <a:sym typeface="Spectral Medium"/>
            </a:endParaRPr>
          </a:p>
        </p:txBody>
      </p:sp>
      <p:pic>
        <p:nvPicPr>
          <p:cNvPr id="112" name="Google Shape;112;p22"/>
          <p:cNvPicPr preferRelativeResize="0"/>
          <p:nvPr/>
        </p:nvPicPr>
        <p:blipFill>
          <a:blip r:embed="rId3">
            <a:alphaModFix/>
          </a:blip>
          <a:stretch>
            <a:fillRect/>
          </a:stretch>
        </p:blipFill>
        <p:spPr>
          <a:xfrm>
            <a:off x="355499" y="1227250"/>
            <a:ext cx="3535725" cy="1158700"/>
          </a:xfrm>
          <a:prstGeom prst="rect">
            <a:avLst/>
          </a:prstGeom>
          <a:noFill/>
          <a:ln>
            <a:noFill/>
          </a:ln>
        </p:spPr>
      </p:pic>
      <p:pic>
        <p:nvPicPr>
          <p:cNvPr id="113" name="Google Shape;113;p22"/>
          <p:cNvPicPr preferRelativeResize="0"/>
          <p:nvPr/>
        </p:nvPicPr>
        <p:blipFill>
          <a:blip r:embed="rId4">
            <a:alphaModFix/>
          </a:blip>
          <a:stretch>
            <a:fillRect/>
          </a:stretch>
        </p:blipFill>
        <p:spPr>
          <a:xfrm>
            <a:off x="4054499" y="1227250"/>
            <a:ext cx="4937102" cy="2566652"/>
          </a:xfrm>
          <a:prstGeom prst="rect">
            <a:avLst/>
          </a:prstGeom>
          <a:noFill/>
          <a:ln>
            <a:noFill/>
          </a:ln>
        </p:spPr>
      </p:pic>
      <p:pic>
        <p:nvPicPr>
          <p:cNvPr id="114" name="Google Shape;114;p22"/>
          <p:cNvPicPr preferRelativeResize="0"/>
          <p:nvPr/>
        </p:nvPicPr>
        <p:blipFill>
          <a:blip r:embed="rId5">
            <a:alphaModFix/>
          </a:blip>
          <a:stretch>
            <a:fillRect/>
          </a:stretch>
        </p:blipFill>
        <p:spPr>
          <a:xfrm>
            <a:off x="386450" y="2571750"/>
            <a:ext cx="3504775" cy="140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4294967295" type="title"/>
          </p:nvPr>
        </p:nvSpPr>
        <p:spPr>
          <a:xfrm>
            <a:off x="311700" y="368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Architecture</a:t>
            </a:r>
            <a:endParaRPr/>
          </a:p>
        </p:txBody>
      </p:sp>
      <p:pic>
        <p:nvPicPr>
          <p:cNvPr id="120" name="Google Shape;120;p23"/>
          <p:cNvPicPr preferRelativeResize="0"/>
          <p:nvPr/>
        </p:nvPicPr>
        <p:blipFill>
          <a:blip r:embed="rId3">
            <a:alphaModFix/>
          </a:blip>
          <a:stretch>
            <a:fillRect/>
          </a:stretch>
        </p:blipFill>
        <p:spPr>
          <a:xfrm>
            <a:off x="1155850" y="1185600"/>
            <a:ext cx="6832300" cy="3538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Root Mean Squared Log Error (RMSLE)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Root Mean Squared Error (RMSE)</a:t>
            </a:r>
            <a:endParaRPr/>
          </a:p>
          <a:p>
            <a:pPr indent="0" lvl="0" marL="0" rtl="0" algn="l">
              <a:spcBef>
                <a:spcPts val="120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951338" y="1857363"/>
            <a:ext cx="4543425" cy="714375"/>
          </a:xfrm>
          <a:prstGeom prst="rect">
            <a:avLst/>
          </a:prstGeom>
          <a:noFill/>
          <a:ln>
            <a:noFill/>
          </a:ln>
        </p:spPr>
      </p:pic>
      <p:pic>
        <p:nvPicPr>
          <p:cNvPr id="128" name="Google Shape;128;p24"/>
          <p:cNvPicPr preferRelativeResize="0"/>
          <p:nvPr/>
        </p:nvPicPr>
        <p:blipFill>
          <a:blip r:embed="rId4">
            <a:alphaModFix/>
          </a:blip>
          <a:stretch>
            <a:fillRect/>
          </a:stretch>
        </p:blipFill>
        <p:spPr>
          <a:xfrm>
            <a:off x="1030500" y="3607300"/>
            <a:ext cx="3541500" cy="11835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SARIMAX</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SARIMA model works by decomposing a time series into its components: trend, seasonality, and residuals.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parameters p, d, and q are used to model the non-seasonal component of the time series, while the parameters P, D, and Q are used to model the seasonal component of the time series</a:t>
            </a:r>
            <a:endParaRPr/>
          </a:p>
        </p:txBody>
      </p:sp>
      <p:pic>
        <p:nvPicPr>
          <p:cNvPr id="135" name="Google Shape;135;p25"/>
          <p:cNvPicPr preferRelativeResize="0"/>
          <p:nvPr/>
        </p:nvPicPr>
        <p:blipFill>
          <a:blip r:embed="rId3">
            <a:alphaModFix/>
          </a:blip>
          <a:stretch>
            <a:fillRect/>
          </a:stretch>
        </p:blipFill>
        <p:spPr>
          <a:xfrm>
            <a:off x="2365425" y="2214700"/>
            <a:ext cx="3448050" cy="933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SARIMAX</a:t>
            </a:r>
            <a:endParaRPr/>
          </a:p>
        </p:txBody>
      </p:sp>
      <p:sp>
        <p:nvSpPr>
          <p:cNvPr id="141" name="Google Shape;141;p26"/>
          <p:cNvSpPr txBox="1"/>
          <p:nvPr>
            <p:ph idx="1" type="body"/>
          </p:nvPr>
        </p:nvSpPr>
        <p:spPr>
          <a:xfrm>
            <a:off x="311700" y="1152475"/>
            <a:ext cx="4910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trend component represents the long-term changes in the data, while the seasonality component captures the periodic fluctuations that occur at fixed intervals.</a:t>
            </a:r>
            <a:endParaRPr/>
          </a:p>
          <a:p>
            <a:pPr indent="0" lvl="0" marL="0" rtl="0" algn="l">
              <a:spcBef>
                <a:spcPts val="120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5314825" y="609312"/>
            <a:ext cx="3608348" cy="3924875"/>
          </a:xfrm>
          <a:prstGeom prst="rect">
            <a:avLst/>
          </a:prstGeom>
          <a:noFill/>
          <a:ln>
            <a:noFill/>
          </a:ln>
        </p:spPr>
      </p:pic>
      <p:sp>
        <p:nvSpPr>
          <p:cNvPr id="143" name="Google Shape;143;p26"/>
          <p:cNvSpPr txBox="1"/>
          <p:nvPr/>
        </p:nvSpPr>
        <p:spPr>
          <a:xfrm>
            <a:off x="4388975" y="4665350"/>
            <a:ext cx="463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Example </a:t>
            </a:r>
            <a:r>
              <a:rPr lang="en" sz="1500">
                <a:solidFill>
                  <a:schemeClr val="lt2"/>
                </a:solidFill>
              </a:rPr>
              <a:t>Ref : https://i.stack.imgur.com/4ikbj.png</a:t>
            </a:r>
            <a:endParaRPr>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197900" y="178325"/>
            <a:ext cx="8742900" cy="8313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a:t>
            </a:r>
            <a:r>
              <a:rPr lang="en">
                <a:solidFill>
                  <a:schemeClr val="lt2"/>
                </a:solidFill>
                <a:latin typeface="Spectral Medium"/>
                <a:ea typeface="Spectral Medium"/>
                <a:cs typeface="Spectral Medium"/>
                <a:sym typeface="Spectral Medium"/>
              </a:rPr>
              <a:t>Autocorrelation</a:t>
            </a:r>
            <a:r>
              <a:rPr lang="en">
                <a:solidFill>
                  <a:schemeClr val="lt2"/>
                </a:solidFill>
                <a:latin typeface="Spectral Medium"/>
                <a:ea typeface="Spectral Medium"/>
                <a:cs typeface="Spectral Medium"/>
                <a:sym typeface="Spectral Medium"/>
              </a:rPr>
              <a:t> and partial </a:t>
            </a:r>
            <a:r>
              <a:rPr lang="en">
                <a:solidFill>
                  <a:schemeClr val="lt2"/>
                </a:solidFill>
                <a:latin typeface="Spectral Medium"/>
                <a:ea typeface="Spectral Medium"/>
                <a:cs typeface="Spectral Medium"/>
                <a:sym typeface="Spectral Medium"/>
              </a:rPr>
              <a:t>Autocorrelation</a:t>
            </a:r>
            <a:r>
              <a:rPr lang="en">
                <a:solidFill>
                  <a:schemeClr val="lt2"/>
                </a:solidFill>
                <a:latin typeface="Spectral Medium"/>
                <a:ea typeface="Spectral Medium"/>
                <a:cs typeface="Spectral Medium"/>
                <a:sym typeface="Spectral Medium"/>
              </a:rPr>
              <a:t> graphs help us calculate the </a:t>
            </a:r>
            <a:r>
              <a:rPr lang="en">
                <a:solidFill>
                  <a:schemeClr val="lt2"/>
                </a:solidFill>
                <a:latin typeface="Spectral Medium"/>
                <a:ea typeface="Spectral Medium"/>
                <a:cs typeface="Spectral Medium"/>
                <a:sym typeface="Spectral Medium"/>
              </a:rPr>
              <a:t>exogenous parameters for the training model, we need to set the proper parameters for a given dataset without which the model may not converge.</a:t>
            </a:r>
            <a:endParaRPr>
              <a:solidFill>
                <a:schemeClr val="lt2"/>
              </a:solidFill>
              <a:latin typeface="Spectral Medium"/>
              <a:ea typeface="Spectral Medium"/>
              <a:cs typeface="Spectral Medium"/>
              <a:sym typeface="Spectral Medium"/>
            </a:endParaRPr>
          </a:p>
        </p:txBody>
      </p:sp>
      <p:pic>
        <p:nvPicPr>
          <p:cNvPr id="149" name="Google Shape;149;p27"/>
          <p:cNvPicPr preferRelativeResize="0"/>
          <p:nvPr/>
        </p:nvPicPr>
        <p:blipFill>
          <a:blip r:embed="rId3">
            <a:alphaModFix/>
          </a:blip>
          <a:stretch>
            <a:fillRect/>
          </a:stretch>
        </p:blipFill>
        <p:spPr>
          <a:xfrm>
            <a:off x="891825" y="1009625"/>
            <a:ext cx="3427400" cy="2585475"/>
          </a:xfrm>
          <a:prstGeom prst="rect">
            <a:avLst/>
          </a:prstGeom>
          <a:noFill/>
          <a:ln>
            <a:noFill/>
          </a:ln>
        </p:spPr>
      </p:pic>
      <p:sp>
        <p:nvSpPr>
          <p:cNvPr id="150" name="Google Shape;150;p27"/>
          <p:cNvSpPr txBox="1"/>
          <p:nvPr/>
        </p:nvSpPr>
        <p:spPr>
          <a:xfrm>
            <a:off x="200550" y="3932200"/>
            <a:ext cx="8742900" cy="4002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graphs shown above help us calculate the parameters to be set as shown below</a:t>
            </a:r>
            <a:endParaRPr>
              <a:solidFill>
                <a:schemeClr val="lt2"/>
              </a:solidFill>
            </a:endParaRPr>
          </a:p>
        </p:txBody>
      </p:sp>
      <p:pic>
        <p:nvPicPr>
          <p:cNvPr id="151" name="Google Shape;151;p27"/>
          <p:cNvPicPr preferRelativeResize="0"/>
          <p:nvPr/>
        </p:nvPicPr>
        <p:blipFill>
          <a:blip r:embed="rId4">
            <a:alphaModFix/>
          </a:blip>
          <a:stretch>
            <a:fillRect/>
          </a:stretch>
        </p:blipFill>
        <p:spPr>
          <a:xfrm>
            <a:off x="4812197" y="995350"/>
            <a:ext cx="3465252" cy="2614025"/>
          </a:xfrm>
          <a:prstGeom prst="rect">
            <a:avLst/>
          </a:prstGeom>
          <a:noFill/>
          <a:ln>
            <a:noFill/>
          </a:ln>
        </p:spPr>
      </p:pic>
      <p:pic>
        <p:nvPicPr>
          <p:cNvPr id="152" name="Google Shape;152;p27"/>
          <p:cNvPicPr preferRelativeResize="0"/>
          <p:nvPr/>
        </p:nvPicPr>
        <p:blipFill>
          <a:blip r:embed="rId5">
            <a:alphaModFix/>
          </a:blip>
          <a:stretch>
            <a:fillRect/>
          </a:stretch>
        </p:blipFill>
        <p:spPr>
          <a:xfrm>
            <a:off x="2548375" y="4430450"/>
            <a:ext cx="4041961" cy="50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SARIMAX</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Choosing the parameters (p, d, q) , (P, D, Q)</a:t>
            </a:r>
            <a:r>
              <a:rPr baseline="-25000" lang="en"/>
              <a:t>m</a:t>
            </a:r>
            <a:r>
              <a:rPr lang="en"/>
              <a:t> </a:t>
            </a:r>
            <a:endParaRPr/>
          </a:p>
          <a:p>
            <a:pPr indent="0" lvl="0" marL="0" rtl="0" algn="l">
              <a:spcBef>
                <a:spcPts val="1200"/>
              </a:spcBef>
              <a:spcAft>
                <a:spcPts val="0"/>
              </a:spcAft>
              <a:buNone/>
            </a:pPr>
            <a:r>
              <a:rPr lang="en"/>
              <a:t>order=(1, 1, 1), seasonal_order=(3, 1, 1, 7)</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266550" y="325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Plot on Train Data</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9"/>
          <p:cNvPicPr preferRelativeResize="0"/>
          <p:nvPr/>
        </p:nvPicPr>
        <p:blipFill>
          <a:blip r:embed="rId3">
            <a:alphaModFix/>
          </a:blip>
          <a:stretch>
            <a:fillRect/>
          </a:stretch>
        </p:blipFill>
        <p:spPr>
          <a:xfrm>
            <a:off x="266538" y="1017725"/>
            <a:ext cx="8610924" cy="354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0"/>
          <p:cNvPicPr preferRelativeResize="0"/>
          <p:nvPr/>
        </p:nvPicPr>
        <p:blipFill>
          <a:blip r:embed="rId3">
            <a:alphaModFix/>
          </a:blip>
          <a:stretch>
            <a:fillRect/>
          </a:stretch>
        </p:blipFill>
        <p:spPr>
          <a:xfrm>
            <a:off x="395288" y="1076725"/>
            <a:ext cx="8353425" cy="3638550"/>
          </a:xfrm>
          <a:prstGeom prst="rect">
            <a:avLst/>
          </a:prstGeom>
          <a:noFill/>
          <a:ln>
            <a:noFill/>
          </a:ln>
        </p:spPr>
      </p:pic>
      <p:sp>
        <p:nvSpPr>
          <p:cNvPr id="171" name="Google Shape;171;p30"/>
          <p:cNvSpPr txBox="1"/>
          <p:nvPr/>
        </p:nvSpPr>
        <p:spPr>
          <a:xfrm>
            <a:off x="295775" y="282725"/>
            <a:ext cx="8579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rPr>
              <a:t>Test data </a:t>
            </a:r>
            <a:r>
              <a:rPr lang="en" sz="2000">
                <a:solidFill>
                  <a:schemeClr val="dk1"/>
                </a:solidFill>
              </a:rPr>
              <a:t>predictions using SARIMA </a:t>
            </a:r>
            <a:r>
              <a:rPr lang="en" sz="2200">
                <a:solidFill>
                  <a:schemeClr val="dk1"/>
                </a:solidFill>
              </a:rPr>
              <a:t>(RMSLE : 0.214, RMSE : 4446)</a:t>
            </a:r>
            <a:endParaRPr sz="2200">
              <a:solidFill>
                <a:schemeClr val="dk1"/>
              </a:solidFill>
            </a:endParaRPr>
          </a:p>
          <a:p>
            <a:pPr indent="0" lvl="0" marL="0" rtl="0" algn="ctr">
              <a:spcBef>
                <a:spcPts val="0"/>
              </a:spcBef>
              <a:spcAft>
                <a:spcPts val="0"/>
              </a:spcAft>
              <a:buNone/>
            </a:pPr>
            <a:r>
              <a:t/>
            </a:r>
            <a:endParaRPr sz="2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nvSpPr>
        <p:spPr>
          <a:xfrm>
            <a:off x="282150" y="565450"/>
            <a:ext cx="857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Spectral Medium"/>
                <a:ea typeface="Spectral Medium"/>
                <a:cs typeface="Spectral Medium"/>
                <a:sym typeface="Spectral Medium"/>
              </a:rPr>
              <a:t>Following is the Root Mean Squared Error evaluated on the test data on SARIMA</a:t>
            </a:r>
            <a:endParaRPr sz="1500">
              <a:latin typeface="Spectral Medium"/>
              <a:ea typeface="Spectral Medium"/>
              <a:cs typeface="Spectral Medium"/>
              <a:sym typeface="Spectral Medium"/>
            </a:endParaRPr>
          </a:p>
        </p:txBody>
      </p:sp>
      <p:pic>
        <p:nvPicPr>
          <p:cNvPr id="177" name="Google Shape;177;p31"/>
          <p:cNvPicPr preferRelativeResize="0"/>
          <p:nvPr/>
        </p:nvPicPr>
        <p:blipFill>
          <a:blip r:embed="rId3">
            <a:alphaModFix/>
          </a:blip>
          <a:stretch>
            <a:fillRect/>
          </a:stretch>
        </p:blipFill>
        <p:spPr>
          <a:xfrm>
            <a:off x="685800" y="1378975"/>
            <a:ext cx="7772400" cy="1533525"/>
          </a:xfrm>
          <a:prstGeom prst="rect">
            <a:avLst/>
          </a:prstGeom>
          <a:noFill/>
          <a:ln>
            <a:noFill/>
          </a:ln>
        </p:spPr>
      </p:pic>
      <p:sp>
        <p:nvSpPr>
          <p:cNvPr id="178" name="Google Shape;178;p31"/>
          <p:cNvSpPr txBox="1"/>
          <p:nvPr/>
        </p:nvSpPr>
        <p:spPr>
          <a:xfrm>
            <a:off x="513250" y="3712450"/>
            <a:ext cx="7938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RMS Error is lot higher than expected, which we will later on show that it can be improved a lot more using our Hybrid LSTM - SARIMA Model.</a:t>
            </a:r>
            <a:endParaRPr>
              <a:solidFill>
                <a:schemeClr val="lt2"/>
              </a:solidFill>
              <a:latin typeface="Spectral Medium"/>
              <a:ea typeface="Spectral Medium"/>
              <a:cs typeface="Spectral Medium"/>
              <a:sym typeface="Spectral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goal is to predict the future sales of a certain product(s) based on historical sales data and other relevant factors such as marketing efforts, economic conditions and consumer behavior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This assists in making informed business decisions, businesses can better manage their inventory levels, ensuring that they have the right products in stock at the right time that is planning for future demand by identifying patterns and trends in sales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Residual Plot from training data predicted using SARIMA</a:t>
            </a:r>
            <a:endParaRPr/>
          </a:p>
        </p:txBody>
      </p:sp>
      <p:pic>
        <p:nvPicPr>
          <p:cNvPr id="184" name="Google Shape;184;p32"/>
          <p:cNvPicPr preferRelativeResize="0"/>
          <p:nvPr/>
        </p:nvPicPr>
        <p:blipFill>
          <a:blip r:embed="rId3">
            <a:alphaModFix/>
          </a:blip>
          <a:stretch>
            <a:fillRect/>
          </a:stretch>
        </p:blipFill>
        <p:spPr>
          <a:xfrm>
            <a:off x="311700" y="1181000"/>
            <a:ext cx="8520599" cy="36195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nvSpPr>
        <p:spPr>
          <a:xfrm>
            <a:off x="200550" y="58725"/>
            <a:ext cx="8742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rPr>
              <a:t>LSTM</a:t>
            </a:r>
            <a:endParaRPr>
              <a:solidFill>
                <a:schemeClr val="dk1"/>
              </a:solidFill>
              <a:latin typeface="Spectral Medium"/>
              <a:ea typeface="Spectral Medium"/>
              <a:cs typeface="Spectral Medium"/>
              <a:sym typeface="Spectral Medium"/>
            </a:endParaRPr>
          </a:p>
        </p:txBody>
      </p:sp>
      <p:sp>
        <p:nvSpPr>
          <p:cNvPr id="190" name="Google Shape;190;p33"/>
          <p:cNvSpPr txBox="1"/>
          <p:nvPr/>
        </p:nvSpPr>
        <p:spPr>
          <a:xfrm>
            <a:off x="350150" y="619950"/>
            <a:ext cx="8590800" cy="1639200"/>
          </a:xfrm>
          <a:prstGeom prst="rect">
            <a:avLst/>
          </a:prstGeom>
          <a:noFill/>
          <a:ln>
            <a:noFill/>
          </a:ln>
        </p:spPr>
        <p:txBody>
          <a:bodyPr anchorCtr="0" anchor="t" bIns="91425" lIns="91425" spcFirstLastPara="1" rIns="91425" wrap="square" tIns="91425">
            <a:spAutoFit/>
          </a:bodyPr>
          <a:lstStyle/>
          <a:p>
            <a:pPr indent="-146050" lvl="0" marL="114300" rtl="0" algn="l">
              <a:lnSpc>
                <a:spcPct val="115000"/>
              </a:lnSpc>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architecture of an LSTM (Long Short-Term Memory) network is based on a cell that has the ability to maintain a memory state over time and selectively update or erase this memory.</a:t>
            </a:r>
            <a:endParaRPr>
              <a:solidFill>
                <a:schemeClr val="lt2"/>
              </a:solidFill>
              <a:latin typeface="Spectral Medium"/>
              <a:ea typeface="Spectral Medium"/>
              <a:cs typeface="Spectral Medium"/>
              <a:sym typeface="Spectral Medium"/>
            </a:endParaRPr>
          </a:p>
          <a:p>
            <a:pPr indent="-146050" lvl="0" marL="114300" rtl="0" algn="l">
              <a:lnSpc>
                <a:spcPct val="115000"/>
              </a:lnSpc>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basic structure of the LSTM architecture includes three main components: the input gate, the forget gate, and the output gate.</a:t>
            </a:r>
            <a:endParaRPr>
              <a:solidFill>
                <a:schemeClr val="lt2"/>
              </a:solidFill>
              <a:latin typeface="Spectral Medium"/>
              <a:ea typeface="Spectral Medium"/>
              <a:cs typeface="Spectral Medium"/>
              <a:sym typeface="Spectral Medium"/>
            </a:endParaRPr>
          </a:p>
          <a:p>
            <a:pPr indent="-146050" lvl="0" marL="114300" rtl="0" algn="l">
              <a:lnSpc>
                <a:spcPct val="115000"/>
              </a:lnSpc>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These gates control the flow of information into and out of the cell, and are modulated by activation functions that enable the LSTM to learn long-term dependencies in a sequence.</a:t>
            </a:r>
            <a:endParaRPr sz="1300">
              <a:solidFill>
                <a:srgbClr val="999999"/>
              </a:solidFill>
              <a:latin typeface="Spectral Medium"/>
              <a:ea typeface="Spectral Medium"/>
              <a:cs typeface="Spectral Medium"/>
              <a:sym typeface="Spectral Medium"/>
            </a:endParaRPr>
          </a:p>
        </p:txBody>
      </p:sp>
      <p:pic>
        <p:nvPicPr>
          <p:cNvPr id="191" name="Google Shape;191;p33"/>
          <p:cNvPicPr preferRelativeResize="0"/>
          <p:nvPr/>
        </p:nvPicPr>
        <p:blipFill>
          <a:blip r:embed="rId3">
            <a:alphaModFix/>
          </a:blip>
          <a:stretch>
            <a:fillRect/>
          </a:stretch>
        </p:blipFill>
        <p:spPr>
          <a:xfrm>
            <a:off x="1827238" y="2259150"/>
            <a:ext cx="5636625" cy="2755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nvSpPr>
        <p:spPr>
          <a:xfrm>
            <a:off x="200550" y="58725"/>
            <a:ext cx="8742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rPr>
              <a:t>LSTM</a:t>
            </a:r>
            <a:endParaRPr>
              <a:solidFill>
                <a:schemeClr val="dk1"/>
              </a:solidFill>
              <a:latin typeface="Spectral Medium"/>
              <a:ea typeface="Spectral Medium"/>
              <a:cs typeface="Spectral Medium"/>
              <a:sym typeface="Spectral Medium"/>
            </a:endParaRPr>
          </a:p>
        </p:txBody>
      </p:sp>
      <p:sp>
        <p:nvSpPr>
          <p:cNvPr id="197" name="Google Shape;197;p34"/>
          <p:cNvSpPr txBox="1"/>
          <p:nvPr/>
        </p:nvSpPr>
        <p:spPr>
          <a:xfrm>
            <a:off x="350150" y="619950"/>
            <a:ext cx="8590800" cy="913500"/>
          </a:xfrm>
          <a:prstGeom prst="rect">
            <a:avLst/>
          </a:prstGeom>
          <a:noFill/>
          <a:ln>
            <a:noFill/>
          </a:ln>
        </p:spPr>
        <p:txBody>
          <a:bodyPr anchorCtr="0" anchor="t" bIns="91425" lIns="91425" spcFirstLastPara="1" rIns="91425" wrap="square" tIns="91425">
            <a:spAutoFit/>
          </a:bodyPr>
          <a:lstStyle/>
          <a:p>
            <a:pPr indent="-152400" lvl="0" marL="114300" rtl="0" algn="l">
              <a:lnSpc>
                <a:spcPct val="115000"/>
              </a:lnSpc>
              <a:spcBef>
                <a:spcPts val="0"/>
              </a:spcBef>
              <a:spcAft>
                <a:spcPts val="0"/>
              </a:spcAft>
              <a:buClr>
                <a:schemeClr val="lt2"/>
              </a:buClr>
              <a:buSzPts val="1500"/>
              <a:buFont typeface="Spectral Medium"/>
              <a:buChar char="●"/>
            </a:pPr>
            <a:r>
              <a:rPr lang="en">
                <a:solidFill>
                  <a:srgbClr val="999999"/>
                </a:solidFill>
                <a:latin typeface="Spectral Medium"/>
                <a:ea typeface="Spectral Medium"/>
                <a:cs typeface="Spectral Medium"/>
                <a:sym typeface="Spectral Medium"/>
              </a:rPr>
              <a:t>The LSTM architecture also includes a peephole connection, which allows the cell state to directly influence the input and forget gates. This enables the LSTM to more selectively control the flow of information into and out of the cell and can improve the performance of the network.</a:t>
            </a:r>
            <a:endParaRPr>
              <a:solidFill>
                <a:srgbClr val="999999"/>
              </a:solidFill>
              <a:latin typeface="Spectral Medium"/>
              <a:ea typeface="Spectral Medium"/>
              <a:cs typeface="Spectral Medium"/>
              <a:sym typeface="Spectral Medium"/>
            </a:endParaRPr>
          </a:p>
        </p:txBody>
      </p:sp>
      <p:sp>
        <p:nvSpPr>
          <p:cNvPr id="198" name="Google Shape;198;p34"/>
          <p:cNvSpPr txBox="1"/>
          <p:nvPr/>
        </p:nvSpPr>
        <p:spPr>
          <a:xfrm>
            <a:off x="350150" y="4067100"/>
            <a:ext cx="8742900" cy="895800"/>
          </a:xfrm>
          <a:prstGeom prst="rect">
            <a:avLst/>
          </a:prstGeom>
          <a:noFill/>
          <a:ln>
            <a:noFill/>
          </a:ln>
        </p:spPr>
        <p:txBody>
          <a:bodyPr anchorCtr="0" anchor="t" bIns="91425" lIns="91425" spcFirstLastPara="1" rIns="91425" wrap="square" tIns="91425">
            <a:spAutoFit/>
          </a:bodyPr>
          <a:lstStyle/>
          <a:p>
            <a:pPr indent="-146050" lvl="0" marL="114300" rtl="0" algn="l">
              <a:lnSpc>
                <a:spcPct val="115000"/>
              </a:lnSpc>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LSTM architecture is well-suited to a wide range of sequence modeling tasks, as it allows the network to selectively remember or forget information over long sequences, making it a powerful tool for tasks such as natural language processing, speech recognition, and time series prediction</a:t>
            </a:r>
            <a:endParaRPr sz="1300"/>
          </a:p>
        </p:txBody>
      </p:sp>
      <p:pic>
        <p:nvPicPr>
          <p:cNvPr id="199" name="Google Shape;199;p34"/>
          <p:cNvPicPr preferRelativeResize="0"/>
          <p:nvPr/>
        </p:nvPicPr>
        <p:blipFill>
          <a:blip r:embed="rId3">
            <a:alphaModFix/>
          </a:blip>
          <a:stretch>
            <a:fillRect/>
          </a:stretch>
        </p:blipFill>
        <p:spPr>
          <a:xfrm>
            <a:off x="2228936" y="1533450"/>
            <a:ext cx="4686120" cy="240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nvSpPr>
        <p:spPr>
          <a:xfrm>
            <a:off x="197900" y="178325"/>
            <a:ext cx="8742900" cy="19086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use of LSTMs for time-series data is widely known, as such several different </a:t>
            </a:r>
            <a:r>
              <a:rPr lang="en">
                <a:solidFill>
                  <a:schemeClr val="lt2"/>
                </a:solidFill>
                <a:latin typeface="Spectral Medium"/>
                <a:ea typeface="Spectral Medium"/>
                <a:cs typeface="Spectral Medium"/>
                <a:sym typeface="Spectral Medium"/>
              </a:rPr>
              <a:t>architectures</a:t>
            </a:r>
            <a:r>
              <a:rPr lang="en">
                <a:solidFill>
                  <a:schemeClr val="lt2"/>
                </a:solidFill>
                <a:latin typeface="Spectral Medium"/>
                <a:ea typeface="Spectral Medium"/>
                <a:cs typeface="Spectral Medium"/>
                <a:sym typeface="Spectral Medium"/>
              </a:rPr>
              <a:t> can be tried out, depending on the dataset.</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We shall be using the pre-defined Keras LSTM libraries to define the architecture of the LSTM for training on the dataset.</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LSTMs use tanh activation which makes the model sensitive to magnitudes, so proper preprocessing steps are to be followed, so that the model can </a:t>
            </a:r>
            <a:r>
              <a:rPr lang="en">
                <a:solidFill>
                  <a:schemeClr val="lt2"/>
                </a:solidFill>
                <a:latin typeface="Spectral Medium"/>
                <a:ea typeface="Spectral Medium"/>
                <a:cs typeface="Spectral Medium"/>
                <a:sym typeface="Spectral Medium"/>
              </a:rPr>
              <a:t>converge on the data.</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first step is to prepare our dataset, which we do by merging the residuals obtained from SARIMA model to the original dataframe, the following is done as shown below.</a:t>
            </a:r>
            <a:endParaRPr>
              <a:solidFill>
                <a:schemeClr val="lt2"/>
              </a:solidFill>
              <a:latin typeface="Spectral Medium"/>
              <a:ea typeface="Spectral Medium"/>
              <a:cs typeface="Spectral Medium"/>
              <a:sym typeface="Spectral Medium"/>
            </a:endParaRPr>
          </a:p>
        </p:txBody>
      </p:sp>
      <p:pic>
        <p:nvPicPr>
          <p:cNvPr id="205" name="Google Shape;205;p35"/>
          <p:cNvPicPr preferRelativeResize="0"/>
          <p:nvPr/>
        </p:nvPicPr>
        <p:blipFill>
          <a:blip r:embed="rId3">
            <a:alphaModFix/>
          </a:blip>
          <a:stretch>
            <a:fillRect/>
          </a:stretch>
        </p:blipFill>
        <p:spPr>
          <a:xfrm>
            <a:off x="2425125" y="2034800"/>
            <a:ext cx="3987141" cy="2967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nvSpPr>
        <p:spPr>
          <a:xfrm>
            <a:off x="197900" y="178325"/>
            <a:ext cx="8742900" cy="4002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Once the dataset is ready we preprocess the dataset by using the StandardScalar function as given below</a:t>
            </a:r>
            <a:endParaRPr>
              <a:solidFill>
                <a:schemeClr val="lt2"/>
              </a:solidFill>
              <a:latin typeface="Spectral Medium"/>
              <a:ea typeface="Spectral Medium"/>
              <a:cs typeface="Spectral Medium"/>
              <a:sym typeface="Spectral Medium"/>
            </a:endParaRPr>
          </a:p>
        </p:txBody>
      </p:sp>
      <p:pic>
        <p:nvPicPr>
          <p:cNvPr id="211" name="Google Shape;211;p36"/>
          <p:cNvPicPr preferRelativeResize="0"/>
          <p:nvPr/>
        </p:nvPicPr>
        <p:blipFill>
          <a:blip r:embed="rId3">
            <a:alphaModFix/>
          </a:blip>
          <a:stretch>
            <a:fillRect/>
          </a:stretch>
        </p:blipFill>
        <p:spPr>
          <a:xfrm>
            <a:off x="1624013" y="622200"/>
            <a:ext cx="5895975" cy="1143000"/>
          </a:xfrm>
          <a:prstGeom prst="rect">
            <a:avLst/>
          </a:prstGeom>
          <a:noFill/>
          <a:ln>
            <a:noFill/>
          </a:ln>
        </p:spPr>
      </p:pic>
      <p:sp>
        <p:nvSpPr>
          <p:cNvPr id="212" name="Google Shape;212;p36"/>
          <p:cNvSpPr txBox="1"/>
          <p:nvPr/>
        </p:nvSpPr>
        <p:spPr>
          <a:xfrm>
            <a:off x="197900" y="1990125"/>
            <a:ext cx="8699400" cy="8313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We shall now set some parameters to prepare our data that shall be fed to our LSTM model for training</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We shall use 7 days worth data to make a prediction one day in the future, this is how the LSTM is </a:t>
            </a:r>
            <a:r>
              <a:rPr lang="en">
                <a:solidFill>
                  <a:schemeClr val="lt2"/>
                </a:solidFill>
                <a:latin typeface="Spectral Medium"/>
                <a:ea typeface="Spectral Medium"/>
                <a:cs typeface="Spectral Medium"/>
                <a:sym typeface="Spectral Medium"/>
              </a:rPr>
              <a:t>progressively</a:t>
            </a:r>
            <a:r>
              <a:rPr lang="en">
                <a:solidFill>
                  <a:schemeClr val="lt2"/>
                </a:solidFill>
                <a:latin typeface="Spectral Medium"/>
                <a:ea typeface="Spectral Medium"/>
                <a:cs typeface="Spectral Medium"/>
                <a:sym typeface="Spectral Medium"/>
              </a:rPr>
              <a:t> trained. As such we create our trainX and trainY numpy arrays as follows</a:t>
            </a:r>
            <a:endParaRPr>
              <a:solidFill>
                <a:schemeClr val="lt2"/>
              </a:solidFill>
              <a:latin typeface="Spectral Medium"/>
              <a:ea typeface="Spectral Medium"/>
              <a:cs typeface="Spectral Medium"/>
              <a:sym typeface="Spectral Medium"/>
            </a:endParaRPr>
          </a:p>
        </p:txBody>
      </p:sp>
      <p:pic>
        <p:nvPicPr>
          <p:cNvPr id="213" name="Google Shape;213;p36"/>
          <p:cNvPicPr preferRelativeResize="0"/>
          <p:nvPr/>
        </p:nvPicPr>
        <p:blipFill>
          <a:blip r:embed="rId4">
            <a:alphaModFix/>
          </a:blip>
          <a:stretch>
            <a:fillRect/>
          </a:stretch>
        </p:blipFill>
        <p:spPr>
          <a:xfrm>
            <a:off x="1145625" y="2895900"/>
            <a:ext cx="6852776" cy="209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nvSpPr>
        <p:spPr>
          <a:xfrm>
            <a:off x="197900" y="178325"/>
            <a:ext cx="8742900" cy="4002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sales data trained independently on LSTM architecture gives </a:t>
            </a:r>
            <a:endParaRPr>
              <a:solidFill>
                <a:schemeClr val="lt2"/>
              </a:solidFill>
              <a:latin typeface="Spectral Medium"/>
              <a:ea typeface="Spectral Medium"/>
              <a:cs typeface="Spectral Medium"/>
              <a:sym typeface="Spectral Medium"/>
            </a:endParaRPr>
          </a:p>
        </p:txBody>
      </p:sp>
      <p:sp>
        <p:nvSpPr>
          <p:cNvPr id="219" name="Google Shape;219;p37"/>
          <p:cNvSpPr txBox="1"/>
          <p:nvPr/>
        </p:nvSpPr>
        <p:spPr>
          <a:xfrm>
            <a:off x="222300" y="3903975"/>
            <a:ext cx="8699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As noticeable there are several deviations from the expected values</a:t>
            </a:r>
            <a:endParaRPr>
              <a:solidFill>
                <a:schemeClr val="lt2"/>
              </a:solidFill>
              <a:latin typeface="Spectral Medium"/>
              <a:ea typeface="Spectral Medium"/>
              <a:cs typeface="Spectral Medium"/>
              <a:sym typeface="Spectral Medium"/>
            </a:endParaRPr>
          </a:p>
          <a:p>
            <a:pPr indent="-317500" lvl="0" marL="4572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Also closely notice both the trend and magnitude expected is far from the predicted</a:t>
            </a:r>
            <a:endParaRPr>
              <a:solidFill>
                <a:schemeClr val="lt2"/>
              </a:solidFill>
              <a:latin typeface="Spectral Medium"/>
              <a:ea typeface="Spectral Medium"/>
              <a:cs typeface="Spectral Medium"/>
              <a:sym typeface="Spectral Medium"/>
            </a:endParaRPr>
          </a:p>
        </p:txBody>
      </p:sp>
      <p:pic>
        <p:nvPicPr>
          <p:cNvPr id="220" name="Google Shape;220;p37"/>
          <p:cNvPicPr preferRelativeResize="0"/>
          <p:nvPr/>
        </p:nvPicPr>
        <p:blipFill>
          <a:blip r:embed="rId3">
            <a:alphaModFix/>
          </a:blip>
          <a:stretch>
            <a:fillRect/>
          </a:stretch>
        </p:blipFill>
        <p:spPr>
          <a:xfrm>
            <a:off x="1008775" y="730925"/>
            <a:ext cx="7126449" cy="302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nvSpPr>
        <p:spPr>
          <a:xfrm>
            <a:off x="197900" y="178325"/>
            <a:ext cx="8742900" cy="6156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a:t>
            </a:r>
            <a:r>
              <a:rPr lang="en">
                <a:solidFill>
                  <a:schemeClr val="lt2"/>
                </a:solidFill>
                <a:latin typeface="Spectral Medium"/>
                <a:ea typeface="Spectral Medium"/>
                <a:cs typeface="Spectral Medium"/>
                <a:sym typeface="Spectral Medium"/>
              </a:rPr>
              <a:t>sales data trained independently on LSTM architecture, gives the following Root Mean Squared Error, for its predictions on the last 330 days (test data)</a:t>
            </a:r>
            <a:r>
              <a:rPr lang="en">
                <a:solidFill>
                  <a:schemeClr val="lt2"/>
                </a:solidFill>
                <a:latin typeface="Spectral Medium"/>
                <a:ea typeface="Spectral Medium"/>
                <a:cs typeface="Spectral Medium"/>
                <a:sym typeface="Spectral Medium"/>
              </a:rPr>
              <a:t> </a:t>
            </a:r>
            <a:endParaRPr>
              <a:solidFill>
                <a:schemeClr val="lt2"/>
              </a:solidFill>
              <a:latin typeface="Spectral Medium"/>
              <a:ea typeface="Spectral Medium"/>
              <a:cs typeface="Spectral Medium"/>
              <a:sym typeface="Spectral Medium"/>
            </a:endParaRPr>
          </a:p>
        </p:txBody>
      </p:sp>
      <p:pic>
        <p:nvPicPr>
          <p:cNvPr id="226" name="Google Shape;226;p38"/>
          <p:cNvPicPr preferRelativeResize="0"/>
          <p:nvPr/>
        </p:nvPicPr>
        <p:blipFill>
          <a:blip r:embed="rId3">
            <a:alphaModFix/>
          </a:blip>
          <a:stretch>
            <a:fillRect/>
          </a:stretch>
        </p:blipFill>
        <p:spPr>
          <a:xfrm>
            <a:off x="1845200" y="1285500"/>
            <a:ext cx="5448300" cy="1628775"/>
          </a:xfrm>
          <a:prstGeom prst="rect">
            <a:avLst/>
          </a:prstGeom>
          <a:noFill/>
          <a:ln>
            <a:noFill/>
          </a:ln>
        </p:spPr>
      </p:pic>
      <p:sp>
        <p:nvSpPr>
          <p:cNvPr id="227" name="Google Shape;227;p38"/>
          <p:cNvSpPr txBox="1"/>
          <p:nvPr/>
        </p:nvSpPr>
        <p:spPr>
          <a:xfrm>
            <a:off x="263150" y="3534125"/>
            <a:ext cx="8742900" cy="831300"/>
          </a:xfrm>
          <a:prstGeom prst="rect">
            <a:avLst/>
          </a:prstGeom>
          <a:noFill/>
          <a:ln>
            <a:noFill/>
          </a:ln>
        </p:spPr>
        <p:txBody>
          <a:bodyPr anchorCtr="0" anchor="t" bIns="91425" lIns="91425" spcFirstLastPara="1" rIns="91425" wrap="square" tIns="91425">
            <a:spAutoFit/>
          </a:bodyPr>
          <a:lstStyle/>
          <a:p>
            <a:pPr indent="-317500" lvl="0" marL="3429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So it stands to reason from the graph before that we need to include better features as in what we are about to do in our Hybrid model by including the residuals from SARIMA model as a feature in training data for LSTM, this can be done by merging the residuals into the training dataset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nvSpPr>
        <p:spPr>
          <a:xfrm>
            <a:off x="197900" y="178325"/>
            <a:ext cx="8742900" cy="6156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sales data after introducing the new feature ‘residuals’ merged to the original training data with the residuals obtained from training the SARIMA model gives the </a:t>
            </a:r>
            <a:r>
              <a:rPr lang="en">
                <a:solidFill>
                  <a:schemeClr val="lt2"/>
                </a:solidFill>
                <a:latin typeface="Spectral Medium"/>
                <a:ea typeface="Spectral Medium"/>
                <a:cs typeface="Spectral Medium"/>
                <a:sym typeface="Spectral Medium"/>
              </a:rPr>
              <a:t>following</a:t>
            </a:r>
            <a:r>
              <a:rPr lang="en">
                <a:solidFill>
                  <a:schemeClr val="lt2"/>
                </a:solidFill>
                <a:latin typeface="Spectral Medium"/>
                <a:ea typeface="Spectral Medium"/>
                <a:cs typeface="Spectral Medium"/>
                <a:sym typeface="Spectral Medium"/>
              </a:rPr>
              <a:t> new train dataframe</a:t>
            </a:r>
            <a:endParaRPr>
              <a:solidFill>
                <a:schemeClr val="lt2"/>
              </a:solidFill>
              <a:latin typeface="Spectral Medium"/>
              <a:ea typeface="Spectral Medium"/>
              <a:cs typeface="Spectral Medium"/>
              <a:sym typeface="Spectral Medium"/>
            </a:endParaRPr>
          </a:p>
        </p:txBody>
      </p:sp>
      <p:sp>
        <p:nvSpPr>
          <p:cNvPr id="233" name="Google Shape;233;p39"/>
          <p:cNvSpPr txBox="1"/>
          <p:nvPr/>
        </p:nvSpPr>
        <p:spPr>
          <a:xfrm>
            <a:off x="284875" y="3838925"/>
            <a:ext cx="8742900" cy="400200"/>
          </a:xfrm>
          <a:prstGeom prst="rect">
            <a:avLst/>
          </a:prstGeom>
          <a:noFill/>
          <a:ln>
            <a:noFill/>
          </a:ln>
        </p:spPr>
        <p:txBody>
          <a:bodyPr anchorCtr="0" anchor="t" bIns="91425" lIns="91425" spcFirstLastPara="1" rIns="91425" wrap="square" tIns="91425">
            <a:spAutoFit/>
          </a:bodyPr>
          <a:lstStyle/>
          <a:p>
            <a:pPr indent="-317500" lvl="0" marL="3429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We now supply this data to our LSTM Model after applying the StandardScalar transforms</a:t>
            </a:r>
            <a:endParaRPr/>
          </a:p>
        </p:txBody>
      </p:sp>
      <p:pic>
        <p:nvPicPr>
          <p:cNvPr id="234" name="Google Shape;234;p39"/>
          <p:cNvPicPr preferRelativeResize="0"/>
          <p:nvPr/>
        </p:nvPicPr>
        <p:blipFill>
          <a:blip r:embed="rId3">
            <a:alphaModFix/>
          </a:blip>
          <a:stretch>
            <a:fillRect/>
          </a:stretch>
        </p:blipFill>
        <p:spPr>
          <a:xfrm>
            <a:off x="1234152" y="946325"/>
            <a:ext cx="6670391" cy="274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nvSpPr>
        <p:spPr>
          <a:xfrm>
            <a:off x="200550" y="798150"/>
            <a:ext cx="8742900" cy="16932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We have defined our LSTM </a:t>
            </a:r>
            <a:r>
              <a:rPr lang="en">
                <a:solidFill>
                  <a:schemeClr val="lt2"/>
                </a:solidFill>
                <a:latin typeface="Spectral Medium"/>
                <a:ea typeface="Spectral Medium"/>
                <a:cs typeface="Spectral Medium"/>
                <a:sym typeface="Spectral Medium"/>
              </a:rPr>
              <a:t>architecture for our Hybrid Model</a:t>
            </a:r>
            <a:r>
              <a:rPr lang="en">
                <a:solidFill>
                  <a:schemeClr val="lt2"/>
                </a:solidFill>
                <a:latin typeface="Spectral Medium"/>
                <a:ea typeface="Spectral Medium"/>
                <a:cs typeface="Spectral Medium"/>
                <a:sym typeface="Spectral Medium"/>
              </a:rPr>
              <a:t> as follows</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architecture again, has been decided through a series of trial and error, based on the requirements of the dataset being used, among the experimented architectures, the best is as follows</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We have used a </a:t>
            </a:r>
            <a:r>
              <a:rPr lang="en">
                <a:solidFill>
                  <a:schemeClr val="lt2"/>
                </a:solidFill>
                <a:latin typeface="Spectral Medium"/>
                <a:ea typeface="Spectral Medium"/>
                <a:cs typeface="Spectral Medium"/>
                <a:sym typeface="Spectral Medium"/>
              </a:rPr>
              <a:t>total</a:t>
            </a:r>
            <a:r>
              <a:rPr lang="en">
                <a:solidFill>
                  <a:schemeClr val="lt2"/>
                </a:solidFill>
                <a:latin typeface="Spectral Medium"/>
                <a:ea typeface="Spectral Medium"/>
                <a:cs typeface="Spectral Medium"/>
                <a:sym typeface="Spectral Medium"/>
              </a:rPr>
              <a:t> of 3 LSTM layers including dropout layers (</a:t>
            </a:r>
            <a:r>
              <a:rPr lang="en">
                <a:solidFill>
                  <a:schemeClr val="lt2"/>
                </a:solidFill>
                <a:latin typeface="Spectral Medium"/>
                <a:ea typeface="Spectral Medium"/>
                <a:cs typeface="Spectral Medium"/>
                <a:sym typeface="Spectral Medium"/>
              </a:rPr>
              <a:t>to avoid overfitting).</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As </a:t>
            </a:r>
            <a:r>
              <a:rPr lang="en">
                <a:solidFill>
                  <a:schemeClr val="lt2"/>
                </a:solidFill>
                <a:latin typeface="Spectral Medium"/>
                <a:ea typeface="Spectral Medium"/>
                <a:cs typeface="Spectral Medium"/>
                <a:sym typeface="Spectral Medium"/>
              </a:rPr>
              <a:t>noticeable, the output shape from the LSTM layers is 7 x 64 and so on, the 7 here indicates our parameter we set earlier where in we decided to use 7 days data from the past to predict one day in the future</a:t>
            </a:r>
            <a:endParaRPr>
              <a:solidFill>
                <a:schemeClr val="lt2"/>
              </a:solidFill>
              <a:latin typeface="Spectral Medium"/>
              <a:ea typeface="Spectral Medium"/>
              <a:cs typeface="Spectral Medium"/>
              <a:sym typeface="Spectral Medium"/>
            </a:endParaRPr>
          </a:p>
        </p:txBody>
      </p:sp>
      <p:sp>
        <p:nvSpPr>
          <p:cNvPr id="240" name="Google Shape;240;p40"/>
          <p:cNvSpPr txBox="1"/>
          <p:nvPr/>
        </p:nvSpPr>
        <p:spPr>
          <a:xfrm>
            <a:off x="200550" y="182550"/>
            <a:ext cx="8742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rPr>
              <a:t>Hybrid </a:t>
            </a:r>
            <a:r>
              <a:rPr lang="en" sz="2800">
                <a:solidFill>
                  <a:schemeClr val="dk1"/>
                </a:solidFill>
              </a:rPr>
              <a:t>LSTM Model Architecture</a:t>
            </a:r>
            <a:endParaRPr>
              <a:solidFill>
                <a:schemeClr val="dk1"/>
              </a:solidFill>
              <a:latin typeface="Spectral Medium"/>
              <a:ea typeface="Spectral Medium"/>
              <a:cs typeface="Spectral Medium"/>
              <a:sym typeface="Spectral Medium"/>
            </a:endParaRPr>
          </a:p>
        </p:txBody>
      </p:sp>
      <p:pic>
        <p:nvPicPr>
          <p:cNvPr id="241" name="Google Shape;241;p40"/>
          <p:cNvPicPr preferRelativeResize="0"/>
          <p:nvPr/>
        </p:nvPicPr>
        <p:blipFill>
          <a:blip r:embed="rId3">
            <a:alphaModFix/>
          </a:blip>
          <a:stretch>
            <a:fillRect/>
          </a:stretch>
        </p:blipFill>
        <p:spPr>
          <a:xfrm>
            <a:off x="2572163" y="2571750"/>
            <a:ext cx="3999674" cy="2347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nvSpPr>
        <p:spPr>
          <a:xfrm>
            <a:off x="197900" y="178325"/>
            <a:ext cx="8742900" cy="6156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We are using the Mean Squared Error as the metric to compile and train our model, using the built-in Adam Optimizer for 100 epochs, with a batch size of 64 and a validation split of 0.2 as </a:t>
            </a:r>
            <a:r>
              <a:rPr lang="en">
                <a:solidFill>
                  <a:schemeClr val="lt2"/>
                </a:solidFill>
                <a:latin typeface="Spectral Medium"/>
                <a:ea typeface="Spectral Medium"/>
                <a:cs typeface="Spectral Medium"/>
                <a:sym typeface="Spectral Medium"/>
              </a:rPr>
              <a:t>shown</a:t>
            </a:r>
            <a:r>
              <a:rPr lang="en">
                <a:solidFill>
                  <a:schemeClr val="lt2"/>
                </a:solidFill>
                <a:latin typeface="Spectral Medium"/>
                <a:ea typeface="Spectral Medium"/>
                <a:cs typeface="Spectral Medium"/>
                <a:sym typeface="Spectral Medium"/>
              </a:rPr>
              <a:t> below</a:t>
            </a:r>
            <a:endParaRPr>
              <a:solidFill>
                <a:schemeClr val="lt2"/>
              </a:solidFill>
              <a:latin typeface="Spectral Medium"/>
              <a:ea typeface="Spectral Medium"/>
              <a:cs typeface="Spectral Medium"/>
              <a:sym typeface="Spectral Medium"/>
            </a:endParaRPr>
          </a:p>
        </p:txBody>
      </p:sp>
      <p:sp>
        <p:nvSpPr>
          <p:cNvPr id="247" name="Google Shape;247;p41"/>
          <p:cNvSpPr txBox="1"/>
          <p:nvPr/>
        </p:nvSpPr>
        <p:spPr>
          <a:xfrm>
            <a:off x="222300" y="3903975"/>
            <a:ext cx="8699400" cy="8313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variation of training loss and </a:t>
            </a:r>
            <a:r>
              <a:rPr lang="en">
                <a:solidFill>
                  <a:schemeClr val="lt2"/>
                </a:solidFill>
                <a:latin typeface="Spectral Medium"/>
                <a:ea typeface="Spectral Medium"/>
                <a:cs typeface="Spectral Medium"/>
                <a:sym typeface="Spectral Medium"/>
              </a:rPr>
              <a:t>validation</a:t>
            </a:r>
            <a:r>
              <a:rPr lang="en">
                <a:solidFill>
                  <a:schemeClr val="lt2"/>
                </a:solidFill>
                <a:latin typeface="Spectral Medium"/>
                <a:ea typeface="Spectral Medium"/>
                <a:cs typeface="Spectral Medium"/>
                <a:sym typeface="Spectral Medium"/>
              </a:rPr>
              <a:t> loss is as shown in the graph to the right</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Epochs, batch size and architecture were adjusted so as to not undefit or overfit the data.</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training converges within 100 epochs</a:t>
            </a:r>
            <a:endParaRPr>
              <a:solidFill>
                <a:schemeClr val="lt2"/>
              </a:solidFill>
              <a:latin typeface="Spectral Medium"/>
              <a:ea typeface="Spectral Medium"/>
              <a:cs typeface="Spectral Medium"/>
              <a:sym typeface="Spectral Medium"/>
            </a:endParaRPr>
          </a:p>
        </p:txBody>
      </p:sp>
      <p:pic>
        <p:nvPicPr>
          <p:cNvPr id="248" name="Google Shape;248;p41"/>
          <p:cNvPicPr preferRelativeResize="0"/>
          <p:nvPr/>
        </p:nvPicPr>
        <p:blipFill>
          <a:blip r:embed="rId3">
            <a:alphaModFix/>
          </a:blip>
          <a:stretch>
            <a:fillRect/>
          </a:stretch>
        </p:blipFill>
        <p:spPr>
          <a:xfrm>
            <a:off x="5210928" y="907725"/>
            <a:ext cx="3441850" cy="2598676"/>
          </a:xfrm>
          <a:prstGeom prst="rect">
            <a:avLst/>
          </a:prstGeom>
          <a:noFill/>
          <a:ln>
            <a:noFill/>
          </a:ln>
        </p:spPr>
      </p:pic>
      <p:pic>
        <p:nvPicPr>
          <p:cNvPr id="249" name="Google Shape;249;p41"/>
          <p:cNvPicPr preferRelativeResize="0"/>
          <p:nvPr/>
        </p:nvPicPr>
        <p:blipFill>
          <a:blip r:embed="rId4">
            <a:alphaModFix/>
          </a:blip>
          <a:stretch>
            <a:fillRect/>
          </a:stretch>
        </p:blipFill>
        <p:spPr>
          <a:xfrm>
            <a:off x="287550" y="1355025"/>
            <a:ext cx="4178300" cy="1569975"/>
          </a:xfrm>
          <a:prstGeom prst="rect">
            <a:avLst/>
          </a:prstGeom>
          <a:noFill/>
          <a:ln>
            <a:noFill/>
          </a:ln>
        </p:spPr>
      </p:pic>
      <p:pic>
        <p:nvPicPr>
          <p:cNvPr id="250" name="Google Shape;250;p41"/>
          <p:cNvPicPr preferRelativeResize="0"/>
          <p:nvPr/>
        </p:nvPicPr>
        <p:blipFill>
          <a:blip r:embed="rId5">
            <a:alphaModFix/>
          </a:blip>
          <a:stretch>
            <a:fillRect/>
          </a:stretch>
        </p:blipFill>
        <p:spPr>
          <a:xfrm>
            <a:off x="1675013" y="3090650"/>
            <a:ext cx="2790825" cy="647700"/>
          </a:xfrm>
          <a:prstGeom prst="rect">
            <a:avLst/>
          </a:prstGeom>
          <a:noFill/>
          <a:ln>
            <a:noFill/>
          </a:ln>
        </p:spPr>
      </p:pic>
      <p:sp>
        <p:nvSpPr>
          <p:cNvPr id="251" name="Google Shape;251;p41"/>
          <p:cNvSpPr txBox="1"/>
          <p:nvPr/>
        </p:nvSpPr>
        <p:spPr>
          <a:xfrm>
            <a:off x="306650" y="3125250"/>
            <a:ext cx="1305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2"/>
                </a:solidFill>
                <a:latin typeface="Spectral Medium"/>
                <a:ea typeface="Spectral Medium"/>
                <a:cs typeface="Spectral Medium"/>
                <a:sym typeface="Spectral Medium"/>
              </a:rPr>
              <a:t>Final Loss</a:t>
            </a:r>
            <a:endParaRPr sz="1300">
              <a:solidFill>
                <a:schemeClr val="lt2"/>
              </a:solidFill>
              <a:latin typeface="Spectral Medium"/>
              <a:ea typeface="Spectral Medium"/>
              <a:cs typeface="Spectral Medium"/>
              <a:sym typeface="Spectral Medium"/>
            </a:endParaRPr>
          </a:p>
          <a:p>
            <a:pPr indent="0" lvl="0" marL="0" rtl="0" algn="l">
              <a:spcBef>
                <a:spcPts val="0"/>
              </a:spcBef>
              <a:spcAft>
                <a:spcPts val="0"/>
              </a:spcAft>
              <a:buNone/>
            </a:pPr>
            <a:r>
              <a:rPr lang="en" sz="1300">
                <a:solidFill>
                  <a:schemeClr val="lt2"/>
                </a:solidFill>
                <a:latin typeface="Spectral Medium"/>
                <a:ea typeface="Spectral Medium"/>
                <a:cs typeface="Spectral Medium"/>
                <a:sym typeface="Spectral Medium"/>
              </a:rPr>
              <a:t>At 100 Epochs</a:t>
            </a:r>
            <a:endParaRPr sz="1300">
              <a:solidFill>
                <a:schemeClr val="lt2"/>
              </a:solidFill>
              <a:latin typeface="Spectral Medium"/>
              <a:ea typeface="Spectral Medium"/>
              <a:cs typeface="Spectral Medium"/>
              <a:sym typeface="Spectral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00"/>
              <a:t>The dataset used for this project is the Corporación Favorita Grocery Sales Forecasting provided by the Corporación Favorita, from Kaggle. It consists of  a very diverse multivariate data collected across several stores across Ecuador over a period of more than 4 years. </a:t>
            </a:r>
            <a:endParaRPr sz="1500"/>
          </a:p>
          <a:p>
            <a:pPr indent="0" lvl="0" marL="457200" rtl="0" algn="l">
              <a:spcBef>
                <a:spcPts val="1200"/>
              </a:spcBef>
              <a:spcAft>
                <a:spcPts val="0"/>
              </a:spcAft>
              <a:buNone/>
            </a:pPr>
            <a:r>
              <a:t/>
            </a:r>
            <a:endParaRPr sz="1500">
              <a:latin typeface="Spectral Medium"/>
              <a:ea typeface="Spectral Medium"/>
              <a:cs typeface="Spectral Medium"/>
              <a:sym typeface="Spectral Medium"/>
            </a:endParaRPr>
          </a:p>
          <a:p>
            <a:pPr indent="-323850" lvl="0" marL="457200" rtl="0" algn="l">
              <a:spcBef>
                <a:spcPts val="1200"/>
              </a:spcBef>
              <a:spcAft>
                <a:spcPts val="0"/>
              </a:spcAft>
              <a:buSzPts val="1500"/>
              <a:buFont typeface="Spectral Medium"/>
              <a:buChar char="●"/>
            </a:pPr>
            <a:r>
              <a:rPr lang="en" sz="1500" u="sng">
                <a:latin typeface="Spectral Medium"/>
                <a:ea typeface="Spectral Medium"/>
                <a:cs typeface="Spectral Medium"/>
                <a:sym typeface="Spectral Medium"/>
                <a:hlinkClick r:id="rId3"/>
              </a:rPr>
              <a:t>Link to the dataset</a:t>
            </a:r>
            <a:r>
              <a:rPr lang="en" sz="1500">
                <a:latin typeface="Spectral Medium"/>
                <a:ea typeface="Spectral Medium"/>
                <a:cs typeface="Spectral Medium"/>
                <a:sym typeface="Spectral Medium"/>
              </a:rPr>
              <a:t> </a:t>
            </a:r>
            <a:endParaRPr sz="1500">
              <a:latin typeface="Spectral Medium"/>
              <a:ea typeface="Spectral Medium"/>
              <a:cs typeface="Spectral Medium"/>
              <a:sym typeface="Spectral Medium"/>
            </a:endParaRPr>
          </a:p>
        </p:txBody>
      </p:sp>
      <p:pic>
        <p:nvPicPr>
          <p:cNvPr id="68" name="Google Shape;68;p15"/>
          <p:cNvPicPr preferRelativeResize="0"/>
          <p:nvPr/>
        </p:nvPicPr>
        <p:blipFill>
          <a:blip r:embed="rId4">
            <a:alphaModFix/>
          </a:blip>
          <a:stretch>
            <a:fillRect/>
          </a:stretch>
        </p:blipFill>
        <p:spPr>
          <a:xfrm>
            <a:off x="5643100" y="2229674"/>
            <a:ext cx="3034200" cy="2762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nvSpPr>
        <p:spPr>
          <a:xfrm>
            <a:off x="197900" y="178325"/>
            <a:ext cx="8742900" cy="6156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sales data trained on our Hybrid LSTM - SARIMA Model, gives the following Root Mean Squared Error, for its predictions on the last 330 days (test data) </a:t>
            </a:r>
            <a:endParaRPr>
              <a:solidFill>
                <a:schemeClr val="lt2"/>
              </a:solidFill>
              <a:latin typeface="Spectral Medium"/>
              <a:ea typeface="Spectral Medium"/>
              <a:cs typeface="Spectral Medium"/>
              <a:sym typeface="Spectral Medium"/>
            </a:endParaRPr>
          </a:p>
        </p:txBody>
      </p:sp>
      <p:sp>
        <p:nvSpPr>
          <p:cNvPr id="257" name="Google Shape;257;p42"/>
          <p:cNvSpPr txBox="1"/>
          <p:nvPr/>
        </p:nvSpPr>
        <p:spPr>
          <a:xfrm>
            <a:off x="263150" y="3534125"/>
            <a:ext cx="8742900" cy="615600"/>
          </a:xfrm>
          <a:prstGeom prst="rect">
            <a:avLst/>
          </a:prstGeom>
          <a:noFill/>
          <a:ln>
            <a:noFill/>
          </a:ln>
        </p:spPr>
        <p:txBody>
          <a:bodyPr anchorCtr="0" anchor="t" bIns="91425" lIns="91425" spcFirstLastPara="1" rIns="91425" wrap="square" tIns="91425">
            <a:spAutoFit/>
          </a:bodyPr>
          <a:lstStyle/>
          <a:p>
            <a:pPr indent="-317500" lvl="0" marL="3429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As seen the RMS Error is much better than both the SARIMA and LSTM models trained independently</a:t>
            </a:r>
            <a:endParaRPr>
              <a:solidFill>
                <a:schemeClr val="lt2"/>
              </a:solidFill>
              <a:latin typeface="Spectral Medium"/>
              <a:ea typeface="Spectral Medium"/>
              <a:cs typeface="Spectral Medium"/>
              <a:sym typeface="Spectral Medium"/>
            </a:endParaRPr>
          </a:p>
          <a:p>
            <a:pPr indent="-317500" lvl="0" marL="3429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This confirms our hypothesis that the Hybrid Model is better performing than the independent models.</a:t>
            </a:r>
            <a:endParaRPr>
              <a:solidFill>
                <a:schemeClr val="lt2"/>
              </a:solidFill>
              <a:latin typeface="Spectral Medium"/>
              <a:ea typeface="Spectral Medium"/>
              <a:cs typeface="Spectral Medium"/>
              <a:sym typeface="Spectral Medium"/>
            </a:endParaRPr>
          </a:p>
        </p:txBody>
      </p:sp>
      <p:pic>
        <p:nvPicPr>
          <p:cNvPr id="258" name="Google Shape;258;p42"/>
          <p:cNvPicPr preferRelativeResize="0"/>
          <p:nvPr/>
        </p:nvPicPr>
        <p:blipFill>
          <a:blip r:embed="rId3">
            <a:alphaModFix/>
          </a:blip>
          <a:stretch>
            <a:fillRect/>
          </a:stretch>
        </p:blipFill>
        <p:spPr>
          <a:xfrm>
            <a:off x="2021413" y="1280363"/>
            <a:ext cx="5095875" cy="1571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162000" y="281900"/>
            <a:ext cx="898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T</a:t>
            </a:r>
            <a:r>
              <a:rPr lang="en" sz="2000"/>
              <a:t>est data predictions using </a:t>
            </a:r>
            <a:r>
              <a:rPr lang="en" sz="2244"/>
              <a:t>LSTM with residuals (RMSLE : 0.168, RMSE : 3804)</a:t>
            </a:r>
            <a:endParaRPr sz="2244"/>
          </a:p>
        </p:txBody>
      </p:sp>
      <p:sp>
        <p:nvSpPr>
          <p:cNvPr id="264" name="Google Shape;26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43"/>
          <p:cNvPicPr preferRelativeResize="0"/>
          <p:nvPr/>
        </p:nvPicPr>
        <p:blipFill>
          <a:blip r:embed="rId3">
            <a:alphaModFix/>
          </a:blip>
          <a:stretch>
            <a:fillRect/>
          </a:stretch>
        </p:blipFill>
        <p:spPr>
          <a:xfrm>
            <a:off x="377900" y="963325"/>
            <a:ext cx="8388199" cy="3535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nvSpPr>
        <p:spPr>
          <a:xfrm>
            <a:off x="1347750" y="143475"/>
            <a:ext cx="644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rPr>
              <a:t>REFERENCES</a:t>
            </a:r>
            <a:endParaRPr sz="2800">
              <a:solidFill>
                <a:schemeClr val="dk1"/>
              </a:solidFill>
            </a:endParaRPr>
          </a:p>
        </p:txBody>
      </p:sp>
      <p:sp>
        <p:nvSpPr>
          <p:cNvPr id="271" name="Google Shape;271;p44"/>
          <p:cNvSpPr txBox="1"/>
          <p:nvPr/>
        </p:nvSpPr>
        <p:spPr>
          <a:xfrm>
            <a:off x="524125" y="809050"/>
            <a:ext cx="8210100" cy="3546300"/>
          </a:xfrm>
          <a:prstGeom prst="rect">
            <a:avLst/>
          </a:prstGeom>
          <a:noFill/>
          <a:ln>
            <a:noFill/>
          </a:ln>
        </p:spPr>
        <p:txBody>
          <a:bodyPr anchorCtr="0" anchor="t" bIns="91425" lIns="91425" spcFirstLastPara="1" rIns="91425" wrap="square" tIns="91425">
            <a:spAutoFit/>
          </a:bodyPr>
          <a:lstStyle/>
          <a:p>
            <a:pPr indent="-317500" lvl="0" marL="3429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Fattah J, Ezzine L, Aman Z, El Moussami H, Lachhab A. Forecasting of demand using ARIMA model. International Journal of Engineering Business Management. 2018;10. doi:10.1177/1847979018808673</a:t>
            </a:r>
            <a:endParaRPr>
              <a:solidFill>
                <a:schemeClr val="lt2"/>
              </a:solidFill>
              <a:latin typeface="Spectral Medium"/>
              <a:ea typeface="Spectral Medium"/>
              <a:cs typeface="Spectral Medium"/>
              <a:sym typeface="Spectral Medium"/>
            </a:endParaRPr>
          </a:p>
          <a:p>
            <a:pPr indent="-317500" lvl="0" marL="3429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Woo, Gerald, et al. "ETSformer: Exponential Smoothing Transformers for Time-series Forecasting." arXiv preprint arXiv:2202.01381 (2022).</a:t>
            </a:r>
            <a:endParaRPr>
              <a:solidFill>
                <a:schemeClr val="lt2"/>
              </a:solidFill>
              <a:latin typeface="Spectral Medium"/>
              <a:ea typeface="Spectral Medium"/>
              <a:cs typeface="Spectral Medium"/>
              <a:sym typeface="Spectral Medium"/>
            </a:endParaRPr>
          </a:p>
          <a:p>
            <a:pPr indent="-317500" lvl="0" marL="3429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Zunic, Emir, et al. "Comparison Analysis of Facebook's Prophet, Amazon's DeepAR+ and CNN-QR Algorithms for Successful Real-World Sales Forecasting." arXiv preprint arXiv:2105.00694 (2021)</a:t>
            </a:r>
            <a:endParaRPr>
              <a:solidFill>
                <a:schemeClr val="lt2"/>
              </a:solidFill>
              <a:latin typeface="Spectral Medium"/>
              <a:ea typeface="Spectral Medium"/>
              <a:cs typeface="Spectral Medium"/>
              <a:sym typeface="Spectral Medium"/>
            </a:endParaRPr>
          </a:p>
          <a:p>
            <a:pPr indent="-317500" lvl="0" marL="3429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Vallés-Pérez, Iván, et al. "Approaching sales forecasting using recurrent neural networks and transformers." Expert Systems with Applications 201 (2022): 116993</a:t>
            </a:r>
            <a:endParaRPr>
              <a:solidFill>
                <a:schemeClr val="lt2"/>
              </a:solidFill>
              <a:latin typeface="Spectral Medium"/>
              <a:ea typeface="Spectral Medium"/>
              <a:cs typeface="Spectral Medium"/>
              <a:sym typeface="Spectral Medium"/>
            </a:endParaRPr>
          </a:p>
          <a:p>
            <a:pPr indent="-317500" lvl="0" marL="342900" rtl="0" algn="l">
              <a:lnSpc>
                <a:spcPct val="115000"/>
              </a:lnSpc>
              <a:spcBef>
                <a:spcPts val="0"/>
              </a:spcBef>
              <a:spcAft>
                <a:spcPts val="0"/>
              </a:spcAft>
              <a:buClr>
                <a:schemeClr val="lt2"/>
              </a:buClr>
              <a:buSzPts val="1400"/>
              <a:buFont typeface="Spectral Medium"/>
              <a:buChar char="●"/>
            </a:pPr>
            <a:r>
              <a:rPr lang="en" u="sng">
                <a:solidFill>
                  <a:schemeClr val="lt2"/>
                </a:solidFill>
                <a:latin typeface="Spectral Medium"/>
                <a:ea typeface="Spectral Medium"/>
                <a:cs typeface="Spectral Medium"/>
                <a:sym typeface="Spectral Medium"/>
                <a:hlinkClick r:id="rId3">
                  <a:extLst>
                    <a:ext uri="{A12FA001-AC4F-418D-AE19-62706E023703}">
                      <ahyp:hlinkClr val="tx"/>
                    </a:ext>
                  </a:extLst>
                </a:hlinkClick>
              </a:rPr>
              <a:t>https://miro.medium.com/max/674/1*jikKbzFXCq-IYnFZankIMg.png</a:t>
            </a:r>
            <a:endParaRPr>
              <a:solidFill>
                <a:schemeClr val="lt2"/>
              </a:solidFill>
              <a:latin typeface="Spectral Medium"/>
              <a:ea typeface="Spectral Medium"/>
              <a:cs typeface="Spectral Medium"/>
              <a:sym typeface="Spectral Medium"/>
            </a:endParaRPr>
          </a:p>
          <a:p>
            <a:pPr indent="-317500" lvl="0" marL="342900" rtl="0" algn="l">
              <a:lnSpc>
                <a:spcPct val="115000"/>
              </a:lnSpc>
              <a:spcBef>
                <a:spcPts val="0"/>
              </a:spcBef>
              <a:spcAft>
                <a:spcPts val="0"/>
              </a:spcAft>
              <a:buClr>
                <a:schemeClr val="lt2"/>
              </a:buClr>
              <a:buSzPts val="1400"/>
              <a:buFont typeface="Spectral Medium"/>
              <a:buChar char="●"/>
            </a:pPr>
            <a:r>
              <a:rPr lang="en" u="sng">
                <a:solidFill>
                  <a:schemeClr val="lt2"/>
                </a:solidFill>
                <a:latin typeface="Spectral Medium"/>
                <a:ea typeface="Spectral Medium"/>
                <a:cs typeface="Spectral Medium"/>
                <a:sym typeface="Spectral Medium"/>
                <a:hlinkClick r:id="rId4">
                  <a:extLst>
                    <a:ext uri="{A12FA001-AC4F-418D-AE19-62706E023703}">
                      <ahyp:hlinkClr val="tx"/>
                    </a:ext>
                  </a:extLst>
                </a:hlinkClick>
              </a:rPr>
              <a:t>https://statquest.org/long-short-term-memory-lstm-clearly-explained/</a:t>
            </a:r>
            <a:endParaRPr>
              <a:solidFill>
                <a:schemeClr val="lt2"/>
              </a:solidFill>
              <a:latin typeface="Spectral Medium"/>
              <a:ea typeface="Spectral Medium"/>
              <a:cs typeface="Spectral Medium"/>
              <a:sym typeface="Spectral Medium"/>
            </a:endParaRPr>
          </a:p>
          <a:p>
            <a:pPr indent="-317500" lvl="0" marL="342900" rtl="0" algn="l">
              <a:lnSpc>
                <a:spcPct val="115000"/>
              </a:lnSpc>
              <a:spcBef>
                <a:spcPts val="0"/>
              </a:spcBef>
              <a:spcAft>
                <a:spcPts val="0"/>
              </a:spcAft>
              <a:buClr>
                <a:schemeClr val="lt2"/>
              </a:buClr>
              <a:buSzPts val="1400"/>
              <a:buFont typeface="Spectral Medium"/>
              <a:buChar char="●"/>
            </a:pPr>
            <a:r>
              <a:rPr lang="en" u="sng">
                <a:solidFill>
                  <a:schemeClr val="lt2"/>
                </a:solidFill>
                <a:latin typeface="Spectral Medium"/>
                <a:ea typeface="Spectral Medium"/>
                <a:cs typeface="Spectral Medium"/>
                <a:sym typeface="Spectral Medium"/>
                <a:hlinkClick r:id="rId5">
                  <a:extLst>
                    <a:ext uri="{A12FA001-AC4F-418D-AE19-62706E023703}">
                      <ahyp:hlinkClr val="tx"/>
                    </a:ext>
                  </a:extLst>
                </a:hlinkClick>
              </a:rPr>
              <a:t>https://morioh.com/p/f22da5e3137f</a:t>
            </a:r>
            <a:endParaRPr>
              <a:solidFill>
                <a:schemeClr val="lt2"/>
              </a:solidFill>
            </a:endParaRPr>
          </a:p>
          <a:p>
            <a:pPr indent="-317500" lvl="0" marL="342900" rtl="0" algn="l">
              <a:lnSpc>
                <a:spcPct val="115000"/>
              </a:lnSpc>
              <a:spcBef>
                <a:spcPts val="0"/>
              </a:spcBef>
              <a:spcAft>
                <a:spcPts val="0"/>
              </a:spcAft>
              <a:buClr>
                <a:schemeClr val="lt2"/>
              </a:buClr>
              <a:buSzPts val="1400"/>
              <a:buChar char="●"/>
            </a:pPr>
            <a:r>
              <a:rPr lang="en" u="sng">
                <a:solidFill>
                  <a:schemeClr val="lt2"/>
                </a:solidFill>
                <a:hlinkClick r:id="rId6">
                  <a:extLst>
                    <a:ext uri="{A12FA001-AC4F-418D-AE19-62706E023703}">
                      <ahyp:hlinkClr val="tx"/>
                    </a:ext>
                  </a:extLst>
                </a:hlinkClick>
              </a:rPr>
              <a:t>https://i.stack.imgur.com/4ikbj.png</a:t>
            </a:r>
            <a:endParaRPr>
              <a:solidFill>
                <a:schemeClr val="lt2"/>
              </a:solidFill>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nvSpPr>
        <p:spPr>
          <a:xfrm>
            <a:off x="1304250" y="2263950"/>
            <a:ext cx="644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rPr>
              <a:t>THANK YOU</a:t>
            </a:r>
            <a:endParaRPr sz="2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443075"/>
            <a:ext cx="8520600" cy="412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Train.csv </a:t>
            </a:r>
            <a:r>
              <a:rPr lang="en"/>
              <a:t>has time series of features store_nbr, family, and onpromotion as well as the target sales.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Test.csv has the same features as the training data. We will predict the target sales for the dates in this file.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Oil.csv contains the daily oil prices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Holidays_events.csv has information about holidays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Preprocessing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Spectral Medium"/>
                <a:ea typeface="Spectral Medium"/>
                <a:cs typeface="Spectral Medium"/>
                <a:sym typeface="Spectral Medium"/>
              </a:rPr>
              <a:t>We want to predict the total sales of a certain product over all the Corporación Favorita stores in Ecuador, to do so we first need to collect different features for all the transactions that </a:t>
            </a:r>
            <a:r>
              <a:rPr lang="en" sz="1500">
                <a:latin typeface="Spectral Medium"/>
                <a:ea typeface="Spectral Medium"/>
                <a:cs typeface="Spectral Medium"/>
                <a:sym typeface="Spectral Medium"/>
              </a:rPr>
              <a:t>occurred</a:t>
            </a:r>
            <a:r>
              <a:rPr lang="en" sz="1500">
                <a:latin typeface="Spectral Medium"/>
                <a:ea typeface="Spectral Medium"/>
                <a:cs typeface="Spectral Medium"/>
                <a:sym typeface="Spectral Medium"/>
              </a:rPr>
              <a:t> over our training period. We shall be using the Poultry sales data to train and predict using our model, along with this is also the data about the oil prices in the country during this period, we shall also be using the information about the whether the particular day is a holiday, weekday, end of the year, and so on. We also hold the information about whether that particular product is under promotion on that date. So, the first step involves the importing of all this data into Pandas dataframes, and merge them together to form our training and testing datasets.</a:t>
            </a:r>
            <a:endParaRPr sz="1500">
              <a:latin typeface="Spectral Medium"/>
              <a:ea typeface="Spectral Medium"/>
              <a:cs typeface="Spectral Medium"/>
              <a:sym typeface="Spectral Medium"/>
            </a:endParaRPr>
          </a:p>
          <a:p>
            <a:pPr indent="0" lvl="0" marL="0" rtl="0" algn="l">
              <a:spcBef>
                <a:spcPts val="1200"/>
              </a:spcBef>
              <a:spcAft>
                <a:spcPts val="0"/>
              </a:spcAft>
              <a:buNone/>
            </a:pPr>
            <a:r>
              <a:rPr lang="en" sz="1500">
                <a:latin typeface="Spectral Medium"/>
                <a:ea typeface="Spectral Medium"/>
                <a:cs typeface="Spectral Medium"/>
                <a:sym typeface="Spectral Medium"/>
              </a:rPr>
              <a:t>Once the dataframes are </a:t>
            </a:r>
            <a:r>
              <a:rPr lang="en" sz="1500">
                <a:latin typeface="Spectral Medium"/>
                <a:ea typeface="Spectral Medium"/>
                <a:cs typeface="Spectral Medium"/>
                <a:sym typeface="Spectral Medium"/>
              </a:rPr>
              <a:t>obtained, we need to compute the total sales for our product across all of the stores, this also involves taking the cumulative of whether the product is on promotion</a:t>
            </a:r>
            <a:endParaRPr sz="1500">
              <a:latin typeface="Spectral Medium"/>
              <a:ea typeface="Spectral Medium"/>
              <a:cs typeface="Spectral Medium"/>
              <a:sym typeface="Spectral Medium"/>
            </a:endParaRPr>
          </a:p>
          <a:p>
            <a:pPr indent="0" lvl="0" marL="0" rtl="0" algn="l">
              <a:spcBef>
                <a:spcPts val="1200"/>
              </a:spcBef>
              <a:spcAft>
                <a:spcPts val="1200"/>
              </a:spcAft>
              <a:buNone/>
            </a:pPr>
            <a:r>
              <a:t/>
            </a:r>
            <a:endParaRPr sz="1500">
              <a:latin typeface="Spectral Medium"/>
              <a:ea typeface="Spectral Medium"/>
              <a:cs typeface="Spectral Medium"/>
              <a:sym typeface="Spectral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4294967295" type="body"/>
          </p:nvPr>
        </p:nvSpPr>
        <p:spPr>
          <a:xfrm>
            <a:off x="284900" y="384950"/>
            <a:ext cx="8547300" cy="418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solidFill>
                  <a:schemeClr val="dk1"/>
                </a:solidFill>
                <a:latin typeface="Spectral Medium"/>
                <a:ea typeface="Spectral Medium"/>
                <a:cs typeface="Spectral Medium"/>
                <a:sym typeface="Spectral Medium"/>
              </a:rPr>
              <a:t>Following is the graph of the total </a:t>
            </a:r>
            <a:r>
              <a:rPr lang="en" sz="1500">
                <a:solidFill>
                  <a:schemeClr val="dk1"/>
                </a:solidFill>
                <a:latin typeface="Spectral Medium"/>
                <a:ea typeface="Spectral Medium"/>
                <a:cs typeface="Spectral Medium"/>
                <a:sym typeface="Spectral Medium"/>
              </a:rPr>
              <a:t>poultry</a:t>
            </a:r>
            <a:r>
              <a:rPr lang="en" sz="1500">
                <a:solidFill>
                  <a:schemeClr val="dk1"/>
                </a:solidFill>
                <a:latin typeface="Spectral Medium"/>
                <a:ea typeface="Spectral Medium"/>
                <a:cs typeface="Spectral Medium"/>
                <a:sym typeface="Spectral Medium"/>
              </a:rPr>
              <a:t> sales </a:t>
            </a:r>
            <a:r>
              <a:rPr lang="en" sz="1500">
                <a:solidFill>
                  <a:schemeClr val="dk1"/>
                </a:solidFill>
                <a:latin typeface="Spectral Medium"/>
                <a:ea typeface="Spectral Medium"/>
                <a:cs typeface="Spectral Medium"/>
                <a:sym typeface="Spectral Medium"/>
              </a:rPr>
              <a:t>across</a:t>
            </a:r>
            <a:r>
              <a:rPr lang="en" sz="1500">
                <a:solidFill>
                  <a:schemeClr val="dk1"/>
                </a:solidFill>
                <a:latin typeface="Spectral Medium"/>
                <a:ea typeface="Spectral Medium"/>
                <a:cs typeface="Spectral Medium"/>
                <a:sym typeface="Spectral Medium"/>
              </a:rPr>
              <a:t> all the stores over more than 4 years</a:t>
            </a:r>
            <a:endParaRPr/>
          </a:p>
        </p:txBody>
      </p:sp>
      <p:pic>
        <p:nvPicPr>
          <p:cNvPr id="85" name="Google Shape;85;p18"/>
          <p:cNvPicPr preferRelativeResize="0"/>
          <p:nvPr/>
        </p:nvPicPr>
        <p:blipFill>
          <a:blip r:embed="rId3">
            <a:alphaModFix/>
          </a:blip>
          <a:stretch>
            <a:fillRect/>
          </a:stretch>
        </p:blipFill>
        <p:spPr>
          <a:xfrm>
            <a:off x="1339725" y="1005374"/>
            <a:ext cx="6325400" cy="3280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4294967295" type="body"/>
          </p:nvPr>
        </p:nvSpPr>
        <p:spPr>
          <a:xfrm>
            <a:off x="284900" y="384950"/>
            <a:ext cx="8547300" cy="418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solidFill>
                  <a:schemeClr val="dk1"/>
                </a:solidFill>
                <a:latin typeface="Spectral Medium"/>
                <a:ea typeface="Spectral Medium"/>
                <a:cs typeface="Spectral Medium"/>
                <a:sym typeface="Spectral Medium"/>
              </a:rPr>
              <a:t>Graph of oil prices in Ecuador</a:t>
            </a:r>
            <a:endParaRPr/>
          </a:p>
        </p:txBody>
      </p:sp>
      <p:pic>
        <p:nvPicPr>
          <p:cNvPr id="91" name="Google Shape;91;p19"/>
          <p:cNvPicPr preferRelativeResize="0"/>
          <p:nvPr/>
        </p:nvPicPr>
        <p:blipFill>
          <a:blip r:embed="rId3">
            <a:alphaModFix/>
          </a:blip>
          <a:stretch>
            <a:fillRect/>
          </a:stretch>
        </p:blipFill>
        <p:spPr>
          <a:xfrm>
            <a:off x="2570874" y="879225"/>
            <a:ext cx="3975375" cy="368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197900" y="178325"/>
            <a:ext cx="8742900" cy="2986200"/>
          </a:xfrm>
          <a:prstGeom prst="rect">
            <a:avLst/>
          </a:prstGeom>
          <a:noFill/>
          <a:ln>
            <a:noFill/>
          </a:ln>
        </p:spPr>
        <p:txBody>
          <a:bodyPr anchorCtr="0" anchor="t" bIns="91425" lIns="91425" spcFirstLastPara="1" rIns="91425" wrap="square" tIns="91425">
            <a:spAutoFit/>
          </a:bodyPr>
          <a:lstStyle/>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There are some abnormalities in the dataset where the sales on certain days are too low, </a:t>
            </a:r>
            <a:r>
              <a:rPr lang="en">
                <a:solidFill>
                  <a:schemeClr val="lt2"/>
                </a:solidFill>
                <a:latin typeface="Spectral Medium"/>
                <a:ea typeface="Spectral Medium"/>
                <a:cs typeface="Spectral Medium"/>
                <a:sym typeface="Spectral Medium"/>
              </a:rPr>
              <a:t>presumably</a:t>
            </a:r>
            <a:r>
              <a:rPr lang="en">
                <a:solidFill>
                  <a:schemeClr val="lt2"/>
                </a:solidFill>
                <a:latin typeface="Spectral Medium"/>
                <a:ea typeface="Spectral Medium"/>
                <a:cs typeface="Spectral Medium"/>
                <a:sym typeface="Spectral Medium"/>
              </a:rPr>
              <a:t> when the sales data was not collected on a </a:t>
            </a:r>
            <a:r>
              <a:rPr lang="en">
                <a:solidFill>
                  <a:schemeClr val="lt2"/>
                </a:solidFill>
                <a:latin typeface="Spectral Medium"/>
                <a:ea typeface="Spectral Medium"/>
                <a:cs typeface="Spectral Medium"/>
                <a:sym typeface="Spectral Medium"/>
              </a:rPr>
              <a:t>particular</a:t>
            </a:r>
            <a:r>
              <a:rPr lang="en">
                <a:solidFill>
                  <a:schemeClr val="lt2"/>
                </a:solidFill>
                <a:latin typeface="Spectral Medium"/>
                <a:ea typeface="Spectral Medium"/>
                <a:cs typeface="Spectral Medium"/>
                <a:sym typeface="Spectral Medium"/>
              </a:rPr>
              <a:t> day, We remove these exceptions by replacing with nan values</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sales and </a:t>
            </a:r>
            <a:r>
              <a:rPr lang="en">
                <a:solidFill>
                  <a:schemeClr val="lt2"/>
                </a:solidFill>
                <a:latin typeface="Spectral Medium"/>
                <a:ea typeface="Spectral Medium"/>
                <a:cs typeface="Spectral Medium"/>
                <a:sym typeface="Spectral Medium"/>
              </a:rPr>
              <a:t>oil</a:t>
            </a:r>
            <a:r>
              <a:rPr lang="en">
                <a:solidFill>
                  <a:schemeClr val="lt2"/>
                </a:solidFill>
                <a:latin typeface="Spectral Medium"/>
                <a:ea typeface="Spectral Medium"/>
                <a:cs typeface="Spectral Medium"/>
                <a:sym typeface="Spectral Medium"/>
              </a:rPr>
              <a:t> prices have some null/nan values </a:t>
            </a:r>
            <a:r>
              <a:rPr lang="en">
                <a:solidFill>
                  <a:schemeClr val="lt2"/>
                </a:solidFill>
                <a:latin typeface="Spectral Medium"/>
                <a:ea typeface="Spectral Medium"/>
                <a:cs typeface="Spectral Medium"/>
                <a:sym typeface="Spectral Medium"/>
              </a:rPr>
              <a:t>across</a:t>
            </a:r>
            <a:r>
              <a:rPr lang="en">
                <a:solidFill>
                  <a:schemeClr val="lt2"/>
                </a:solidFill>
                <a:latin typeface="Spectral Medium"/>
                <a:ea typeface="Spectral Medium"/>
                <a:cs typeface="Spectral Medium"/>
                <a:sym typeface="Spectral Medium"/>
              </a:rPr>
              <a:t> the dataset, we are using the Numpy fillna() function to fill the null values with the values from the day before</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Once done we merge the dataframes, drop any unnecessary columns</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holidays csv file is converted into a dataframe by properly indexing the ‘day of the week’, ‘quarter’, ‘month’, ‘year’, ‘day of the year’.</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This dataframe is also merged with the sales dataframe, and the index is set to ‘date’ as we are dealing with time series data.</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matter of considering which columns are finally taken for training is done by training the model several times with different column features, to verify if the columns are helpful in training or not. </a:t>
            </a:r>
            <a:endParaRPr>
              <a:solidFill>
                <a:schemeClr val="lt2"/>
              </a:solidFill>
              <a:latin typeface="Spectral Medium"/>
              <a:ea typeface="Spectral Medium"/>
              <a:cs typeface="Spectral Medium"/>
              <a:sym typeface="Spectral Medium"/>
            </a:endParaRPr>
          </a:p>
          <a:p>
            <a:pPr indent="-317500" lvl="0" marL="28575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We have decided after a fair test of trial and error to use the following columns as below</a:t>
            </a:r>
            <a:endParaRPr>
              <a:solidFill>
                <a:schemeClr val="lt2"/>
              </a:solidFill>
              <a:latin typeface="Spectral Medium"/>
              <a:ea typeface="Spectral Medium"/>
              <a:cs typeface="Spectral Medium"/>
              <a:sym typeface="Spectral Medium"/>
            </a:endParaRPr>
          </a:p>
        </p:txBody>
      </p:sp>
      <p:pic>
        <p:nvPicPr>
          <p:cNvPr id="97" name="Google Shape;97;p20"/>
          <p:cNvPicPr preferRelativeResize="0"/>
          <p:nvPr/>
        </p:nvPicPr>
        <p:blipFill>
          <a:blip r:embed="rId3">
            <a:alphaModFix/>
          </a:blip>
          <a:stretch>
            <a:fillRect/>
          </a:stretch>
        </p:blipFill>
        <p:spPr>
          <a:xfrm>
            <a:off x="2444213" y="3164525"/>
            <a:ext cx="4255575" cy="193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197900" y="178325"/>
            <a:ext cx="8742900" cy="831300"/>
          </a:xfrm>
          <a:prstGeom prst="rect">
            <a:avLst/>
          </a:prstGeom>
          <a:noFill/>
          <a:ln>
            <a:noFill/>
          </a:ln>
        </p:spPr>
        <p:txBody>
          <a:bodyPr anchorCtr="0" anchor="t" bIns="91425" lIns="91425" spcFirstLastPara="1" rIns="91425" wrap="square" tIns="91425">
            <a:spAutoFit/>
          </a:bodyPr>
          <a:lstStyle/>
          <a:p>
            <a:pPr indent="-203200" lvl="0" marL="1143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The data is now to be trained using the SARIMA model, to do so we need to identify the seasonality or trends and calculate the parameters used for training the SARIMA model on our dataset</a:t>
            </a:r>
            <a:endParaRPr>
              <a:solidFill>
                <a:schemeClr val="lt2"/>
              </a:solidFill>
              <a:latin typeface="Spectral Medium"/>
              <a:ea typeface="Spectral Medium"/>
              <a:cs typeface="Spectral Medium"/>
              <a:sym typeface="Spectral Medium"/>
            </a:endParaRPr>
          </a:p>
          <a:p>
            <a:pPr indent="-203200" lvl="0" marL="1143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To do so we use the ADF test as described below</a:t>
            </a:r>
            <a:endParaRPr>
              <a:solidFill>
                <a:schemeClr val="lt2"/>
              </a:solidFill>
              <a:latin typeface="Spectral Medium"/>
              <a:ea typeface="Spectral Medium"/>
              <a:cs typeface="Spectral Medium"/>
              <a:sym typeface="Spectral Medium"/>
            </a:endParaRPr>
          </a:p>
        </p:txBody>
      </p:sp>
      <p:pic>
        <p:nvPicPr>
          <p:cNvPr id="103" name="Google Shape;103;p21"/>
          <p:cNvPicPr preferRelativeResize="0"/>
          <p:nvPr/>
        </p:nvPicPr>
        <p:blipFill>
          <a:blip r:embed="rId3">
            <a:alphaModFix/>
          </a:blip>
          <a:stretch>
            <a:fillRect/>
          </a:stretch>
        </p:blipFill>
        <p:spPr>
          <a:xfrm>
            <a:off x="1140025" y="922625"/>
            <a:ext cx="6858650" cy="2187200"/>
          </a:xfrm>
          <a:prstGeom prst="rect">
            <a:avLst/>
          </a:prstGeom>
          <a:noFill/>
          <a:ln>
            <a:noFill/>
          </a:ln>
        </p:spPr>
      </p:pic>
      <p:sp>
        <p:nvSpPr>
          <p:cNvPr id="104" name="Google Shape;104;p21"/>
          <p:cNvSpPr txBox="1"/>
          <p:nvPr/>
        </p:nvSpPr>
        <p:spPr>
          <a:xfrm>
            <a:off x="197900" y="3201375"/>
            <a:ext cx="8742900" cy="400200"/>
          </a:xfrm>
          <a:prstGeom prst="rect">
            <a:avLst/>
          </a:prstGeom>
          <a:noFill/>
          <a:ln>
            <a:noFill/>
          </a:ln>
        </p:spPr>
        <p:txBody>
          <a:bodyPr anchorCtr="0" anchor="t" bIns="91425" lIns="91425" spcFirstLastPara="1" rIns="91425" wrap="square" tIns="91425">
            <a:spAutoFit/>
          </a:bodyPr>
          <a:lstStyle/>
          <a:p>
            <a:pPr indent="-203200" lvl="0" marL="114300" rtl="0" algn="l">
              <a:spcBef>
                <a:spcPts val="0"/>
              </a:spcBef>
              <a:spcAft>
                <a:spcPts val="0"/>
              </a:spcAft>
              <a:buClr>
                <a:schemeClr val="lt2"/>
              </a:buClr>
              <a:buSzPts val="1400"/>
              <a:buFont typeface="Spectral Medium"/>
              <a:buChar char="●"/>
            </a:pPr>
            <a:r>
              <a:rPr lang="en">
                <a:solidFill>
                  <a:schemeClr val="lt2"/>
                </a:solidFill>
                <a:latin typeface="Spectral Medium"/>
                <a:ea typeface="Spectral Medium"/>
                <a:cs typeface="Spectral Medium"/>
                <a:sym typeface="Spectral Medium"/>
              </a:rPr>
              <a:t>We use the imported ADF testing libraries to test for the p-value and plot the Autocorrelation graphs</a:t>
            </a:r>
            <a:r>
              <a:rPr lang="en">
                <a:solidFill>
                  <a:schemeClr val="lt2"/>
                </a:solidFill>
                <a:latin typeface="Spectral Medium"/>
                <a:ea typeface="Spectral Medium"/>
                <a:cs typeface="Spectral Medium"/>
                <a:sym typeface="Spectral Medium"/>
              </a:rPr>
              <a:t> </a:t>
            </a:r>
            <a:endParaRPr>
              <a:solidFill>
                <a:schemeClr val="lt2"/>
              </a:solidFill>
            </a:endParaRPr>
          </a:p>
        </p:txBody>
      </p:sp>
      <p:pic>
        <p:nvPicPr>
          <p:cNvPr id="105" name="Google Shape;105;p21"/>
          <p:cNvPicPr preferRelativeResize="0"/>
          <p:nvPr/>
        </p:nvPicPr>
        <p:blipFill>
          <a:blip r:embed="rId4">
            <a:alphaModFix/>
          </a:blip>
          <a:stretch>
            <a:fillRect/>
          </a:stretch>
        </p:blipFill>
        <p:spPr>
          <a:xfrm>
            <a:off x="2597397" y="3601575"/>
            <a:ext cx="3943900" cy="132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