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3"/>
  </p:notes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4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64" autoAdjust="0"/>
    <p:restoredTop sz="70697" autoAdjust="0"/>
  </p:normalViewPr>
  <p:slideViewPr>
    <p:cSldViewPr>
      <p:cViewPr varScale="1">
        <p:scale>
          <a:sx n="45" d="100"/>
          <a:sy n="45" d="100"/>
        </p:scale>
        <p:origin x="5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Accenture%20task2022\Accenture%20dataset%20-%20Copy\Accenture%20Task_Ravina%20with%20diag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Accenture%20task2022\Accenture%20dataset%20-%20Copy\Accenture%20Task_Ravina%20with%20diagra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[Accenture Task_Ravina with diagram.xlsx]Sheet1!PivotTable1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000"/>
              <a:t>Top 5 Categories by aggregate "Popularity" score</a:t>
            </a:r>
          </a:p>
        </c:rich>
      </c:tx>
      <c:layout>
        <c:manualLayout>
          <c:xMode val="edge"/>
          <c:yMode val="edge"/>
          <c:x val="0.13563448715518883"/>
          <c:y val="3.73994658752514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553696652251119E-2"/>
          <c:y val="3.55932781129632E-2"/>
          <c:w val="0.89937628146591087"/>
          <c:h val="0.81387711374066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Sheet1!$A$4:$A$9</c:f>
              <c:strCache>
                <c:ptCount val="5"/>
                <c:pt idx="0">
                  <c:v>Technology</c:v>
                </c:pt>
                <c:pt idx="1">
                  <c:v>Science</c:v>
                </c:pt>
                <c:pt idx="2">
                  <c:v>Food</c:v>
                </c:pt>
                <c:pt idx="3">
                  <c:v>Animals</c:v>
                </c:pt>
                <c:pt idx="4">
                  <c:v>Healthy Eating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5"/>
                <c:pt idx="0">
                  <c:v>1353</c:v>
                </c:pt>
                <c:pt idx="1">
                  <c:v>1134</c:v>
                </c:pt>
                <c:pt idx="2">
                  <c:v>1091</c:v>
                </c:pt>
                <c:pt idx="3">
                  <c:v>971</c:v>
                </c:pt>
                <c:pt idx="4">
                  <c:v>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9-4C3A-A1AE-500893FCD0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4520704"/>
        <c:axId val="108643456"/>
      </c:barChart>
      <c:catAx>
        <c:axId val="104520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800">
                    <a:solidFill>
                      <a:srgbClr val="002060"/>
                    </a:solidFill>
                  </a:rPr>
                  <a:t>Aggregate "Popularity" score</a:t>
                </a:r>
              </a:p>
            </c:rich>
          </c:tx>
          <c:layout>
            <c:manualLayout>
              <c:xMode val="edge"/>
              <c:yMode val="edge"/>
              <c:x val="0.37469081135098842"/>
              <c:y val="0.924325618868919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43456"/>
        <c:crosses val="autoZero"/>
        <c:auto val="1"/>
        <c:lblAlgn val="ctr"/>
        <c:lblOffset val="100"/>
        <c:noMultiLvlLbl val="0"/>
      </c:catAx>
      <c:valAx>
        <c:axId val="10864345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0">
                    <a:schemeClr val="lt1">
                      <a:lumMod val="75000"/>
                      <a:alpha val="36000"/>
                    </a:schemeClr>
                  </a:gs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3200" b="1">
                    <a:solidFill>
                      <a:srgbClr val="002060"/>
                    </a:solidFill>
                  </a:rPr>
                  <a:t>Categories</a:t>
                </a:r>
              </a:p>
            </c:rich>
          </c:tx>
          <c:layout>
            <c:manualLayout>
              <c:xMode val="edge"/>
              <c:yMode val="edge"/>
              <c:x val="3.2593083960784995E-2"/>
              <c:y val="0.361047399714087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0452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[Accenture Task_Ravina with diagram.xlsx]Sheet2!PivotTable3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3200"/>
              <a:t>POPULARITY PERCENTAGE SHARE FROM TOP 5 CATEGORIES</a:t>
            </a:r>
          </a:p>
        </c:rich>
      </c:tx>
      <c:layout>
        <c:manualLayout>
          <c:xMode val="edge"/>
          <c:yMode val="edge"/>
          <c:x val="0.18574300087489085"/>
          <c:y val="9.1571886847477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>
        <c:manualLayout>
          <c:layoutTarget val="inner"/>
          <c:xMode val="edge"/>
          <c:yMode val="edge"/>
          <c:x val="0.28929412258291909"/>
          <c:y val="0.23253651642657022"/>
          <c:w val="0.36487661462031484"/>
          <c:h val="0.70995780933524733"/>
        </c:manualLayout>
      </c:layout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6597-4B62-AF39-C3A88571CDA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6597-4B62-AF39-C3A88571CDA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6597-4B62-AF39-C3A88571CDA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6597-4B62-AF39-C3A88571CDA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6597-4B62-AF39-C3A88571CD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Sheet2!$A$4:$A$9</c:f>
              <c:strCache>
                <c:ptCount val="5"/>
                <c:pt idx="0">
                  <c:v>Technology</c:v>
                </c:pt>
                <c:pt idx="1">
                  <c:v>Science</c:v>
                </c:pt>
                <c:pt idx="2">
                  <c:v>Food</c:v>
                </c:pt>
                <c:pt idx="3">
                  <c:v>Animals</c:v>
                </c:pt>
                <c:pt idx="4">
                  <c:v>Healthy Eating</c:v>
                </c:pt>
              </c:strCache>
            </c:strRef>
          </c:cat>
          <c:val>
            <c:numRef>
              <c:f>Sheet2!$B$4:$B$9</c:f>
              <c:numCache>
                <c:formatCode>General</c:formatCode>
                <c:ptCount val="5"/>
                <c:pt idx="0">
                  <c:v>1353</c:v>
                </c:pt>
                <c:pt idx="1">
                  <c:v>1134</c:v>
                </c:pt>
                <c:pt idx="2">
                  <c:v>1091</c:v>
                </c:pt>
                <c:pt idx="3">
                  <c:v>971</c:v>
                </c:pt>
                <c:pt idx="4">
                  <c:v>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597-4B62-AF39-C3A88571CDA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693546824595843"/>
          <c:y val="0.31572672165131982"/>
          <c:w val="0.15110973138215317"/>
          <c:h val="0.470520612000095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775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10487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104877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104877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77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680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104868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104868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104870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714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104871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104871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691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104869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104869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104869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69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671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104867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104867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67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65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104865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104865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632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104863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104863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601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104860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10486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10486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6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612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104861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10486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641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104864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104864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662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104866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104866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104866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66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10487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10487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10487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5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10487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10487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104876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10487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6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10487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3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4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10487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87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2097258" name="Picture 4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2097259" name="Picture 5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2097260" name="Picture 6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2097261" name="Picture 7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2097262" name="Picture 8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2097263" name="Picture 9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2097264" name="Picture 10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2097265" name="Picture 11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2097266" name="Picture 12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2097267" name="Picture 13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97268" name="Picture 14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097269" name="Picture 15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2097270" name="Picture 16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2097271" name="Picture 17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2097272" name="Picture 18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2097273" name="Picture 19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88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89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1048677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097274" name="Picture 23"/>
            <p:cNvPicPr>
              <a:picLocks noChangeAspect="1"/>
            </p:cNvPicPr>
            <p:nvPr/>
          </p:nvPicPr>
          <p:blipFill>
            <a:blip r:embed="rId4"/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1048678" name="TextBox 24"/>
          <p:cNvSpPr txBox="1"/>
          <p:nvPr/>
        </p:nvSpPr>
        <p:spPr>
          <a:xfrm>
            <a:off x="2312375" y="3305349"/>
            <a:ext cx="5482998" cy="280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2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5894126" y="5215243"/>
            <a:ext cx="942466" cy="279598"/>
          </a:xfrm>
          <a:prstGeom prst="rect">
            <a:avLst/>
          </a:prstGeom>
        </p:spPr>
      </p:pic>
      <p:pic>
        <p:nvPicPr>
          <p:cNvPr id="2097283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5894126" y="2477188"/>
            <a:ext cx="942466" cy="279598"/>
          </a:xfrm>
          <a:prstGeom prst="rect">
            <a:avLst/>
          </a:prstGeom>
        </p:spPr>
      </p:pic>
      <p:pic>
        <p:nvPicPr>
          <p:cNvPr id="209728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5894126" y="7942479"/>
            <a:ext cx="942466" cy="279598"/>
          </a:xfrm>
          <a:prstGeom prst="rect">
            <a:avLst/>
          </a:prstGeom>
        </p:spPr>
      </p:pic>
      <p:pic>
        <p:nvPicPr>
          <p:cNvPr id="2097285" name="Picture 5"/>
          <p:cNvPicPr>
            <a:picLocks noChangeAspect="1"/>
          </p:cNvPicPr>
          <p:nvPr/>
        </p:nvPicPr>
        <p:blipFill>
          <a:blip r:embed="rId4"/>
          <a:srcRect l="4069" t="1617" r="4069" b="1617"/>
          <a:stretch>
            <a:fillRect/>
          </a:stretch>
        </p:blipFill>
        <p:spPr>
          <a:xfrm>
            <a:off x="455147" y="2418414"/>
            <a:ext cx="5036754" cy="7963390"/>
          </a:xfrm>
          <a:prstGeom prst="rect">
            <a:avLst/>
          </a:prstGeom>
        </p:spPr>
      </p:pic>
      <p:sp>
        <p:nvSpPr>
          <p:cNvPr id="1048696" name="TextBox 6"/>
          <p:cNvSpPr txBox="1"/>
          <p:nvPr/>
        </p:nvSpPr>
        <p:spPr>
          <a:xfrm>
            <a:off x="455147" y="951754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u="sng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104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2" cy="2689439"/>
          </a:xfrm>
        </p:grpSpPr>
        <p:pic>
          <p:nvPicPr>
            <p:cNvPr id="2097286" name="Picture 8"/>
            <p:cNvPicPr>
              <a:picLocks noChangeAspect="1"/>
            </p:cNvPicPr>
            <p:nvPr/>
          </p:nvPicPr>
          <p:blipFill>
            <a:blip r:embed="rId5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97287" name="Picture 9"/>
            <p:cNvPicPr>
              <a:picLocks noChangeAspect="1"/>
            </p:cNvPicPr>
            <p:nvPr/>
          </p:nvPicPr>
          <p:blipFill>
            <a:blip r:embed="rId5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97288" name="Picture 10"/>
            <p:cNvPicPr>
              <a:picLocks noChangeAspect="1"/>
            </p:cNvPicPr>
            <p:nvPr/>
          </p:nvPicPr>
          <p:blipFill>
            <a:blip r:embed="rId5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097289" name="Picture 11"/>
            <p:cNvPicPr>
              <a:picLocks noChangeAspect="1"/>
            </p:cNvPicPr>
            <p:nvPr/>
          </p:nvPicPr>
          <p:blipFill>
            <a:blip r:embed="rId5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5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2097290" name="Picture 13"/>
            <p:cNvPicPr>
              <a:picLocks noChangeAspect="1"/>
            </p:cNvPicPr>
            <p:nvPr/>
          </p:nvPicPr>
          <p:blipFill>
            <a:blip r:embed="rId5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97291" name="Picture 14"/>
            <p:cNvPicPr>
              <a:picLocks noChangeAspect="1"/>
            </p:cNvPicPr>
            <p:nvPr/>
          </p:nvPicPr>
          <p:blipFill>
            <a:blip r:embed="rId5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97292" name="Picture 15"/>
            <p:cNvPicPr>
              <a:picLocks noChangeAspect="1"/>
            </p:cNvPicPr>
            <p:nvPr/>
          </p:nvPicPr>
          <p:blipFill>
            <a:blip r:embed="rId5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097293" name="Picture 16"/>
            <p:cNvPicPr>
              <a:picLocks noChangeAspect="1"/>
            </p:cNvPicPr>
            <p:nvPr/>
          </p:nvPicPr>
          <p:blipFill>
            <a:blip r:embed="rId5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6" name="Group 11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1048697" name="TextBox 1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1048698" name="TextBox 13"/>
            <p:cNvSpPr txBox="1"/>
            <p:nvPr/>
          </p:nvSpPr>
          <p:spPr>
            <a:xfrm>
              <a:off x="0" y="-47625"/>
              <a:ext cx="7569956" cy="4978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107" name="Group 14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1048699" name="TextBox 15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1048700" name="TextBox 16"/>
            <p:cNvSpPr txBox="1"/>
            <p:nvPr/>
          </p:nvSpPr>
          <p:spPr>
            <a:xfrm>
              <a:off x="0" y="-47625"/>
              <a:ext cx="7569956" cy="4978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048701" name="TextBox 25"/>
          <p:cNvSpPr txBox="1"/>
          <p:nvPr/>
        </p:nvSpPr>
        <p:spPr>
          <a:xfrm>
            <a:off x="6796660" y="1523717"/>
            <a:ext cx="105769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ANALYSIS</a:t>
            </a:r>
          </a:p>
          <a:p>
            <a:endParaRPr lang="en-US" sz="2400" dirty="0"/>
          </a:p>
          <a:p>
            <a:pPr algn="just"/>
            <a:r>
              <a:rPr lang="en-US" sz="2400" dirty="0"/>
              <a:t>Science and Technology  are the most popular categories of content showing that people enjoy “real-life” and “factual” content the most.</a:t>
            </a:r>
            <a:endParaRPr lang="en-IN" sz="2400" dirty="0"/>
          </a:p>
        </p:txBody>
      </p:sp>
      <p:sp>
        <p:nvSpPr>
          <p:cNvPr id="1048702" name="TextBox 26"/>
          <p:cNvSpPr txBox="1"/>
          <p:nvPr/>
        </p:nvSpPr>
        <p:spPr>
          <a:xfrm>
            <a:off x="6796660" y="4139325"/>
            <a:ext cx="1057694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INSIGHT</a:t>
            </a:r>
          </a:p>
          <a:p>
            <a:endParaRPr lang="en-US" sz="2400" dirty="0"/>
          </a:p>
          <a:p>
            <a:pPr algn="just"/>
            <a:r>
              <a:rPr lang="en-US" sz="2400" dirty="0"/>
              <a:t>Food is a common theme with the top 5 Categories with “Science” ranking the highest. This may give an indication to the audience within your user base. You could use the insight to create a campaign and work with healthy eating brands to boots user engagement.</a:t>
            </a:r>
          </a:p>
        </p:txBody>
      </p:sp>
      <p:sp>
        <p:nvSpPr>
          <p:cNvPr id="1048703" name="TextBox 27"/>
          <p:cNvSpPr txBox="1"/>
          <p:nvPr/>
        </p:nvSpPr>
        <p:spPr>
          <a:xfrm>
            <a:off x="6796660" y="6939359"/>
            <a:ext cx="105547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NEXT STEPS</a:t>
            </a:r>
          </a:p>
          <a:p>
            <a:endParaRPr lang="en-US" sz="2400" dirty="0"/>
          </a:p>
          <a:p>
            <a:pPr algn="just"/>
            <a:r>
              <a:rPr lang="en-US" sz="2400" dirty="0"/>
              <a:t>This  ad-hoc analysis is insightful, but it’s time to take this analysis into large scale production for real-time understanding of your business. We can show you how to do this.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extBox 2"/>
          <p:cNvSpPr txBox="1"/>
          <p:nvPr/>
        </p:nvSpPr>
        <p:spPr>
          <a:xfrm>
            <a:off x="10599095" y="5490780"/>
            <a:ext cx="5385738" cy="462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111" name="Group 3"/>
          <p:cNvGrpSpPr/>
          <p:nvPr/>
        </p:nvGrpSpPr>
        <p:grpSpPr>
          <a:xfrm>
            <a:off x="3022792" y="3449947"/>
            <a:ext cx="3546595" cy="3371248"/>
            <a:chOff x="0" y="0"/>
            <a:chExt cx="4728794" cy="4494997"/>
          </a:xfrm>
        </p:grpSpPr>
        <p:grpSp>
          <p:nvGrpSpPr>
            <p:cNvPr id="112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1048711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2097294" name="Picture 6"/>
            <p:cNvPicPr>
              <a:picLocks noChangeAspect="1"/>
            </p:cNvPicPr>
            <p:nvPr/>
          </p:nvPicPr>
          <p:blipFill>
            <a:blip r:embed="rId3" cstate="print"/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1048712" name="TextBox 7"/>
          <p:cNvSpPr txBox="1"/>
          <p:nvPr/>
        </p:nvSpPr>
        <p:spPr>
          <a:xfrm>
            <a:off x="5876800" y="390446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800" spc="-80" dirty="0">
                <a:solidFill>
                  <a:srgbClr val="A100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113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2097295" name="Picture 9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2097296" name="Picture 10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2097297" name="Picture 11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97298" name="Picture 12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097299" name="Picture 13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97300" name="Picture 14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097301" name="Picture 15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14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2097302" name="Picture 17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2097303" name="Picture 18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2097304" name="Picture 19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97305" name="Picture 20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097306" name="Picture 21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97307" name="Picture 22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097308" name="Picture 23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2"/>
          <p:cNvGrpSpPr/>
          <p:nvPr/>
        </p:nvGrpSpPr>
        <p:grpSpPr>
          <a:xfrm>
            <a:off x="2286001" y="723900"/>
            <a:ext cx="9309034" cy="5841532"/>
            <a:chOff x="-847453" y="-3415201"/>
            <a:chExt cx="12412046" cy="7788708"/>
          </a:xfrm>
        </p:grpSpPr>
        <p:sp>
          <p:nvSpPr>
            <p:cNvPr id="1048685" name="TextBox 3"/>
            <p:cNvSpPr txBox="1"/>
            <p:nvPr/>
          </p:nvSpPr>
          <p:spPr>
            <a:xfrm>
              <a:off x="-847453" y="-3415201"/>
              <a:ext cx="12412046" cy="16414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u="sng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1048686" name="TextBox 4"/>
            <p:cNvSpPr txBox="1"/>
            <p:nvPr/>
          </p:nvSpPr>
          <p:spPr>
            <a:xfrm>
              <a:off x="-847453" y="-769951"/>
              <a:ext cx="11508935" cy="51434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94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95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04868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097275" name="Picture 8"/>
            <p:cNvPicPr>
              <a:picLocks noChangeAspect="1"/>
            </p:cNvPicPr>
            <p:nvPr/>
          </p:nvPicPr>
          <p:blipFill>
            <a:blip r:embed="rId3" cstate="print"/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6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97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048688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097276" name="Picture 12"/>
            <p:cNvPicPr>
              <a:picLocks noChangeAspect="1"/>
            </p:cNvPicPr>
            <p:nvPr/>
          </p:nvPicPr>
          <p:blipFill>
            <a:blip r:embed="rId3" cstate="print"/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8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99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048689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097277" name="Picture 16"/>
            <p:cNvPicPr>
              <a:picLocks noChangeAspect="1"/>
            </p:cNvPicPr>
            <p:nvPr/>
          </p:nvPicPr>
          <p:blipFill>
            <a:blip r:embed="rId3" cstate="print"/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00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2097278" name="Picture 18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2097279" name="Picture 19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97280" name="Picture 20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097281" name="Picture 21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2"/>
          <p:cNvGrpSpPr/>
          <p:nvPr/>
        </p:nvGrpSpPr>
        <p:grpSpPr>
          <a:xfrm>
            <a:off x="517112" y="584600"/>
            <a:ext cx="17253775" cy="9117799"/>
            <a:chOff x="0" y="0"/>
            <a:chExt cx="23005033" cy="12157065"/>
          </a:xfrm>
        </p:grpSpPr>
        <p:pic>
          <p:nvPicPr>
            <p:cNvPr id="2097229" name="Picture 3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2097230" name="Picture 4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2097231" name="Picture 5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2097232" name="Picture 6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2097233" name="Picture 7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2097234" name="Picture 8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2097235" name="Picture 9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2097236" name="Picture 10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2097237" name="Picture 11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97238" name="Picture 12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2097239" name="Picture 13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2097240" name="Picture 14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2097241" name="Picture 15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097242" name="Picture 16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2097243" name="Picture 17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2097244" name="Picture 18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2097245" name="Picture 19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97246" name="Picture 20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097247" name="Picture 21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097248" name="Picture 22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097249" name="Picture 23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097250" name="Picture 24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097251" name="Picture 25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097252" name="Picture 26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097253" name="Picture 27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097254" name="Picture 28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097255" name="Picture 29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2097256" name="Picture 30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1048667" name="AutoShape 31"/>
          <p:cNvSpPr/>
          <p:nvPr/>
        </p:nvSpPr>
        <p:spPr>
          <a:xfrm>
            <a:off x="4572000" y="1909667"/>
            <a:ext cx="11717179" cy="637175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S</a:t>
            </a:r>
            <a:endParaRPr lang="en-IN" dirty="0"/>
          </a:p>
        </p:txBody>
      </p:sp>
      <p:pic>
        <p:nvPicPr>
          <p:cNvPr id="2097257" name="Picture 32"/>
          <p:cNvPicPr>
            <a:picLocks noChangeAspect="1"/>
          </p:cNvPicPr>
          <p:nvPr/>
        </p:nvPicPr>
        <p:blipFill>
          <a:blip r:embed="rId4"/>
          <a:srcRect b="321"/>
          <a:stretch>
            <a:fillRect/>
          </a:stretch>
        </p:blipFill>
        <p:spPr>
          <a:xfrm rot="10799999">
            <a:off x="1973205" y="1909666"/>
            <a:ext cx="6551057" cy="6467667"/>
          </a:xfrm>
          <a:prstGeom prst="rect">
            <a:avLst/>
          </a:prstGeom>
        </p:spPr>
      </p:pic>
      <p:sp>
        <p:nvSpPr>
          <p:cNvPr id="1048668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1048669" name="TextBox 33"/>
          <p:cNvSpPr txBox="1"/>
          <p:nvPr/>
        </p:nvSpPr>
        <p:spPr>
          <a:xfrm>
            <a:off x="8714895" y="3052469"/>
            <a:ext cx="743445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a fast growing technology unicorn that need to adapt quickly to it’s global scale.</a:t>
            </a:r>
          </a:p>
          <a:p>
            <a:r>
              <a:rPr lang="en-US" sz="2800" dirty="0"/>
              <a:t>Accenture has begun a 3 month POC focusing on these tasks: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An audit of Social Buzz’s  big data practice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Recommendations for a successful IPO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Analysis to find Social Buzz’s top 5 most popular categories of content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65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048646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097205" name="Picture 5"/>
            <p:cNvPicPr>
              <a:picLocks noChangeAspect="1"/>
            </p:cNvPicPr>
            <p:nvPr/>
          </p:nvPicPr>
          <p:blipFill>
            <a:blip r:embed="rId3" cstate="print"/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1048647" name="AutoShape 6"/>
          <p:cNvSpPr/>
          <p:nvPr/>
        </p:nvSpPr>
        <p:spPr>
          <a:xfrm>
            <a:off x="0" y="18176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66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2097206" name="Picture 8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2097207" name="Picture 9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97208" name="Picture 10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097209" name="Picture 11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67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68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048648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097210" name="Picture 15"/>
            <p:cNvPicPr>
              <a:picLocks noChangeAspect="1"/>
            </p:cNvPicPr>
            <p:nvPr/>
          </p:nvPicPr>
          <p:blipFill>
            <a:blip r:embed="rId5" cstate="print"/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69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70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048649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097211" name="Picture 19"/>
            <p:cNvPicPr>
              <a:picLocks noChangeAspect="1"/>
            </p:cNvPicPr>
            <p:nvPr/>
          </p:nvPicPr>
          <p:blipFill>
            <a:blip r:embed="rId3" cstate="print"/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97212" name="Picture 20"/>
          <p:cNvPicPr>
            <a:picLocks noChangeAspect="1"/>
          </p:cNvPicPr>
          <p:nvPr/>
        </p:nvPicPr>
        <p:blipFill>
          <a:blip r:embed="rId6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1048650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1048651" name="TextBox 21"/>
          <p:cNvSpPr txBox="1"/>
          <p:nvPr/>
        </p:nvSpPr>
        <p:spPr>
          <a:xfrm>
            <a:off x="2507087" y="5021200"/>
            <a:ext cx="7457395" cy="471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 </a:t>
            </a:r>
            <a:r>
              <a:rPr lang="en-US" sz="3600" u="sng" dirty="0">
                <a:solidFill>
                  <a:schemeClr val="bg1"/>
                </a:solidFill>
              </a:rPr>
              <a:t>100000</a:t>
            </a:r>
            <a:r>
              <a:rPr lang="en-US" sz="3600" dirty="0">
                <a:solidFill>
                  <a:schemeClr val="bg1"/>
                </a:solidFill>
              </a:rPr>
              <a:t> posts per day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u="sng" dirty="0">
                <a:solidFill>
                  <a:schemeClr val="bg1"/>
                </a:solidFill>
              </a:rPr>
              <a:t>36,500,000 </a:t>
            </a:r>
            <a:r>
              <a:rPr lang="en-US" sz="3600" dirty="0">
                <a:solidFill>
                  <a:schemeClr val="bg1"/>
                </a:solidFill>
              </a:rPr>
              <a:t>pieces of content per year!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u="sng" dirty="0">
                <a:solidFill>
                  <a:schemeClr val="bg1"/>
                </a:solidFill>
              </a:rPr>
              <a:t>Analysis to find Social Buzz’s top 5 most popular categories of content</a:t>
            </a:r>
            <a:endParaRPr lang="en-IN" sz="24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6"/>
          <p:cNvGrpSpPr>
            <a:grpSpLocks noChangeAspect="1"/>
          </p:cNvGrpSpPr>
          <p:nvPr/>
        </p:nvGrpSpPr>
        <p:grpSpPr>
          <a:xfrm>
            <a:off x="11734800" y="1333500"/>
            <a:ext cx="2085137" cy="2085137"/>
            <a:chOff x="0" y="0"/>
            <a:chExt cx="6350000" cy="6350000"/>
          </a:xfrm>
        </p:grpSpPr>
        <p:sp>
          <p:nvSpPr>
            <p:cNvPr id="104861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46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2097177" name="Picture 3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2097178" name="Picture 4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2097179" name="Picture 5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2097180" name="Picture 6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97181" name="Picture 7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097182" name="Picture 8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2097183" name="Picture 9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2097184" name="Picture 10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2097185" name="Picture 11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2097186" name="Picture 12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2097187" name="Picture 13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2097188" name="Picture 14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048618" name="AutoShape 15"/>
          <p:cNvSpPr/>
          <p:nvPr/>
        </p:nvSpPr>
        <p:spPr>
          <a:xfrm>
            <a:off x="2101236" y="1333500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47" name="Group 16"/>
          <p:cNvGrpSpPr>
            <a:grpSpLocks noChangeAspect="1"/>
          </p:cNvGrpSpPr>
          <p:nvPr/>
        </p:nvGrpSpPr>
        <p:grpSpPr>
          <a:xfrm>
            <a:off x="11811000" y="7353300"/>
            <a:ext cx="2085137" cy="2085137"/>
            <a:chOff x="0" y="0"/>
            <a:chExt cx="6350000" cy="6350000"/>
          </a:xfrm>
        </p:grpSpPr>
        <p:sp>
          <p:nvSpPr>
            <p:cNvPr id="1048619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48" name="Group 18"/>
          <p:cNvGrpSpPr>
            <a:grpSpLocks noChangeAspect="1"/>
          </p:cNvGrpSpPr>
          <p:nvPr/>
        </p:nvGrpSpPr>
        <p:grpSpPr>
          <a:xfrm>
            <a:off x="11277600" y="1181100"/>
            <a:ext cx="2174041" cy="2165548"/>
            <a:chOff x="0" y="0"/>
            <a:chExt cx="6502400" cy="6477000"/>
          </a:xfrm>
        </p:grpSpPr>
        <p:sp>
          <p:nvSpPr>
            <p:cNvPr id="1048620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4" cstate="print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1048621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49" name="Group 21"/>
          <p:cNvGrpSpPr>
            <a:grpSpLocks noChangeAspect="1"/>
          </p:cNvGrpSpPr>
          <p:nvPr/>
        </p:nvGrpSpPr>
        <p:grpSpPr>
          <a:xfrm>
            <a:off x="11825795" y="4274206"/>
            <a:ext cx="2085137" cy="2085137"/>
            <a:chOff x="0" y="0"/>
            <a:chExt cx="6350000" cy="6350000"/>
          </a:xfrm>
        </p:grpSpPr>
        <p:sp>
          <p:nvSpPr>
            <p:cNvPr id="10486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50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1048623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1048624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1048627" name="TextBox 31"/>
          <p:cNvSpPr txBox="1"/>
          <p:nvPr/>
        </p:nvSpPr>
        <p:spPr>
          <a:xfrm>
            <a:off x="2670508" y="3331799"/>
            <a:ext cx="5612273" cy="365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1048628" name="TextBox 31"/>
          <p:cNvSpPr txBox="1"/>
          <p:nvPr/>
        </p:nvSpPr>
        <p:spPr>
          <a:xfrm>
            <a:off x="14447029" y="1506989"/>
            <a:ext cx="304800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ANDREW FLEMING</a:t>
            </a:r>
          </a:p>
          <a:p>
            <a:r>
              <a:rPr lang="en-US" sz="2400" b="1" dirty="0"/>
              <a:t>Chief Technology Architect</a:t>
            </a:r>
            <a:endParaRPr lang="en-IN" sz="2400" b="1" dirty="0"/>
          </a:p>
        </p:txBody>
      </p:sp>
      <p:sp>
        <p:nvSpPr>
          <p:cNvPr id="1048629" name="TextBox 32"/>
          <p:cNvSpPr txBox="1"/>
          <p:nvPr/>
        </p:nvSpPr>
        <p:spPr>
          <a:xfrm>
            <a:off x="14422376" y="4494263"/>
            <a:ext cx="2725464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MARCUS</a:t>
            </a:r>
            <a:r>
              <a:rPr lang="en-US" sz="2000" b="1" dirty="0"/>
              <a:t> </a:t>
            </a:r>
            <a:r>
              <a:rPr lang="en-US" sz="2400" b="1" dirty="0"/>
              <a:t>ROMPTON</a:t>
            </a:r>
            <a:endParaRPr lang="en-US" sz="2000" b="1" dirty="0"/>
          </a:p>
          <a:p>
            <a:r>
              <a:rPr lang="en-US" sz="2400" b="1" dirty="0"/>
              <a:t>Senior Principal</a:t>
            </a:r>
            <a:endParaRPr lang="en-IN" sz="2400" b="1" dirty="0"/>
          </a:p>
        </p:txBody>
      </p:sp>
      <p:sp>
        <p:nvSpPr>
          <p:cNvPr id="1048630" name="TextBox 33"/>
          <p:cNvSpPr txBox="1"/>
          <p:nvPr/>
        </p:nvSpPr>
        <p:spPr>
          <a:xfrm>
            <a:off x="14542853" y="7567606"/>
            <a:ext cx="266700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ANKIREDDY SAHASHRAKSHI</a:t>
            </a:r>
          </a:p>
          <a:p>
            <a:r>
              <a:rPr lang="en-US" sz="2400" b="1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097152" name="Picture 3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2097153" name="Picture 4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2097154" name="Picture 5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2097155" name="Picture 6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2097156" name="Picture 7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2097157" name="Picture 8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2097158" name="Picture 9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97159" name="Picture 10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097160" name="Picture 11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2097161" name="Picture 12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7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28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048584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97162" name="Picture 16"/>
            <p:cNvPicPr>
              <a:picLocks noChangeAspect="1"/>
            </p:cNvPicPr>
            <p:nvPr/>
          </p:nvPicPr>
          <p:blipFill>
            <a:blip r:embed="rId4" cstate="print"/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30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048585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97163" name="Picture 20"/>
            <p:cNvPicPr>
              <a:picLocks noChangeAspect="1"/>
            </p:cNvPicPr>
            <p:nvPr/>
          </p:nvPicPr>
          <p:blipFill>
            <a:blip r:embed="rId4" cstate="print"/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3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3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048586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97164" name="Picture 24"/>
            <p:cNvPicPr>
              <a:picLocks noChangeAspect="1"/>
            </p:cNvPicPr>
            <p:nvPr/>
          </p:nvPicPr>
          <p:blipFill>
            <a:blip r:embed="rId4" cstate="print"/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33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34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04858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97165" name="Picture 28"/>
            <p:cNvPicPr>
              <a:picLocks noChangeAspect="1"/>
            </p:cNvPicPr>
            <p:nvPr/>
          </p:nvPicPr>
          <p:blipFill>
            <a:blip r:embed="rId4" cstate="print"/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35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6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048588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97166" name="Picture 32"/>
            <p:cNvPicPr>
              <a:picLocks noChangeAspect="1"/>
            </p:cNvPicPr>
            <p:nvPr/>
          </p:nvPicPr>
          <p:blipFill>
            <a:blip r:embed="rId4" cstate="print"/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1048589" name="TextBox 33"/>
          <p:cNvSpPr txBox="1"/>
          <p:nvPr/>
        </p:nvSpPr>
        <p:spPr>
          <a:xfrm>
            <a:off x="10177062" y="1028700"/>
            <a:ext cx="7133301" cy="11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7200" b="1" i="1" u="sng" spc="-80" dirty="0">
                <a:solidFill>
                  <a:schemeClr val="tx2">
                    <a:lumMod val="60000"/>
                    <a:lumOff val="40000"/>
                  </a:schemeClr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1048590" name="TextBox 34"/>
          <p:cNvSpPr txBox="1"/>
          <p:nvPr/>
        </p:nvSpPr>
        <p:spPr>
          <a:xfrm>
            <a:off x="2630944" y="1372359"/>
            <a:ext cx="1229487" cy="9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1048591" name="TextBox 35"/>
          <p:cNvSpPr txBox="1"/>
          <p:nvPr/>
        </p:nvSpPr>
        <p:spPr>
          <a:xfrm>
            <a:off x="4534646" y="2984043"/>
            <a:ext cx="1229487" cy="9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1048592" name="TextBox 36"/>
          <p:cNvSpPr txBox="1"/>
          <p:nvPr/>
        </p:nvSpPr>
        <p:spPr>
          <a:xfrm>
            <a:off x="10108223" y="7828620"/>
            <a:ext cx="1229487" cy="9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1048593" name="TextBox 37"/>
          <p:cNvSpPr txBox="1"/>
          <p:nvPr/>
        </p:nvSpPr>
        <p:spPr>
          <a:xfrm>
            <a:off x="8193880" y="6204766"/>
            <a:ext cx="1229487" cy="9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1048594" name="TextBox 38"/>
          <p:cNvSpPr txBox="1"/>
          <p:nvPr/>
        </p:nvSpPr>
        <p:spPr>
          <a:xfrm>
            <a:off x="6396750" y="4605252"/>
            <a:ext cx="1229487" cy="9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1048595" name="TextBox 38"/>
          <p:cNvSpPr txBox="1"/>
          <p:nvPr/>
        </p:nvSpPr>
        <p:spPr>
          <a:xfrm>
            <a:off x="3867171" y="501539"/>
            <a:ext cx="5493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Data Understanding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1048596" name="TextBox 39"/>
          <p:cNvSpPr txBox="1"/>
          <p:nvPr/>
        </p:nvSpPr>
        <p:spPr>
          <a:xfrm>
            <a:off x="5832972" y="2615709"/>
            <a:ext cx="4344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Data Cleaning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1048597" name="TextBox 40"/>
          <p:cNvSpPr txBox="1"/>
          <p:nvPr/>
        </p:nvSpPr>
        <p:spPr>
          <a:xfrm>
            <a:off x="7605000" y="4290124"/>
            <a:ext cx="5006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Data Modelling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1048598" name="TextBox 41"/>
          <p:cNvSpPr txBox="1"/>
          <p:nvPr/>
        </p:nvSpPr>
        <p:spPr>
          <a:xfrm>
            <a:off x="9473468" y="6052245"/>
            <a:ext cx="3728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Analysis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1048599" name="TextBox 42"/>
          <p:cNvSpPr txBox="1"/>
          <p:nvPr/>
        </p:nvSpPr>
        <p:spPr>
          <a:xfrm>
            <a:off x="11337710" y="7722033"/>
            <a:ext cx="5121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Uncover Insights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1048606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u="sng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1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097168" name="Picture 5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2097169" name="Picture 6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2097170" name="Picture 7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97171" name="Picture 8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097172" name="Picture 9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97173" name="Picture 10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097174" name="Picture 11"/>
            <p:cNvPicPr>
              <a:picLocks noChangeAspect="1"/>
            </p:cNvPicPr>
            <p:nvPr/>
          </p:nvPicPr>
          <p:blipFill>
            <a:blip r:embed="rId4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2097175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2097176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048607" name="TextBox 14"/>
          <p:cNvSpPr txBox="1"/>
          <p:nvPr/>
        </p:nvSpPr>
        <p:spPr>
          <a:xfrm>
            <a:off x="2553800" y="3979291"/>
            <a:ext cx="211893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>
                <a:solidFill>
                  <a:srgbClr val="A100FF"/>
                </a:solidFill>
              </a:rPr>
              <a:t>16</a:t>
            </a:r>
          </a:p>
          <a:p>
            <a:pPr algn="ctr"/>
            <a:endParaRPr lang="en-US" sz="2400" dirty="0"/>
          </a:p>
          <a:p>
            <a:pPr algn="ctr"/>
            <a:r>
              <a:rPr lang="en-US" sz="3200" b="1" dirty="0"/>
              <a:t>Unique Categories</a:t>
            </a:r>
            <a:endParaRPr lang="en-IN" sz="3200" b="1" dirty="0"/>
          </a:p>
        </p:txBody>
      </p:sp>
      <p:sp>
        <p:nvSpPr>
          <p:cNvPr id="1048608" name="TextBox 16"/>
          <p:cNvSpPr txBox="1"/>
          <p:nvPr/>
        </p:nvSpPr>
        <p:spPr>
          <a:xfrm>
            <a:off x="7507030" y="3905339"/>
            <a:ext cx="250252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>
                <a:solidFill>
                  <a:srgbClr val="A100FF"/>
                </a:solidFill>
              </a:rPr>
              <a:t>1091</a:t>
            </a:r>
          </a:p>
          <a:p>
            <a:pPr algn="ctr"/>
            <a:endParaRPr lang="en-US" sz="2400" dirty="0"/>
          </a:p>
          <a:p>
            <a:pPr algn="ctr"/>
            <a:r>
              <a:rPr lang="en-US" sz="3200" b="1" dirty="0"/>
              <a:t>Reactions to  “Food” posts</a:t>
            </a:r>
            <a:endParaRPr lang="en-IN" sz="3200" b="1" dirty="0"/>
          </a:p>
        </p:txBody>
      </p:sp>
      <p:sp>
        <p:nvSpPr>
          <p:cNvPr id="1048609" name="TextBox 17"/>
          <p:cNvSpPr txBox="1"/>
          <p:nvPr/>
        </p:nvSpPr>
        <p:spPr>
          <a:xfrm>
            <a:off x="13768703" y="4108015"/>
            <a:ext cx="3336058" cy="124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dirty="0"/>
          </a:p>
          <a:p>
            <a:pPr algn="ctr"/>
            <a:endParaRPr lang="en-IN" sz="2400" dirty="0"/>
          </a:p>
        </p:txBody>
      </p:sp>
      <p:sp>
        <p:nvSpPr>
          <p:cNvPr id="1048610" name="TextBox 18"/>
          <p:cNvSpPr txBox="1"/>
          <p:nvPr/>
        </p:nvSpPr>
        <p:spPr>
          <a:xfrm>
            <a:off x="12361141" y="4004726"/>
            <a:ext cx="362229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>
                <a:solidFill>
                  <a:srgbClr val="A100FF"/>
                </a:solidFill>
              </a:rPr>
              <a:t>February</a:t>
            </a:r>
          </a:p>
          <a:p>
            <a:pPr algn="ctr"/>
            <a:endParaRPr lang="en-US" sz="2400" dirty="0"/>
          </a:p>
          <a:p>
            <a:pPr algn="ctr"/>
            <a:r>
              <a:rPr lang="en-US" sz="3200" b="1" dirty="0"/>
              <a:t>Month with</a:t>
            </a:r>
          </a:p>
          <a:p>
            <a:pPr algn="ctr"/>
            <a:r>
              <a:rPr lang="en-US" sz="3200" b="1" dirty="0"/>
              <a:t> most posts</a:t>
            </a:r>
            <a:endParaRPr lang="en-IN" sz="3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2097189" name="Picture 3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2097190" name="Picture 4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2097191" name="Picture 5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97192" name="Picture 6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097193" name="Picture 7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97194" name="Picture 8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097195" name="Picture 9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56" name="Group 10"/>
          <p:cNvGrpSpPr/>
          <p:nvPr/>
        </p:nvGrpSpPr>
        <p:grpSpPr>
          <a:xfrm rot="1153642">
            <a:off x="658066" y="9067784"/>
            <a:ext cx="3807764" cy="3158159"/>
            <a:chOff x="-349674" y="410464"/>
            <a:chExt cx="5077018" cy="4210878"/>
          </a:xfrm>
        </p:grpSpPr>
        <p:grpSp>
          <p:nvGrpSpPr>
            <p:cNvPr id="57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048637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097196" name="Picture 13"/>
            <p:cNvPicPr>
              <a:picLocks noChangeAspect="1"/>
            </p:cNvPicPr>
            <p:nvPr/>
          </p:nvPicPr>
          <p:blipFill>
            <a:blip r:embed="rId4" cstate="print"/>
            <a:srcRect b="321"/>
            <a:stretch>
              <a:fillRect/>
            </a:stretch>
          </p:blipFill>
          <p:spPr>
            <a:xfrm>
              <a:off x="-349674" y="529365"/>
              <a:ext cx="4083272" cy="4091977"/>
            </a:xfrm>
            <a:prstGeom prst="rect">
              <a:avLst/>
            </a:prstGeom>
          </p:spPr>
        </p:pic>
      </p:grpSp>
      <p:grpSp>
        <p:nvGrpSpPr>
          <p:cNvPr id="58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2097197" name="Picture 15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2097198" name="Picture 16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2097199" name="Picture 17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97200" name="Picture 18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097201" name="Picture 19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97202" name="Picture 20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097203" name="Picture 21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1048638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59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60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048639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097204" name="Picture 26"/>
            <p:cNvPicPr>
              <a:picLocks noChangeAspect="1"/>
            </p:cNvPicPr>
            <p:nvPr/>
          </p:nvPicPr>
          <p:blipFill>
            <a:blip r:embed="rId4" cstate="print"/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4194304" name="Chart 27"/>
          <p:cNvGraphicFramePr>
            <a:graphicFrameLocks/>
          </p:cNvGraphicFramePr>
          <p:nvPr/>
        </p:nvGraphicFramePr>
        <p:xfrm>
          <a:off x="2824654" y="1383833"/>
          <a:ext cx="14701346" cy="7768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2097213" name="Picture 3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2097214" name="Picture 4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2097215" name="Picture 5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97216" name="Picture 6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097217" name="Picture 7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97218" name="Picture 8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097219" name="Picture 9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75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76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048658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097220" name="Picture 13"/>
            <p:cNvPicPr>
              <a:picLocks noChangeAspect="1"/>
            </p:cNvPicPr>
            <p:nvPr/>
          </p:nvPicPr>
          <p:blipFill>
            <a:blip r:embed="rId4" cstate="print"/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77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2097221" name="Picture 15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2097222" name="Picture 16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2097223" name="Picture 17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97224" name="Picture 18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097225" name="Picture 19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97226" name="Picture 20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097227" name="Picture 21"/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1048659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78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79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048660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097228" name="Picture 26"/>
            <p:cNvPicPr>
              <a:picLocks noChangeAspect="1"/>
            </p:cNvPicPr>
            <p:nvPr/>
          </p:nvPicPr>
          <p:blipFill>
            <a:blip r:embed="rId4" cstate="print"/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4194305" name="Chart 27"/>
          <p:cNvGraphicFramePr>
            <a:graphicFrameLocks/>
          </p:cNvGraphicFramePr>
          <p:nvPr/>
        </p:nvGraphicFramePr>
        <p:xfrm>
          <a:off x="2985217" y="1383832"/>
          <a:ext cx="15039991" cy="7729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Custom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Clear Sans Regular Bold</vt:lpstr>
      <vt:lpstr>Calibri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ANKIREDDY SAHASHRAKSHI</cp:lastModifiedBy>
  <cp:revision>1</cp:revision>
  <dcterms:created xsi:type="dcterms:W3CDTF">2006-08-14T15:00:00Z</dcterms:created>
  <dcterms:modified xsi:type="dcterms:W3CDTF">2024-06-06T04:24:54Z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8c1b25affa7d4b8f90026d0631591bcb</vt:lpwstr>
  </property>
</Properties>
</file>