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72" r:id="rId15"/>
    <p:sldId id="273" r:id="rId16"/>
    <p:sldId id="298" r:id="rId17"/>
    <p:sldId id="279" r:id="rId18"/>
    <p:sldId id="275" r:id="rId19"/>
    <p:sldId id="276" r:id="rId20"/>
    <p:sldId id="277" r:id="rId21"/>
    <p:sldId id="304" r:id="rId22"/>
    <p:sldId id="306" r:id="rId23"/>
    <p:sldId id="307" r:id="rId24"/>
    <p:sldId id="284" r:id="rId25"/>
    <p:sldId id="283" r:id="rId26"/>
    <p:sldId id="278" r:id="rId27"/>
    <p:sldId id="295" r:id="rId28"/>
    <p:sldId id="296" r:id="rId29"/>
    <p:sldId id="297" r:id="rId30"/>
    <p:sldId id="286" r:id="rId31"/>
    <p:sldId id="289" r:id="rId32"/>
    <p:sldId id="290" r:id="rId33"/>
    <p:sldId id="292" r:id="rId34"/>
    <p:sldId id="308" r:id="rId35"/>
    <p:sldId id="294" r:id="rId36"/>
    <p:sldId id="300" r:id="rId37"/>
    <p:sldId id="301" r:id="rId38"/>
    <p:sldId id="302" r:id="rId39"/>
    <p:sldId id="303" r:id="rId40"/>
    <p:sldId id="309" r:id="rId41"/>
    <p:sldId id="310" r:id="rId42"/>
    <p:sldId id="269" r:id="rId43"/>
    <p:sldId id="270" r:id="rId44"/>
    <p:sldId id="271" r:id="rId4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>
      <p:cViewPr>
        <p:scale>
          <a:sx n="89" d="100"/>
          <a:sy n="89" d="100"/>
        </p:scale>
        <p:origin x="-1114" y="-1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7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CCDCE-C652-44C3-AC62-97CC678CF2A4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5A4FE-A95F-42ED-80E6-E6BF93F97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59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5A4FE-A95F-42ED-80E6-E6BF93F9718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40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5A4FE-A95F-42ED-80E6-E6BF93F97183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08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5A4FE-A95F-42ED-80E6-E6BF93F97183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0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0B2E970C-BFCB-4C48-92B7-8103F34A14AD}" type="datetime1">
              <a:rPr lang="en-US" spc="-10" smtClean="0"/>
              <a:t>6/25/2025</a:t>
            </a:fld>
            <a:endParaRPr lang="en-US" spc="-10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9741B9FE-E4F4-4C1F-92C6-77D451DF5598}" type="datetime1">
              <a:rPr lang="en-US" spc="-10" smtClean="0"/>
              <a:t>6/25/2025</a:t>
            </a:fld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9741B9FE-E4F4-4C1F-92C6-77D451DF5598}" type="datetime1">
              <a:rPr lang="en-US" spc="-10" smtClean="0"/>
              <a:t>6/25/2025</a:t>
            </a:fld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69714D8C-801B-47E5-8006-0D4A7C42F077}" type="datetime1">
              <a:rPr lang="en-US" spc="-10" smtClean="0"/>
              <a:t>6/25/2025</a:t>
            </a:fld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9741B9FE-E4F4-4C1F-92C6-77D451DF5598}" type="datetime1">
              <a:rPr lang="en-US" spc="-10" smtClean="0"/>
              <a:t>6/25/2025</a:t>
            </a:fld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6899DD99-1D00-4348-9BC6-4B1009F79179}" type="datetime1">
              <a:rPr lang="en-US" spc="-10" smtClean="0"/>
              <a:t>6/25/2025</a:t>
            </a:fld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9741B9FE-E4F4-4C1F-92C6-77D451DF5598}" type="datetime1">
              <a:rPr lang="en-US" spc="-10" smtClean="0"/>
              <a:t>6/25/2025</a:t>
            </a:fld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EF6BDA53-6A23-4132-9120-03B984EC4DB9}" type="datetime1">
              <a:rPr lang="en-US" spc="-10" smtClean="0"/>
              <a:t>6/25/2025</a:t>
            </a:fld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EF5A0DD9-0A9C-4DBA-85E8-DCA3E4034063}" type="datetime1">
              <a:rPr lang="en-US" spc="-10" smtClean="0"/>
              <a:t>6/25/2025</a:t>
            </a:fld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9741B9FE-E4F4-4C1F-92C6-77D451DF5598}" type="datetime1">
              <a:rPr lang="en-US" spc="-10" smtClean="0"/>
              <a:t>6/25/2025</a:t>
            </a:fld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9741B9FE-E4F4-4C1F-92C6-77D451DF5598}" type="datetime1">
              <a:rPr lang="en-US" spc="-10" smtClean="0"/>
              <a:t>6/25/2025</a:t>
            </a:fld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marL="12700">
              <a:lnSpc>
                <a:spcPts val="1240"/>
              </a:lnSpc>
            </a:pPr>
            <a:fld id="{9741B9FE-E4F4-4C1F-92C6-77D451DF5598}" type="datetime1">
              <a:rPr lang="en-US" spc="-10" smtClean="0"/>
              <a:t>6/25/2025</a:t>
            </a:fld>
            <a:endParaRPr lang="en-US" spc="-1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ACCESS.2023.326697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676400"/>
            <a:ext cx="7315200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Network </a:t>
            </a:r>
            <a:r>
              <a:rPr lang="en-IN" sz="3200" b="1" dirty="0"/>
              <a:t>Intrusion Detection System        using LSTM-AE</a:t>
            </a:r>
            <a:br>
              <a:rPr lang="en-IN" sz="3200" b="1" dirty="0"/>
            </a:br>
            <a:r>
              <a:rPr lang="en-IN" sz="3200" b="1" dirty="0"/>
              <a:t>(Long Short Term Model</a:t>
            </a:r>
            <a:br>
              <a:rPr lang="en-IN" sz="3200" b="1" dirty="0"/>
            </a:br>
            <a:r>
              <a:rPr lang="en-IN" sz="3200" b="1" dirty="0"/>
              <a:t>Auto Encoder)</a:t>
            </a:r>
            <a:r>
              <a:rPr lang="en-IN" sz="4000" dirty="0"/>
              <a:t/>
            </a:r>
            <a:br>
              <a:rPr lang="en-IN" sz="4000" dirty="0"/>
            </a:b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181600" y="5418835"/>
            <a:ext cx="339915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5745">
              <a:lnSpc>
                <a:spcPct val="100000"/>
              </a:lnSpc>
              <a:spcBef>
                <a:spcPts val="100"/>
              </a:spcBef>
            </a:pPr>
            <a:endParaRPr lang="en-US" sz="1800" spc="-20" dirty="0">
              <a:latin typeface="Times New Roman"/>
              <a:cs typeface="Times New Roman"/>
            </a:endParaRPr>
          </a:p>
          <a:p>
            <a:pPr marL="12700" marR="5080" indent="245745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5"/>
    </mc:Choice>
    <mc:Fallback xmlns="">
      <p:transition spd="slow" advTm="112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8821" y="1346657"/>
            <a:ext cx="1933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25" dirty="0"/>
              <a:t> Set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2767711"/>
            <a:ext cx="739330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IDS 2018 Intrusion CSVs (CSE-CIC-IDS2018)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Shows </a:t>
            </a:r>
            <a:r>
              <a:rPr lang="en-US" dirty="0" err="1"/>
              <a:t>DDoS</a:t>
            </a:r>
            <a:r>
              <a:rPr lang="en-US" dirty="0"/>
              <a:t> Attacks of Various Formats from the University of New Brunswick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"/>
    </mc:Choice>
    <mc:Fallback xmlns="">
      <p:transition spd="slow" advTm="54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143000"/>
            <a:ext cx="7603236" cy="46390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"/>
    </mc:Choice>
    <mc:Fallback xmlns="">
      <p:transition spd="slow" advTm="13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017" y="693166"/>
            <a:ext cx="4220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404040"/>
                </a:solidFill>
              </a:rPr>
              <a:t>Proposed</a:t>
            </a:r>
            <a:r>
              <a:rPr sz="4000" spc="-120" dirty="0">
                <a:solidFill>
                  <a:srgbClr val="404040"/>
                </a:solidFill>
              </a:rPr>
              <a:t> </a:t>
            </a:r>
            <a:r>
              <a:rPr sz="4000" spc="-10" dirty="0">
                <a:solidFill>
                  <a:srgbClr val="404040"/>
                </a:solidFill>
              </a:rPr>
              <a:t>techniques</a:t>
            </a:r>
            <a:endParaRPr sz="4000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37766"/>
            <a:ext cx="7924800" cy="4395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"/>
    </mc:Choice>
    <mc:Fallback xmlns="">
      <p:transition spd="slow" advTm="40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19400"/>
            <a:ext cx="5519165" cy="8309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MODULE : 1</a:t>
            </a:r>
            <a:endParaRPr lang="en-IN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13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39746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8"/>
    </mc:Choice>
    <mc:Fallback xmlns="">
      <p:transition spd="slow" advTm="123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768" y="838200"/>
            <a:ext cx="5519165" cy="43088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DATA PREPROCESSING</a:t>
            </a:r>
            <a:endParaRPr lang="en-IN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573009" cy="2154436"/>
          </a:xfrm>
        </p:spPr>
        <p:txBody>
          <a:bodyPr>
            <a:normAutofit fontScale="55000" lnSpcReduction="20000"/>
          </a:bodyPr>
          <a:lstStyle/>
          <a:p>
            <a:r>
              <a:rPr lang="en-US" sz="1600" b="1" dirty="0"/>
              <a:t>STEP 1 : DATA CLEANING PROCESS</a:t>
            </a:r>
          </a:p>
          <a:p>
            <a:endParaRPr lang="en-US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Handled Missing Values:</a:t>
            </a:r>
            <a:endParaRPr lang="en-US" dirty="0"/>
          </a:p>
          <a:p>
            <a:pPr lvl="1"/>
            <a:r>
              <a:rPr lang="en-US" dirty="0"/>
              <a:t>Identified and removed rows containing null values.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Addressed Infinity Values:</a:t>
            </a:r>
            <a:endParaRPr lang="en-US" dirty="0"/>
          </a:p>
          <a:p>
            <a:pPr lvl="1"/>
            <a:r>
              <a:rPr lang="en-US" dirty="0"/>
              <a:t>Detected and eliminated infinite values to maintain data integrity.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Resolved NaN (Not-a-Number) Values:</a:t>
            </a:r>
            <a:endParaRPr lang="en-US" dirty="0"/>
          </a:p>
          <a:p>
            <a:pPr lvl="1"/>
            <a:r>
              <a:rPr lang="en-US" dirty="0"/>
              <a:t>Identified and removed all NaN values to ensure consistency in the dataset.</a:t>
            </a:r>
          </a:p>
        </p:txBody>
      </p:sp>
      <p:sp>
        <p:nvSpPr>
          <p:cNvPr id="6" name="object 21">
            <a:extLst>
              <a:ext uri="{FF2B5EF4-FFF2-40B4-BE49-F238E27FC236}">
                <a16:creationId xmlns:a16="http://schemas.microsoft.com/office/drawing/2014/main" xmlns="" id="{302DB515-C9F4-C63C-73C1-FE212364342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70492"/>
            <a:ext cx="2514951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940822"/>
            <a:ext cx="254108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2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6"/>
    </mc:Choice>
    <mc:Fallback xmlns="">
      <p:transition spd="slow" advTm="1079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058952" cy="2068195"/>
          </a:xfrm>
        </p:spPr>
        <p:txBody>
          <a:bodyPr/>
          <a:lstStyle/>
          <a:p>
            <a:r>
              <a:rPr lang="en-US" sz="1600" b="1" dirty="0"/>
              <a:t>      STEP 2 : DATA NORMALIZATION ( USING MIN – MAX SCALER  )</a:t>
            </a:r>
            <a:r>
              <a:rPr lang="en-IN" sz="1600" b="1" dirty="0"/>
              <a:t/>
            </a:r>
            <a:br>
              <a:rPr lang="en-IN" sz="1600" b="1" dirty="0"/>
            </a:br>
            <a:endParaRPr lang="en-IN" sz="1600" b="1" dirty="0"/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xmlns="" id="{524CE3DF-2008-2D42-7DB5-C5269C991B3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219200" y="1600200"/>
            <a:ext cx="7572375" cy="754063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applied </a:t>
            </a:r>
            <a:r>
              <a:rPr lang="en-US" b="1" dirty="0"/>
              <a:t>Min-Max Scaling</a:t>
            </a:r>
            <a:r>
              <a:rPr lang="en-US" dirty="0"/>
              <a:t> using the fit_transform method to normalize the dataset, ensuring that all features are scaled within a specific range for better model performance.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33757"/>
            <a:ext cx="7673340" cy="29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5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47"/>
    </mc:Choice>
    <mc:Fallback xmlns="">
      <p:transition spd="slow" advTm="1004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90600"/>
            <a:ext cx="6417182" cy="55399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Random Under sampling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66800" y="2133600"/>
            <a:ext cx="7573009" cy="3200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Purpose</a:t>
            </a:r>
            <a:r>
              <a:rPr lang="en-US" dirty="0"/>
              <a:t>: Handle imbalanced datasets in classification problems.</a:t>
            </a:r>
          </a:p>
          <a:p>
            <a:r>
              <a:rPr lang="en-US" b="1" dirty="0"/>
              <a:t>How it works</a:t>
            </a:r>
            <a:r>
              <a:rPr lang="en-US" dirty="0"/>
              <a:t>: Randomly removes samples from the majority class to balance with the minority class.</a:t>
            </a:r>
          </a:p>
          <a:p>
            <a:r>
              <a:rPr lang="en-US" b="1" dirty="0"/>
              <a:t>Why use it</a:t>
            </a:r>
            <a:r>
              <a:rPr lang="en-US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Prevents model bias toward majority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Improves recall/precision for minority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Helps models learn both classes equally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16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3971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971800"/>
            <a:ext cx="5519165" cy="8309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MODULE 2 </a:t>
            </a:r>
            <a:endParaRPr lang="en-IN" sz="5400" b="1" dirty="0"/>
          </a:p>
        </p:txBody>
      </p:sp>
      <p:sp>
        <p:nvSpPr>
          <p:cNvPr id="3" name="object 21">
            <a:extLst>
              <a:ext uri="{FF2B5EF4-FFF2-40B4-BE49-F238E27FC236}">
                <a16:creationId xmlns:a16="http://schemas.microsoft.com/office/drawing/2014/main" xmlns="" id="{7AAB1A9F-A958-BA89-4AE9-62C481D451A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2779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"/>
    </mc:Choice>
    <mc:Fallback xmlns="">
      <p:transition spd="slow" advTm="60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467600" cy="43088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1)TIMESTAMP CREATION</a:t>
            </a:r>
            <a:endParaRPr lang="en-IN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573009" cy="1384995"/>
          </a:xfrm>
        </p:spPr>
        <p:txBody>
          <a:bodyPr>
            <a:normAutofit fontScale="475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generated a timestamp that spans a duration of 10 seconds.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timestamp represents a sequential time interval for better event tracking.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Each recorded point is aligned to maintain consistency in data processing.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approach ensures precise time synchronization for analysis and modeling.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Also our data is sorted in ascending order according to </a:t>
            </a:r>
            <a:r>
              <a:rPr lang="en-IN" dirty="0"/>
              <a:t>timestamp feature</a:t>
            </a:r>
            <a:r>
              <a:rPr lang="en-US" dirty="0"/>
              <a:t>.</a:t>
            </a:r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xmlns="" id="{62053D37-279C-69B5-B138-F679D495BE3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1CE8572-E668-4321-1355-D74B0EBBA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733800"/>
            <a:ext cx="5410200" cy="18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9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82"/>
    </mc:Choice>
    <mc:Fallback xmlns="">
      <p:transition spd="slow" advTm="2578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5519165" cy="43088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2)MODEL CREATION</a:t>
            </a:r>
            <a:endParaRPr lang="en-IN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573009" cy="4708981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b="1" dirty="0" err="1" smtClean="0"/>
              <a:t>Autoencoder</a:t>
            </a:r>
            <a:r>
              <a:rPr lang="en-US" b="1" dirty="0" smtClean="0"/>
              <a:t> </a:t>
            </a:r>
            <a:r>
              <a:rPr lang="en-US" b="1" dirty="0"/>
              <a:t>Components in Model</a:t>
            </a:r>
          </a:p>
          <a:p>
            <a:endParaRPr lang="en-US" b="1" dirty="0"/>
          </a:p>
          <a:p>
            <a:r>
              <a:rPr lang="en-US" dirty="0"/>
              <a:t> 1.</a:t>
            </a:r>
            <a:r>
              <a:rPr lang="en-US" b="1" dirty="0"/>
              <a:t>Encoder: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1D CNN (Conv1D + MaxPooling) to extract short-term dependencies.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BiLSTM layers to capture long-term dependencies.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 Attention Layer to focus on the most critical time steps.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context vector (latent representation) is the compressed form of input.</a:t>
            </a:r>
          </a:p>
          <a:p>
            <a:endParaRPr lang="en-US" dirty="0"/>
          </a:p>
          <a:p>
            <a:r>
              <a:rPr lang="en-US" dirty="0"/>
              <a:t> 2.</a:t>
            </a:r>
            <a:r>
              <a:rPr lang="en-US" b="1" dirty="0"/>
              <a:t>Decoder: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RepeatVector expands the compressed representation across all time steps.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LSTMs reconstruct the sequence step-by-step.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Final TimeDistributed Dense layer outputs the reconstructed input.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object 21">
            <a:extLst>
              <a:ext uri="{FF2B5EF4-FFF2-40B4-BE49-F238E27FC236}">
                <a16:creationId xmlns:a16="http://schemas.microsoft.com/office/drawing/2014/main" xmlns="" id="{66EAD231-0455-BF09-F731-3A52307BCB2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66102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65"/>
    </mc:Choice>
    <mc:Fallback xmlns="">
      <p:transition spd="slow" advTm="1656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2417" y="570092"/>
            <a:ext cx="551434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dirty="0"/>
              <a:t>Layout</a:t>
            </a:r>
            <a:r>
              <a:rPr sz="3600" b="1" spc="-70" dirty="0"/>
              <a:t> </a:t>
            </a:r>
            <a:r>
              <a:rPr sz="3600" b="1" dirty="0"/>
              <a:t>of</a:t>
            </a:r>
            <a:r>
              <a:rPr sz="3600" b="1" spc="-65" dirty="0"/>
              <a:t> </a:t>
            </a:r>
            <a:r>
              <a:rPr sz="3600" b="1" dirty="0" smtClean="0"/>
              <a:t>this</a:t>
            </a:r>
            <a:r>
              <a:rPr lang="en-US" sz="3600" b="1" spc="-65" dirty="0"/>
              <a:t/>
            </a:r>
            <a:br>
              <a:rPr lang="en-US" sz="3600" b="1" spc="-65" dirty="0"/>
            </a:br>
            <a:r>
              <a:rPr sz="3600" b="1" spc="-10" dirty="0" smtClean="0"/>
              <a:t>Presentation</a:t>
            </a:r>
            <a:endParaRPr sz="36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05000" y="1668403"/>
            <a:ext cx="3593465" cy="359200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352425" algn="l"/>
              </a:tabLst>
            </a:pPr>
            <a:r>
              <a:rPr sz="2000" spc="-10" dirty="0" smtClean="0">
                <a:latin typeface="Times New Roman"/>
                <a:cs typeface="Times New Roman"/>
              </a:rPr>
              <a:t>Objective</a:t>
            </a:r>
            <a:endParaRPr sz="2000" dirty="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2425" algn="l"/>
              </a:tabLst>
            </a:pPr>
            <a:r>
              <a:rPr sz="2000" dirty="0">
                <a:latin typeface="Times New Roman"/>
                <a:cs typeface="Times New Roman"/>
              </a:rPr>
              <a:t>Base </a:t>
            </a:r>
            <a:r>
              <a:rPr sz="2000" spc="-10" dirty="0">
                <a:latin typeface="Times New Roman"/>
                <a:cs typeface="Times New Roman"/>
              </a:rPr>
              <a:t>Paper</a:t>
            </a:r>
            <a:endParaRPr sz="2000" dirty="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2425" algn="l"/>
              </a:tabLst>
            </a:pP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</a:t>
            </a:r>
            <a:endParaRPr sz="2000" dirty="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52425" algn="l"/>
              </a:tabLst>
            </a:pPr>
            <a:r>
              <a:rPr sz="2000" dirty="0">
                <a:latin typeface="Times New Roman"/>
                <a:cs typeface="Times New Roman"/>
              </a:rPr>
              <a:t>Literature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survey</a:t>
            </a:r>
            <a:endParaRPr sz="2000" dirty="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2425" algn="l"/>
              </a:tabLst>
            </a:pPr>
            <a:r>
              <a:rPr sz="2000" spc="-10" dirty="0">
                <a:latin typeface="Times New Roman"/>
                <a:cs typeface="Times New Roman"/>
              </a:rPr>
              <a:t>Modules</a:t>
            </a:r>
            <a:endParaRPr sz="2000" dirty="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2425" algn="l"/>
              </a:tabLst>
            </a:pPr>
            <a:r>
              <a:rPr sz="2000" spc="-10" dirty="0">
                <a:latin typeface="Times New Roman"/>
                <a:cs typeface="Times New Roman"/>
              </a:rPr>
              <a:t>Dataset</a:t>
            </a:r>
            <a:endParaRPr sz="2000" dirty="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352425" algn="l"/>
              </a:tabLst>
            </a:pPr>
            <a:r>
              <a:rPr sz="2000" spc="-20" dirty="0">
                <a:latin typeface="Times New Roman"/>
                <a:cs typeface="Times New Roman"/>
              </a:rPr>
              <a:t>Work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plan</a:t>
            </a:r>
            <a:endParaRPr sz="2000" dirty="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2425" algn="l"/>
              </a:tabLst>
            </a:pPr>
            <a:r>
              <a:rPr sz="2000" dirty="0">
                <a:latin typeface="Times New Roman"/>
                <a:cs typeface="Times New Roman"/>
              </a:rPr>
              <a:t>Proposed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Techniques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(optional)</a:t>
            </a:r>
            <a:endParaRPr sz="2000" dirty="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2425" algn="l"/>
              </a:tabLst>
            </a:pPr>
            <a:r>
              <a:rPr sz="2000" spc="-10" dirty="0">
                <a:latin typeface="Times New Roman"/>
                <a:cs typeface="Times New Roman"/>
              </a:rPr>
              <a:t>References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5519165" cy="104644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 </a:t>
            </a:r>
            <a:r>
              <a:rPr lang="en-US" sz="1800" b="1" dirty="0"/>
              <a:t>How Autoencoder Works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573009" cy="5262979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1.Training with Reconstruction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model is trained using x_train as both the input and target (x_train, x_train). It learns to compress and reconstruct the sequence, capturing key patterns in the data.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b="1" dirty="0"/>
              <a:t>Anomaly Detection with Reconstruction Error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After training, the model detects anomalies by computing the reconstruction error (Mean Absolute Error - MAE). A high reconstruction error suggests the input is anomalous, while a low error indicates a normal sequence.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b="1" dirty="0"/>
              <a:t>Feature Extraction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encoder part of the model captures a compressed representation of the input data, which can be used for tasks like classification, clustering, or further analysis.</a:t>
            </a:r>
          </a:p>
          <a:p>
            <a:endParaRPr lang="en-US" dirty="0"/>
          </a:p>
          <a:p>
            <a:r>
              <a:rPr lang="en-US" dirty="0"/>
              <a:t>4.</a:t>
            </a:r>
            <a:r>
              <a:rPr lang="en-US" b="1" dirty="0"/>
              <a:t>Time-Series Forecasting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learned patterns help in predicting future sequences by extending the autoencoder into a forecasting model, where past sequences guide future predictions.</a:t>
            </a:r>
          </a:p>
          <a:p>
            <a:endParaRPr lang="en-US" dirty="0"/>
          </a:p>
        </p:txBody>
      </p:sp>
      <p:sp>
        <p:nvSpPr>
          <p:cNvPr id="4" name="object 21">
            <a:extLst>
              <a:ext uri="{FF2B5EF4-FFF2-40B4-BE49-F238E27FC236}">
                <a16:creationId xmlns:a16="http://schemas.microsoft.com/office/drawing/2014/main" xmlns="" id="{03BD3970-531B-6CAD-696D-B937A563528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29710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3"/>
    </mc:Choice>
    <mc:Fallback xmlns="">
      <p:transition spd="slow" advTm="548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5122FA-1C4C-FCAB-FA08-9008C272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17" y="394462"/>
            <a:ext cx="5519165" cy="1053338"/>
          </a:xfrm>
        </p:spPr>
        <p:txBody>
          <a:bodyPr/>
          <a:lstStyle/>
          <a:p>
            <a:r>
              <a:rPr lang="en-US" dirty="0"/>
              <a:t>Working of LSTM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8B9CC6-EA62-580E-5C24-1B6C5E9A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21</a:t>
            </a:fld>
            <a:endParaRPr lang="en-IN" spc="-25" dirty="0"/>
          </a:p>
        </p:txBody>
      </p:sp>
      <p:pic>
        <p:nvPicPr>
          <p:cNvPr id="1026" name="Picture 2" descr="Insights into LSTM architecture | Thorir Mar Ingolfsson">
            <a:extLst>
              <a:ext uri="{FF2B5EF4-FFF2-40B4-BE49-F238E27FC236}">
                <a16:creationId xmlns:a16="http://schemas.microsoft.com/office/drawing/2014/main" xmlns="" id="{7EAE206A-867A-BDDD-178A-99BED6CB7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76200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41428" y="378911"/>
            <a:ext cx="8016899" cy="4154984"/>
          </a:xfrm>
        </p:spPr>
        <p:txBody>
          <a:bodyPr>
            <a:normAutofit lnSpcReduction="10000"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Arial" panose="020B0604020202020204" pitchFamily="34" charset="0"/>
              </a:rPr>
              <a:t>Forget Gate </a:t>
            </a:r>
            <a:r>
              <a:rPr lang="en-US" altLang="en-US" sz="2200" dirty="0">
                <a:latin typeface="Arial" panose="020B0604020202020204" pitchFamily="34" charset="0"/>
              </a:rPr>
              <a:t>The information that is no longer useful in 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Arial" panose="020B0604020202020204" pitchFamily="34" charset="0"/>
              </a:rPr>
              <a:t>the cell state is removed with the forget gate.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Arial" panose="020B0604020202020204" pitchFamily="34" charset="0"/>
              </a:rPr>
              <a:t>Input gate </a:t>
            </a:r>
            <a:r>
              <a:rPr lang="en-US" altLang="en-US" sz="2200" dirty="0">
                <a:latin typeface="Arial" panose="020B0604020202020204" pitchFamily="34" charset="0"/>
              </a:rPr>
              <a:t>The addition of useful information to the 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Arial" panose="020B0604020202020204" pitchFamily="34" charset="0"/>
              </a:rPr>
              <a:t>cell state is done by the input gate. 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Arial" panose="020B0604020202020204" pitchFamily="34" charset="0"/>
              </a:rPr>
              <a:t>First, the information is regulated using the sigmoid 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Arial" panose="020B0604020202020204" pitchFamily="34" charset="0"/>
              </a:rPr>
              <a:t>function and filter the values to be remembered similar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Arial" panose="020B0604020202020204" pitchFamily="34" charset="0"/>
              </a:rPr>
              <a:t>to the forget gate using inputs h_t-1 and </a:t>
            </a:r>
            <a:r>
              <a:rPr lang="en-US" altLang="en-US" sz="2200" dirty="0" err="1">
                <a:latin typeface="Arial" panose="020B0604020202020204" pitchFamily="34" charset="0"/>
              </a:rPr>
              <a:t>x_t</a:t>
            </a:r>
            <a:r>
              <a:rPr lang="en-US" altLang="en-US" sz="2200" dirty="0">
                <a:latin typeface="Arial" panose="020B0604020202020204" pitchFamily="34" charset="0"/>
              </a:rPr>
              <a:t>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Arial" panose="020B0604020202020204" pitchFamily="34" charset="0"/>
              </a:rPr>
              <a:t>Output gate </a:t>
            </a:r>
            <a:r>
              <a:rPr lang="en-US" altLang="en-US" sz="2200" dirty="0">
                <a:latin typeface="Arial" panose="020B0604020202020204" pitchFamily="34" charset="0"/>
              </a:rPr>
              <a:t>The task of extracting 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Arial" panose="020B0604020202020204" pitchFamily="34" charset="0"/>
              </a:rPr>
              <a:t>useful information from the current 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Arial" panose="020B0604020202020204" pitchFamily="34" charset="0"/>
              </a:rPr>
              <a:t>cell state to be presented as output 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Arial" panose="020B0604020202020204" pitchFamily="34" charset="0"/>
              </a:rPr>
              <a:t>is done by the output gate.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22</a:t>
            </a:fld>
            <a:endParaRPr lang="en-IN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59" y="2590800"/>
            <a:ext cx="1986091" cy="1956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419600"/>
            <a:ext cx="3419527" cy="2367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726534"/>
            <a:ext cx="3429000" cy="17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6569582" cy="984885"/>
          </a:xfrm>
        </p:spPr>
        <p:txBody>
          <a:bodyPr/>
          <a:lstStyle/>
          <a:p>
            <a:r>
              <a:rPr lang="en-US" sz="3200" b="1" dirty="0"/>
              <a:t>How LSTM is different from RNN</a:t>
            </a:r>
            <a:endParaRPr lang="en-IN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573009" cy="3657600"/>
          </a:xfrm>
        </p:spPr>
        <p:txBody>
          <a:bodyPr>
            <a:normAutofit fontScale="77500" lnSpcReduction="20000"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It fails to store information for a longer period of time. At times, a reference to certain information stored quite a long time ago is required to predict the current output. But RNNs are absolutely incapable of handling such “long-term dependencies”.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There is no finer control over which part of the context needs to be carried forward and how much of the past needs to be ‘forgotten’. 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Other issues with RNNs are exploding and vanishing gradients (explained later) which occur during the training process of a network through backtracking. 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23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225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573009" cy="83099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5400" b="1" dirty="0"/>
              <a:t>MODULE : 3</a:t>
            </a:r>
            <a:endParaRPr lang="en-IN" sz="5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24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007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86A96-C68B-5F79-2100-429B47A8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745" y="685800"/>
            <a:ext cx="7017055" cy="49244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LSTM-AE Implementation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D665C6-B7A2-C811-E578-54357F612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25</a:t>
            </a:fld>
            <a:endParaRPr lang="en-IN" spc="-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449336D-DE6B-5A90-D36F-E9E2E39CE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514"/>
            <a:ext cx="7506748" cy="495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762000"/>
            <a:ext cx="5791200" cy="553998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    LSTM-AE Architecture</a:t>
            </a:r>
            <a:endParaRPr lang="en-IN" sz="3600" b="1" dirty="0"/>
          </a:p>
        </p:txBody>
      </p:sp>
      <p:sp>
        <p:nvSpPr>
          <p:cNvPr id="4" name="object 21">
            <a:extLst>
              <a:ext uri="{FF2B5EF4-FFF2-40B4-BE49-F238E27FC236}">
                <a16:creationId xmlns:a16="http://schemas.microsoft.com/office/drawing/2014/main" xmlns="" id="{F1DBE20C-ABD6-EEAC-EECE-E090FDBD141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759541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9"/>
    </mc:Choice>
    <mc:Fallback xmlns="">
      <p:transition spd="slow" advTm="3039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382000" cy="923330"/>
          </a:xfrm>
        </p:spPr>
        <p:txBody>
          <a:bodyPr>
            <a:normAutofit fontScale="90000"/>
          </a:bodyPr>
          <a:lstStyle/>
          <a:p>
            <a:r>
              <a:rPr lang="en-US" sz="3000" b="1" dirty="0"/>
              <a:t>ACCURACY AND LOSS BEFORE RANDOM UNDERDSAMPLING</a:t>
            </a:r>
            <a:endParaRPr lang="en-IN" sz="3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27</a:t>
            </a:fld>
            <a:endParaRPr lang="en-IN" spc="-2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3829584" cy="4525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21" y="1828800"/>
            <a:ext cx="396295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8001000" cy="461665"/>
          </a:xfrm>
        </p:spPr>
        <p:txBody>
          <a:bodyPr>
            <a:normAutofit fontScale="90000"/>
          </a:bodyPr>
          <a:lstStyle/>
          <a:p>
            <a:r>
              <a:rPr lang="en-US" sz="3000" b="1" dirty="0"/>
              <a:t>ACCURACY AND LOSS FUNCTION</a:t>
            </a:r>
            <a:endParaRPr lang="en-IN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28</a:t>
            </a:fld>
            <a:endParaRPr lang="en-IN" spc="-2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3657600" cy="4801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76400"/>
            <a:ext cx="3867690" cy="42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23" y="838200"/>
            <a:ext cx="7696200" cy="461665"/>
          </a:xfrm>
        </p:spPr>
        <p:txBody>
          <a:bodyPr>
            <a:normAutofit fontScale="90000"/>
          </a:bodyPr>
          <a:lstStyle/>
          <a:p>
            <a:r>
              <a:rPr lang="en-US" sz="3000" b="1" dirty="0"/>
              <a:t>FINAL  ACCURACY AND LOSS</a:t>
            </a:r>
            <a:endParaRPr lang="en-IN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29</a:t>
            </a:fld>
            <a:endParaRPr lang="en-IN" spc="-2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97237"/>
            <a:ext cx="3791479" cy="4163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82" y="5895198"/>
            <a:ext cx="7791984" cy="352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371600"/>
            <a:ext cx="3981984" cy="39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2417" y="394462"/>
            <a:ext cx="5519165" cy="775853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1237615">
              <a:lnSpc>
                <a:spcPct val="100000"/>
              </a:lnSpc>
              <a:spcBef>
                <a:spcPts val="105"/>
              </a:spcBef>
            </a:pPr>
            <a:r>
              <a:rPr sz="3600" b="1" spc="-10" dirty="0"/>
              <a:t>Motivation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756410"/>
            <a:ext cx="7904480" cy="2570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2425" algn="l"/>
              </a:tabLst>
            </a:pPr>
            <a:r>
              <a:rPr lang="en-US" dirty="0"/>
              <a:t>The rise of sophisticated cyber threats requires more intelligent and adaptive security solutions.</a:t>
            </a:r>
          </a:p>
          <a:p>
            <a:pPr marL="352425" marR="5080" indent="-34036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2425" algn="l"/>
              </a:tabLst>
            </a:pPr>
            <a:endParaRPr lang="en-US" dirty="0"/>
          </a:p>
          <a:p>
            <a:pPr marL="352425" marR="5080" indent="-34036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2425" algn="l"/>
              </a:tabLst>
            </a:pPr>
            <a:r>
              <a:rPr lang="en-US" dirty="0"/>
              <a:t>Traditional IDS models struggle to keep up with dynamic attack patterns, leading to security vulnerabilities.</a:t>
            </a:r>
          </a:p>
          <a:p>
            <a:pPr marL="352425" marR="5080" indent="-34036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2425" algn="l"/>
              </a:tabLst>
            </a:pPr>
            <a:endParaRPr lang="en-US" dirty="0"/>
          </a:p>
          <a:p>
            <a:pPr marL="352425" marR="5080" indent="-34036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2425" algn="l"/>
              </a:tabLst>
            </a:pPr>
            <a:r>
              <a:rPr lang="en-US" dirty="0"/>
              <a:t>Enhancing IDS with real-time detection and adaptive capabilities will strengthen cybersecurity defenses.</a:t>
            </a:r>
            <a:endParaRPr lang="en-US" dirty="0">
              <a:latin typeface="Times New Roman"/>
              <a:cs typeface="Times New Roman"/>
            </a:endParaRPr>
          </a:p>
          <a:p>
            <a:pPr marL="352425" marR="5080" indent="-34036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2425" algn="l"/>
              </a:tabLst>
            </a:pP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"/>
    </mc:Choice>
    <mc:Fallback xmlns="">
      <p:transition spd="slow" advTm="142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124200"/>
            <a:ext cx="5519165" cy="8309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MODULE – 4 </a:t>
            </a:r>
            <a:endParaRPr lang="en-IN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30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7517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7162800" cy="923330"/>
          </a:xfrm>
        </p:spPr>
        <p:txBody>
          <a:bodyPr>
            <a:normAutofit fontScale="90000"/>
          </a:bodyPr>
          <a:lstStyle/>
          <a:p>
            <a:r>
              <a:rPr lang="en-US" sz="3000" b="1" dirty="0"/>
              <a:t>CNN(Convolutional neural network) IMPLEMENTATION</a:t>
            </a:r>
            <a:endParaRPr lang="en-IN" sz="3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31</a:t>
            </a:fld>
            <a:endParaRPr lang="en-IN" spc="-25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78650"/>
            <a:ext cx="7582597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14400"/>
            <a:ext cx="7010400" cy="49244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ACCURACY AND LOSS </a:t>
            </a:r>
            <a:endParaRPr lang="en-IN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32</a:t>
            </a:fld>
            <a:endParaRPr lang="en-IN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7467600" cy="40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658100" cy="984885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DNN(Deep neural network)</a:t>
            </a:r>
            <a:br>
              <a:rPr lang="en-US" sz="3200" b="1" dirty="0"/>
            </a:br>
            <a:r>
              <a:rPr lang="en-US" sz="3200" b="1" dirty="0"/>
              <a:t>Implementation</a:t>
            </a:r>
            <a:endParaRPr lang="en-IN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33</a:t>
            </a:fld>
            <a:endParaRPr lang="en-IN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088"/>
            <a:ext cx="784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B08C24-4688-D541-CDAA-52F9DB36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01" y="838200"/>
            <a:ext cx="6277482" cy="553998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ACCURACY AND LOSS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77373B-A9E5-DB5E-A093-9794C2AF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34</a:t>
            </a:fld>
            <a:endParaRPr lang="en-IN"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EAAD42-CC80-A23F-D08D-0DADCE103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"/>
          <a:stretch/>
        </p:blipFill>
        <p:spPr>
          <a:xfrm>
            <a:off x="1295400" y="1828800"/>
            <a:ext cx="761099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5807583" cy="1107996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EVALUATION </a:t>
            </a:r>
            <a:r>
              <a:rPr lang="en-US" sz="3600" b="1" dirty="0" smtClean="0"/>
              <a:t>METRICS FOR CNN AND DNN</a:t>
            </a:r>
            <a:endParaRPr lang="en-IN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35</a:t>
            </a:fld>
            <a:endParaRPr lang="en-IN" spc="-2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286000"/>
            <a:ext cx="2257740" cy="790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95457"/>
            <a:ext cx="29718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0"/>
            <a:ext cx="2152950" cy="790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495457"/>
            <a:ext cx="3124200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7715"/>
            <a:ext cx="7315199" cy="984885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RNN (Recurrent neural network)IMPLEMENTATION</a:t>
            </a:r>
            <a:endParaRPr lang="en-IN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36</a:t>
            </a:fld>
            <a:endParaRPr lang="en-IN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800211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90600"/>
            <a:ext cx="6798182" cy="49244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ACCURACY AND LOSS</a:t>
            </a:r>
            <a:endParaRPr lang="en-IN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37</a:t>
            </a:fld>
            <a:endParaRPr lang="en-IN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10673"/>
            <a:ext cx="7848600" cy="38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990600"/>
            <a:ext cx="5519165" cy="49244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ROC CURVE</a:t>
            </a:r>
            <a:endParaRPr lang="en-IN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38</a:t>
            </a:fld>
            <a:endParaRPr lang="en-IN" spc="-25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17287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90600"/>
            <a:ext cx="5519165" cy="49244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CONFUSION MATRIX</a:t>
            </a:r>
            <a:endParaRPr lang="en-IN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39</a:t>
            </a:fld>
            <a:endParaRPr lang="en-IN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4237265" cy="3000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743200"/>
            <a:ext cx="3439186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13925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Objective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295400" y="1756409"/>
            <a:ext cx="6292850" cy="31373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2425" algn="l"/>
              </a:tabLst>
            </a:pPr>
            <a:r>
              <a:rPr lang="en-US" dirty="0"/>
              <a:t>To develop a predictive model for IDS with enhanced accuracy.</a:t>
            </a:r>
          </a:p>
          <a:p>
            <a:pPr marL="352425" indent="-339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2425" algn="l"/>
              </a:tabLst>
            </a:pPr>
            <a:endParaRPr lang="en-US" dirty="0"/>
          </a:p>
          <a:p>
            <a:pPr marL="352425" indent="-339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2425" algn="l"/>
              </a:tabLst>
            </a:pPr>
            <a:r>
              <a:rPr lang="en-US" dirty="0"/>
              <a:t>To identify and implement an efficient feature selection algorithm.</a:t>
            </a:r>
          </a:p>
          <a:p>
            <a:pPr marL="352425" indent="-339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2425" algn="l"/>
              </a:tabLst>
            </a:pPr>
            <a:endParaRPr lang="en-US" dirty="0"/>
          </a:p>
          <a:p>
            <a:pPr marL="352425" indent="-339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2425" algn="l"/>
              </a:tabLst>
            </a:pPr>
            <a:r>
              <a:rPr lang="en-US" dirty="0"/>
              <a:t>To evaluate and select the most suitable classification algorithms.</a:t>
            </a:r>
          </a:p>
          <a:p>
            <a:pPr marL="352425" indent="-339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2425" algn="l"/>
              </a:tabLst>
            </a:pPr>
            <a:endParaRPr lang="en-US" dirty="0"/>
          </a:p>
          <a:p>
            <a:pPr marL="352425" indent="-339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2425" algn="l"/>
              </a:tabLst>
            </a:pPr>
            <a:r>
              <a:rPr lang="en-US" dirty="0"/>
              <a:t>To construct an ensemble model that improves overall prediction accuracy.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"/>
    </mc:Choice>
    <mc:Fallback xmlns="">
      <p:transition spd="slow" advTm="66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6417182" cy="80499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ANN(Artificial Neural Network) IMPLEMENTATION</a:t>
            </a:r>
            <a:endParaRPr lang="en-IN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40</a:t>
            </a:fld>
            <a:endParaRPr lang="en-IN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200"/>
            <a:ext cx="723900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914400"/>
            <a:ext cx="5519165" cy="55399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ACCURACY AND LOSS</a:t>
            </a:r>
            <a:endParaRPr lang="en-IN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41</a:t>
            </a:fld>
            <a:endParaRPr lang="en-IN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5534797" cy="373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878076"/>
            <a:ext cx="5943600" cy="2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343" rIns="0" bIns="0" rtlCol="0">
            <a:spAutoFit/>
          </a:bodyPr>
          <a:lstStyle/>
          <a:p>
            <a:pPr marL="14033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921379"/>
            <a:ext cx="7920990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lang="en-US" dirty="0"/>
              <a:t>This project presents a novel and effective approach to intrusion detection by integrating Long Short-Term Memory (LSTM) networks and Auto-Encoders (AE). The LSTM's ability to process sequential data makes it ideal for analyzing temporal patterns within network traffic, capturing dependencies that are vital for detecting cyber-attacks. Meanwhile, the AE enhances anomaly detection through dimensionality reduction, enabling the model to efficiently process complex attack patterns. By combining these two deep learning techniques, the model offers a scalable, adaptive solution to the evolving landscape of cybersecurity threats. Ultimately, this research provides valuable insights into building robust and real-time IDS systems, contributing to more effective network protection in dynamic environments.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"/>
    </mc:Choice>
    <mc:Fallback xmlns="">
      <p:transition spd="slow" advTm="75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6255" rIns="0" bIns="0" rtlCol="0">
            <a:spAutoFit/>
          </a:bodyPr>
          <a:lstStyle/>
          <a:p>
            <a:pPr marL="15176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19200" y="1905000"/>
            <a:ext cx="7573009" cy="3652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tabLst>
                <a:tab pos="285115" algn="l"/>
              </a:tabLst>
            </a:pPr>
            <a:r>
              <a:rPr lang="en-IN" sz="1800" dirty="0" smtClean="0"/>
              <a:t>[1]D. Chou and M. Jiang, ‘‘A survey on data-driven network intrusion detection,’’ ACM </a:t>
            </a:r>
            <a:r>
              <a:rPr lang="en-IN" sz="1800" dirty="0" err="1" smtClean="0"/>
              <a:t>Comput</a:t>
            </a:r>
            <a:r>
              <a:rPr lang="en-IN" sz="1800" dirty="0" smtClean="0"/>
              <a:t>. </a:t>
            </a:r>
            <a:r>
              <a:rPr lang="en-IN" sz="1800" dirty="0" err="1" smtClean="0"/>
              <a:t>Surv</a:t>
            </a:r>
            <a:r>
              <a:rPr lang="en-IN" sz="1800" dirty="0" smtClean="0"/>
              <a:t>., vol. 54, no. 9, pp. 1–36, Oct. 2021, </a:t>
            </a:r>
            <a:r>
              <a:rPr lang="en-IN" sz="1800" dirty="0" err="1" smtClean="0"/>
              <a:t>doi</a:t>
            </a:r>
            <a:r>
              <a:rPr lang="en-IN" sz="1800" dirty="0" smtClean="0"/>
              <a:t>: 10.1145/3472753.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tabLst>
                <a:tab pos="285115" algn="l"/>
              </a:tabLst>
            </a:pPr>
            <a:r>
              <a:rPr lang="en-IN" sz="1800" dirty="0" smtClean="0"/>
              <a:t>[2] B. Mukherjee, L. T. </a:t>
            </a:r>
            <a:r>
              <a:rPr lang="en-IN" sz="1800" dirty="0" err="1" smtClean="0"/>
              <a:t>Heberlein</a:t>
            </a:r>
            <a:r>
              <a:rPr lang="en-IN" sz="1800" dirty="0" smtClean="0"/>
              <a:t>, and K. N. Levitt, ‘‘Network intrusion detection,’’ IEEE </a:t>
            </a:r>
            <a:r>
              <a:rPr lang="en-IN" sz="1800" dirty="0" err="1" smtClean="0"/>
              <a:t>Netw</a:t>
            </a:r>
            <a:r>
              <a:rPr lang="en-IN" sz="1800" dirty="0" smtClean="0"/>
              <a:t>., vol. 8, no. 3, pp. 26–41, May 1994, </a:t>
            </a:r>
            <a:r>
              <a:rPr lang="en-IN" sz="1800" dirty="0" err="1" smtClean="0"/>
              <a:t>doi</a:t>
            </a:r>
            <a:r>
              <a:rPr lang="en-IN" sz="1800" dirty="0" smtClean="0"/>
              <a:t>: 10.1109/65.283931.</a:t>
            </a:r>
          </a:p>
          <a:p>
            <a:pPr marL="12700">
              <a:spcBef>
                <a:spcPts val="100"/>
              </a:spcBef>
              <a:buClr>
                <a:srgbClr val="0AD0D9"/>
              </a:buClr>
              <a:buSzPct val="94444"/>
              <a:tabLst>
                <a:tab pos="285115" algn="l"/>
              </a:tabLst>
            </a:pPr>
            <a:r>
              <a:rPr lang="en-IN" sz="1800" dirty="0"/>
              <a:t> [3] G. D. C. </a:t>
            </a:r>
            <a:r>
              <a:rPr lang="en-IN" sz="1800" dirty="0" err="1"/>
              <a:t>Bertoli</a:t>
            </a:r>
            <a:r>
              <a:rPr lang="en-IN" sz="1800" dirty="0"/>
              <a:t>, L. A. Pereira Jr., O. </a:t>
            </a:r>
            <a:r>
              <a:rPr lang="en-IN" sz="1800" dirty="0" err="1"/>
              <a:t>Saotome</a:t>
            </a:r>
            <a:r>
              <a:rPr lang="en-IN" sz="1800" dirty="0"/>
              <a:t>, A. L. D. Santos, F. A. N. </a:t>
            </a:r>
            <a:r>
              <a:rPr lang="en-IN" sz="1800" dirty="0" err="1"/>
              <a:t>Verri</a:t>
            </a:r>
            <a:r>
              <a:rPr lang="en-IN" sz="1800" dirty="0"/>
              <a:t>, C. A. C. </a:t>
            </a:r>
            <a:r>
              <a:rPr lang="en-IN" sz="1800" dirty="0" err="1"/>
              <a:t>Marcondes</a:t>
            </a:r>
            <a:r>
              <a:rPr lang="en-IN" sz="1800" dirty="0"/>
              <a:t>, S. </a:t>
            </a:r>
            <a:r>
              <a:rPr lang="en-IN" sz="1800" dirty="0" err="1"/>
              <a:t>Barbieri</a:t>
            </a:r>
            <a:r>
              <a:rPr lang="en-IN" sz="1800" dirty="0"/>
              <a:t>, M. S. Rodrigues, and J. M. P. D. Oliveira, ‘‘An end-to-end framework for machine </a:t>
            </a:r>
            <a:r>
              <a:rPr lang="en-IN" sz="1800" dirty="0" err="1"/>
              <a:t>learningbased</a:t>
            </a:r>
            <a:r>
              <a:rPr lang="en-IN" sz="1800" dirty="0"/>
              <a:t> network intrusion detection system,’’ IEEE Access, vol. 9, pp. 106790–106805, 2021, </a:t>
            </a:r>
            <a:r>
              <a:rPr lang="en-IN" sz="1800" dirty="0" err="1"/>
              <a:t>doi</a:t>
            </a:r>
            <a:r>
              <a:rPr lang="en-IN" sz="1800" dirty="0"/>
              <a:t>: 10.1109/ACCESS.2021.3101188. </a:t>
            </a:r>
            <a:endParaRPr lang="en-IN" sz="180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tabLst>
                <a:tab pos="285115" algn="l"/>
              </a:tabLst>
            </a:pPr>
            <a:r>
              <a:rPr lang="en-IN" sz="1800" dirty="0" smtClean="0"/>
              <a:t>[</a:t>
            </a:r>
            <a:r>
              <a:rPr lang="en-IN" sz="1800" dirty="0"/>
              <a:t>4] G. </a:t>
            </a:r>
            <a:r>
              <a:rPr lang="en-IN" sz="1800" dirty="0" err="1"/>
              <a:t>Apruzzese</a:t>
            </a:r>
            <a:r>
              <a:rPr lang="en-IN" sz="1800" dirty="0"/>
              <a:t>, L. </a:t>
            </a:r>
            <a:r>
              <a:rPr lang="en-IN" sz="1800" dirty="0" err="1"/>
              <a:t>Pajola</a:t>
            </a:r>
            <a:r>
              <a:rPr lang="en-IN" sz="1800" dirty="0"/>
              <a:t>, and M. Conti, ‘‘The cross-evaluation of machine learning-based network intrusion detection systems,’’ IEEE Trans. </a:t>
            </a:r>
            <a:r>
              <a:rPr lang="en-IN" sz="1800" dirty="0" err="1"/>
              <a:t>Netw</a:t>
            </a:r>
            <a:r>
              <a:rPr lang="en-IN" sz="1800" dirty="0"/>
              <a:t>. Service Manage., vol. 19, no. 4, pp. 5152–5169, Dec. 2022, </a:t>
            </a:r>
            <a:r>
              <a:rPr lang="en-IN" sz="1800" dirty="0" err="1"/>
              <a:t>doi</a:t>
            </a:r>
            <a:r>
              <a:rPr lang="en-IN" sz="1800" dirty="0"/>
              <a:t>: 10.1109/TNSM.2022.3157344.</a:t>
            </a:r>
            <a:endParaRPr sz="1800"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"/>
    </mc:Choice>
    <mc:Fallback xmlns="">
      <p:transition spd="slow" advTm="431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375" y="2744850"/>
            <a:ext cx="2153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Calibri"/>
                <a:cs typeface="Calibri"/>
              </a:rPr>
              <a:t>Thank </a:t>
            </a:r>
            <a:r>
              <a:rPr sz="4000" spc="-25" dirty="0">
                <a:latin typeface="Calibri"/>
                <a:cs typeface="Calibri"/>
              </a:rPr>
              <a:t>you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6698E79F-5587-5700-D483-EDEC1280965B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444500" y="6556375"/>
            <a:ext cx="9271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004318C-B66A-4C6F-B6F3-00FCACD372C4}" type="datetime1">
              <a:rPr lang="en-US" spc="-10" smtClean="0"/>
              <a:t>6/25/2025</a:t>
            </a:fld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"/>
    </mc:Choice>
    <mc:Fallback xmlns="">
      <p:transition spd="slow" advTm="47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935" rIns="0" bIns="0" rtlCol="0">
            <a:spAutoFit/>
          </a:bodyPr>
          <a:lstStyle/>
          <a:p>
            <a:pPr marL="1766570">
              <a:lnSpc>
                <a:spcPct val="100000"/>
              </a:lnSpc>
              <a:spcBef>
                <a:spcPts val="105"/>
              </a:spcBef>
            </a:pPr>
            <a:r>
              <a:rPr dirty="0"/>
              <a:t>Base</a:t>
            </a:r>
            <a:r>
              <a:rPr spc="-15" dirty="0"/>
              <a:t> </a:t>
            </a:r>
            <a:r>
              <a:rPr spc="-20" dirty="0"/>
              <a:t>paper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xmlns="" id="{8591BBD9-864C-9625-10EC-E90C2F4E6D46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444500" y="6556375"/>
            <a:ext cx="9271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16CB085-0D61-42E5-A9EA-566500817103}" type="datetime1">
              <a:rPr lang="en-US" spc="-10" smtClean="0"/>
              <a:t>6/25/2025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2308158"/>
            <a:ext cx="7313295" cy="2026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 err="1"/>
              <a:t>Vanlalruata</a:t>
            </a:r>
            <a:r>
              <a:rPr lang="en-IN" dirty="0"/>
              <a:t> </a:t>
            </a:r>
            <a:r>
              <a:rPr lang="en-IN" dirty="0" err="1"/>
              <a:t>Hnamte</a:t>
            </a:r>
            <a:r>
              <a:rPr lang="en-IN" dirty="0"/>
              <a:t>, Hong </a:t>
            </a:r>
            <a:r>
              <a:rPr lang="en-IN" dirty="0" err="1"/>
              <a:t>Nhung</a:t>
            </a:r>
            <a:r>
              <a:rPr lang="en-IN" dirty="0"/>
              <a:t>-Nguyen ,</a:t>
            </a:r>
            <a:r>
              <a:rPr lang="en-IN" dirty="0" err="1"/>
              <a:t>Jammal</a:t>
            </a:r>
            <a:r>
              <a:rPr lang="en-IN" dirty="0"/>
              <a:t> </a:t>
            </a:r>
            <a:r>
              <a:rPr lang="en-IN" dirty="0" err="1"/>
              <a:t>Hussain</a:t>
            </a:r>
            <a:r>
              <a:rPr lang="en-IN" dirty="0"/>
              <a:t> , and Yong </a:t>
            </a:r>
            <a:r>
              <a:rPr lang="en-IN" dirty="0" err="1"/>
              <a:t>Hwa</a:t>
            </a:r>
            <a:r>
              <a:rPr lang="en-IN" dirty="0"/>
              <a:t>-Kim ,”A Novel Two-Stage Deep Learning Model for Network Intrusion Detection: LSTM-AE”,IEEE Access</a:t>
            </a:r>
          </a:p>
          <a:p>
            <a:r>
              <a:rPr lang="en-IN" b="1" u="sng" dirty="0" err="1"/>
              <a:t>doi</a:t>
            </a:r>
            <a:r>
              <a:rPr lang="en-IN" b="1" u="sng" dirty="0"/>
              <a:t> : </a:t>
            </a:r>
            <a:r>
              <a:rPr lang="en-IN" u="sng" dirty="0">
                <a:hlinkClick r:id="rId2"/>
              </a:rPr>
              <a:t>10.1109/ACCESS.2023.3266979</a:t>
            </a:r>
            <a:endParaRPr lang="en-IN" dirty="0"/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marR="21145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Indexed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in: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lang="en-US" sz="2000" dirty="0">
                <a:latin typeface="Times New Roman"/>
                <a:cs typeface="Times New Roman"/>
              </a:rPr>
              <a:t>IEEE Access</a:t>
            </a:r>
          </a:p>
          <a:p>
            <a:r>
              <a:rPr sz="2000" spc="-10" dirty="0">
                <a:latin typeface="Times New Roman"/>
                <a:cs typeface="Times New Roman"/>
              </a:rPr>
              <a:t>Transaction </a:t>
            </a:r>
            <a:r>
              <a:rPr sz="2000" spc="-40" dirty="0">
                <a:latin typeface="Times New Roman"/>
                <a:cs typeface="Times New Roman"/>
              </a:rPr>
              <a:t>Year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lang="en-IN" dirty="0"/>
              <a:t>13 April 2023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"/>
    </mc:Choice>
    <mc:Fallback xmlns="">
      <p:transition spd="slow" advTm="14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1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2870072"/>
            <a:ext cx="77685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dirty="0"/>
              <a:t>Traditional IDS models lack adaptability and real-time response, making them ineffective against evolving and sophisticated cyber threats.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"/>
    </mc:Choice>
    <mc:Fallback xmlns="">
      <p:transition spd="slow" advTm="10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6150">
              <a:lnSpc>
                <a:spcPct val="100000"/>
              </a:lnSpc>
              <a:spcBef>
                <a:spcPts val="105"/>
              </a:spcBef>
            </a:pPr>
            <a:r>
              <a:rPr dirty="0"/>
              <a:t>Literature</a:t>
            </a:r>
            <a:r>
              <a:rPr spc="-40" dirty="0"/>
              <a:t> </a:t>
            </a:r>
            <a:r>
              <a:rPr spc="-10" dirty="0"/>
              <a:t>survey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4DED73-5E82-32D5-9895-148D18DFB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42999"/>
            <a:ext cx="4724400" cy="5029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2417" y="394462"/>
            <a:ext cx="5519165" cy="767518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946150">
              <a:lnSpc>
                <a:spcPct val="100000"/>
              </a:lnSpc>
              <a:spcBef>
                <a:spcPts val="105"/>
              </a:spcBef>
            </a:pPr>
            <a:r>
              <a:rPr dirty="0"/>
              <a:t>Literatur</a:t>
            </a:r>
            <a:r>
              <a:rPr lang="en-US" dirty="0"/>
              <a:t>e </a:t>
            </a:r>
            <a:r>
              <a:rPr spc="-10" dirty="0"/>
              <a:t>survey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xmlns="" id="{14C86AC7-3806-E09C-7B7E-441A35FD1295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444500" y="6556375"/>
            <a:ext cx="92710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1C08E20-B211-4E12-B417-75AD66FB990C}" type="datetime1">
              <a:rPr lang="en-US" spc="-10" smtClean="0"/>
              <a:t>6/25/2025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37B0A7B-33A9-6F6B-D09F-2943E4636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52260"/>
            <a:ext cx="4443713" cy="4286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936" y="1676400"/>
            <a:ext cx="4800600" cy="39350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Module1: Data PreProcessing</a:t>
            </a:r>
          </a:p>
          <a:p>
            <a:pPr marL="12700">
              <a:lnSpc>
                <a:spcPct val="10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       - </a:t>
            </a:r>
            <a:r>
              <a:rPr lang="en-US" sz="2000" dirty="0">
                <a:latin typeface="Times New Roman"/>
                <a:cs typeface="Times New Roman"/>
              </a:rPr>
              <a:t>Data Cleaning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       - Data Normalization </a:t>
            </a:r>
          </a:p>
          <a:p>
            <a:pPr marL="469900">
              <a:lnSpc>
                <a:spcPct val="100000"/>
              </a:lnSpc>
              <a:tabLst>
                <a:tab pos="6172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- Random Under sampling</a:t>
            </a:r>
            <a:endParaRPr lang="en-US" sz="20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Module</a:t>
            </a:r>
            <a:r>
              <a:rPr lang="en-US" sz="2000" b="1" dirty="0">
                <a:latin typeface="Times New Roman"/>
                <a:cs typeface="Times New Roman"/>
              </a:rPr>
              <a:t>2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4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Feature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latin typeface="Times New Roman"/>
                <a:cs typeface="Times New Roman"/>
              </a:rPr>
              <a:t>Extraction</a:t>
            </a:r>
            <a:endParaRPr sz="2000" dirty="0">
              <a:latin typeface="Times New Roman"/>
              <a:cs typeface="Times New Roman"/>
            </a:endParaRPr>
          </a:p>
          <a:p>
            <a:pPr marL="681355" indent="-211454">
              <a:lnSpc>
                <a:spcPct val="100000"/>
              </a:lnSpc>
              <a:buChar char="-"/>
              <a:tabLst>
                <a:tab pos="681355" algn="l"/>
              </a:tabLst>
            </a:pPr>
            <a:r>
              <a:rPr lang="en-US" dirty="0">
                <a:latin typeface="Times New Roman"/>
                <a:cs typeface="Times New Roman"/>
              </a:rPr>
              <a:t>AE (Auto Encoder)</a:t>
            </a:r>
          </a:p>
          <a:p>
            <a:pPr marL="681355" indent="-211454">
              <a:lnSpc>
                <a:spcPct val="100000"/>
              </a:lnSpc>
              <a:buChar char="-"/>
              <a:tabLst>
                <a:tab pos="681355" algn="l"/>
              </a:tabLst>
            </a:pPr>
            <a:r>
              <a:rPr lang="en-US" dirty="0">
                <a:latin typeface="Times New Roman"/>
                <a:cs typeface="Times New Roman"/>
              </a:rPr>
              <a:t>LSTM(Long Short Term Memory)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Module</a:t>
            </a:r>
            <a:r>
              <a:rPr lang="en-US" sz="2000" b="1" dirty="0">
                <a:latin typeface="Times New Roman"/>
                <a:cs typeface="Times New Roman"/>
              </a:rPr>
              <a:t>3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lang="en-US" sz="2000" b="1" spc="20" dirty="0">
                <a:latin typeface="Times New Roman"/>
                <a:cs typeface="Times New Roman"/>
              </a:rPr>
              <a:t>Sequence </a:t>
            </a:r>
            <a:r>
              <a:rPr sz="2000" b="1" spc="-10" dirty="0">
                <a:latin typeface="Times New Roman"/>
                <a:cs typeface="Times New Roman"/>
              </a:rPr>
              <a:t>Classification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lang="en-US" sz="2000" b="1" spc="-85" dirty="0">
                <a:latin typeface="Times New Roman"/>
                <a:cs typeface="Times New Roman"/>
              </a:rPr>
              <a:t>    </a:t>
            </a:r>
            <a:endParaRPr sz="2000" dirty="0">
              <a:latin typeface="Times New Roman"/>
              <a:cs typeface="Times New Roman"/>
            </a:endParaRPr>
          </a:p>
          <a:p>
            <a:pPr marL="617220" indent="-147320">
              <a:lnSpc>
                <a:spcPct val="100000"/>
              </a:lnSpc>
              <a:buChar char="-"/>
              <a:tabLst>
                <a:tab pos="617220" algn="l"/>
              </a:tabLst>
            </a:pPr>
            <a:r>
              <a:rPr lang="en-US" spc="-25" dirty="0">
                <a:latin typeface="Times New Roman"/>
                <a:cs typeface="Times New Roman"/>
              </a:rPr>
              <a:t>LSTM Model</a:t>
            </a:r>
          </a:p>
          <a:p>
            <a:pPr marL="617220" indent="-147320">
              <a:lnSpc>
                <a:spcPct val="100000"/>
              </a:lnSpc>
              <a:buChar char="-"/>
              <a:tabLst>
                <a:tab pos="617220" algn="l"/>
              </a:tabLst>
            </a:pPr>
            <a:r>
              <a:rPr lang="en-US" dirty="0">
                <a:latin typeface="Times New Roman"/>
                <a:cs typeface="Times New Roman"/>
              </a:rPr>
              <a:t>Evaluation Metrics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2000" b="1" dirty="0">
                <a:latin typeface="Times New Roman"/>
                <a:cs typeface="Times New Roman"/>
              </a:rPr>
              <a:t>Module4: Model Comparison</a:t>
            </a:r>
            <a:endParaRPr lang="en-IN" sz="2000" dirty="0">
              <a:latin typeface="Times New Roman"/>
              <a:cs typeface="Times New Roman"/>
            </a:endParaRPr>
          </a:p>
          <a:p>
            <a:pPr marL="617220" indent="-147320">
              <a:lnSpc>
                <a:spcPct val="100000"/>
              </a:lnSpc>
              <a:buChar char="-"/>
              <a:tabLst>
                <a:tab pos="617220" algn="l"/>
              </a:tabLst>
            </a:pPr>
            <a:r>
              <a:rPr lang="en-IN" sz="2000" spc="-25" dirty="0">
                <a:latin typeface="Times New Roman"/>
                <a:cs typeface="Times New Roman"/>
              </a:rPr>
              <a:t>CNN , DNN, ANN, RNN</a:t>
            </a:r>
          </a:p>
          <a:p>
            <a:pPr marL="617220" indent="-147320">
              <a:lnSpc>
                <a:spcPct val="100000"/>
              </a:lnSpc>
              <a:buChar char="-"/>
              <a:tabLst>
                <a:tab pos="617220" algn="l"/>
              </a:tabLst>
            </a:pPr>
            <a:r>
              <a:rPr lang="en-US" sz="2000" spc="-25" dirty="0">
                <a:latin typeface="Times New Roman"/>
                <a:cs typeface="Times New Roman"/>
              </a:rPr>
              <a:t>Evaluation Metrics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304801"/>
            <a:ext cx="5638800" cy="844462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4033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Modules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"/>
    </mc:Choice>
    <mc:Fallback xmlns="">
      <p:transition spd="slow" advTm="117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458</TotalTime>
  <Words>1179</Words>
  <Application>Microsoft Office PowerPoint</Application>
  <PresentationFormat>On-screen Show (4:3)</PresentationFormat>
  <Paragraphs>196</Paragraphs>
  <Slides>44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Solstice</vt:lpstr>
      <vt:lpstr> Network Intrusion Detection System        using LSTM-AE (Long Short Term Model Auto Encoder) </vt:lpstr>
      <vt:lpstr>Layout of this Presentation</vt:lpstr>
      <vt:lpstr>Motivation</vt:lpstr>
      <vt:lpstr>Objective</vt:lpstr>
      <vt:lpstr>Base paper</vt:lpstr>
      <vt:lpstr>Problem Statement</vt:lpstr>
      <vt:lpstr>Literature survey</vt:lpstr>
      <vt:lpstr>Literature survey</vt:lpstr>
      <vt:lpstr>Modules</vt:lpstr>
      <vt:lpstr>Data Set</vt:lpstr>
      <vt:lpstr>PowerPoint Presentation</vt:lpstr>
      <vt:lpstr>Proposed techniques</vt:lpstr>
      <vt:lpstr>MODULE : 1</vt:lpstr>
      <vt:lpstr>DATA PREPROCESSING</vt:lpstr>
      <vt:lpstr>      STEP 2 : DATA NORMALIZATION ( USING MIN – MAX SCALER  ) </vt:lpstr>
      <vt:lpstr>Random Under sampling</vt:lpstr>
      <vt:lpstr>MODULE 2 </vt:lpstr>
      <vt:lpstr>1)TIMESTAMP CREATION</vt:lpstr>
      <vt:lpstr>2)MODEL CREATION</vt:lpstr>
      <vt:lpstr> How Autoencoder Works </vt:lpstr>
      <vt:lpstr>Working of LSTM</vt:lpstr>
      <vt:lpstr>PowerPoint Presentation</vt:lpstr>
      <vt:lpstr>How LSTM is different from RNN</vt:lpstr>
      <vt:lpstr>PowerPoint Presentation</vt:lpstr>
      <vt:lpstr>LSTM-AE Implementation</vt:lpstr>
      <vt:lpstr>    LSTM-AE Architecture</vt:lpstr>
      <vt:lpstr>ACCURACY AND LOSS BEFORE RANDOM UNDERDSAMPLING</vt:lpstr>
      <vt:lpstr>ACCURACY AND LOSS FUNCTION</vt:lpstr>
      <vt:lpstr>FINAL  ACCURACY AND LOSS</vt:lpstr>
      <vt:lpstr>MODULE – 4 </vt:lpstr>
      <vt:lpstr>CNN(Convolutional neural network) IMPLEMENTATION</vt:lpstr>
      <vt:lpstr>ACCURACY AND LOSS </vt:lpstr>
      <vt:lpstr>DNN(Deep neural network) Implementation</vt:lpstr>
      <vt:lpstr>ACCURACY AND LOSS</vt:lpstr>
      <vt:lpstr>EVALUATION METRICS FOR CNN AND DNN</vt:lpstr>
      <vt:lpstr>RNN (Recurrent neural network)IMPLEMENTATION</vt:lpstr>
      <vt:lpstr>ACCURACY AND LOSS</vt:lpstr>
      <vt:lpstr>ROC CURVE</vt:lpstr>
      <vt:lpstr>CONFUSION MATRIX</vt:lpstr>
      <vt:lpstr>ANN(Artificial Neural Network) IMPLEMENTATION</vt:lpstr>
      <vt:lpstr>ACCURACY AND LOSS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base paper</dc:title>
  <dc:creator>Sahasra</dc:creator>
  <cp:lastModifiedBy>Sahasra</cp:lastModifiedBy>
  <cp:revision>112</cp:revision>
  <cp:lastPrinted>2025-06-25T10:00:31Z</cp:lastPrinted>
  <dcterms:created xsi:type="dcterms:W3CDTF">2025-02-13T15:37:15Z</dcterms:created>
  <dcterms:modified xsi:type="dcterms:W3CDTF">2025-06-25T10:19:36Z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2025-02-13T00:00:00Z</vt:filetime>
  </property>
  <property fmtid="{D5CDD505-2E9C-101B-9397-08002B2CF9AE}" pid="3" name="LastSaved">
    <vt:filetime>2025-02-13T00:00:00Z</vt:filetime>
  </property>
  <property fmtid="{D5CDD505-2E9C-101B-9397-08002B2CF9AE}" pid="4" name="Producer">
    <vt:lpwstr>Pdftools SDK</vt:lpwstr>
  </property>
</Properties>
</file>