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Lato" panose="020B0604020202020204" charset="0"/>
      <p:regular r:id="rId12"/>
      <p:bold r:id="rId13"/>
      <p:italic r:id="rId14"/>
      <p:boldItalic r:id="rId15"/>
    </p:embeddedFont>
    <p:embeddedFont>
      <p:font typeface="Montserrat"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0" d="100"/>
          <a:sy n="140" d="100"/>
        </p:scale>
        <p:origin x="14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49622741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786394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540636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562818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1" name="Shape 15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982816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8613535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 name="Shape 16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8809769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9" name="Shape 16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2107604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 name="Shape 17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0717906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 name="Shape 18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323241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14"/>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15"/>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6" name="Shape 16"/>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Shape 17"/>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Shape 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 name="Shape 110"/>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 name="Shape 1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 name="Shape 112"/>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 name="Shape 11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 name="Shape 114"/>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 name="Shape 115"/>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 name="Shape 116"/>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 name="Shape 117"/>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 name="Shape 118"/>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 name="Shape 119"/>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 name="Shape 120"/>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 name="Shape 12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 name="Shape 122"/>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 name="Shape 12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 name="Shape 124"/>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25" name="Shape 125"/>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Shape 126"/>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Shape 1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Shape 1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22"/>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2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24"/>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Shape 26"/>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28"/>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 name="Shape 29"/>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 name="Shape 30"/>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Shape 3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 name="Shape 32"/>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3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34"/>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35"/>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 name="Shape 36"/>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 name="Shape 38"/>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9" name="Shape 39"/>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Shape 4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5" name="Shape 4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Shape 4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Shape 51"/>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2" name="Shape 5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Shape 53"/>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Shape 54"/>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Shape 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 name="Shape 5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0" name="Shape 6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Shape 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 name="Shape 6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6" name="Shape 66"/>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Shape 6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Shape 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 name="Shape 72"/>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Shape 73"/>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Shape 74"/>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Shape 75"/>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 name="Shape 76"/>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 name="Shape 77"/>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 name="Shape 7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Shape 79"/>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 name="Shape 80"/>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 name="Shape 81"/>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 name="Shape 82"/>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 name="Shape 83"/>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 name="Shape 84"/>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 name="Shape 85"/>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Shape 86"/>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87"/>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Shape 8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89" name="Shape 89"/>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Shape 9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Shape 9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5" name="Shape 95"/>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Shape 96"/>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Shape 97"/>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Shape 9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 name="Shape 102"/>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3" name="Shape 103"/>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104" name="Shape 10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www.ontariocolleges.ca/en/programs/computers-and-telecommunications/computer-programmer-analyst"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ctrTitle"/>
          </p:nvPr>
        </p:nvSpPr>
        <p:spPr>
          <a:xfrm>
            <a:off x="2654150" y="205100"/>
            <a:ext cx="5017500" cy="861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5" name="Shape 135"/>
          <p:cNvSpPr txBox="1">
            <a:spLocks noGrp="1"/>
          </p:cNvSpPr>
          <p:nvPr>
            <p:ph type="subTitle" idx="1"/>
          </p:nvPr>
        </p:nvSpPr>
        <p:spPr>
          <a:xfrm>
            <a:off x="731525" y="3841950"/>
            <a:ext cx="8520600" cy="792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3000">
                <a:solidFill>
                  <a:srgbClr val="E9E9E9"/>
                </a:solidFill>
              </a:rPr>
              <a:t>By: Sahbaj Singh</a:t>
            </a:r>
            <a:endParaRPr sz="3000">
              <a:solidFill>
                <a:srgbClr val="E9E9E9"/>
              </a:solidFill>
            </a:endParaRPr>
          </a:p>
        </p:txBody>
      </p:sp>
      <p:sp>
        <p:nvSpPr>
          <p:cNvPr id="136" name="Shape 136"/>
          <p:cNvSpPr txBox="1"/>
          <p:nvPr/>
        </p:nvSpPr>
        <p:spPr>
          <a:xfrm>
            <a:off x="3701300" y="1331875"/>
            <a:ext cx="4209000" cy="2244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4800">
                <a:solidFill>
                  <a:srgbClr val="FFFFFF"/>
                </a:solidFill>
              </a:rPr>
              <a:t>Computer Maintenance</a:t>
            </a:r>
            <a:endParaRPr sz="48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What the career is about? What do you do? </a:t>
            </a:r>
            <a:endParaRPr/>
          </a:p>
        </p:txBody>
      </p:sp>
      <p:sp>
        <p:nvSpPr>
          <p:cNvPr id="142" name="Shape 142"/>
          <p:cNvSpPr txBox="1">
            <a:spLocks noGrp="1"/>
          </p:cNvSpPr>
          <p:nvPr>
            <p:ph type="body" idx="1"/>
          </p:nvPr>
        </p:nvSpPr>
        <p:spPr>
          <a:xfrm>
            <a:off x="1245975" y="1116150"/>
            <a:ext cx="7038900" cy="2911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800"/>
              <a:t>To start of with, their are different types of maintenance when it comes to computer science. Some of them are </a:t>
            </a:r>
            <a:r>
              <a:rPr lang="en" sz="1800">
                <a:solidFill>
                  <a:srgbClr val="F3F3F3"/>
                </a:solidFill>
                <a:latin typeface="Arial"/>
                <a:ea typeface="Arial"/>
                <a:cs typeface="Arial"/>
                <a:sym typeface="Arial"/>
              </a:rPr>
              <a:t>hardware </a:t>
            </a:r>
            <a:r>
              <a:rPr lang="en" sz="1800" b="1">
                <a:solidFill>
                  <a:srgbClr val="F3F3F3"/>
                </a:solidFill>
                <a:latin typeface="Arial"/>
                <a:ea typeface="Arial"/>
                <a:cs typeface="Arial"/>
                <a:sym typeface="Arial"/>
              </a:rPr>
              <a:t>maintenance where they </a:t>
            </a:r>
            <a:r>
              <a:rPr lang="en" sz="1800">
                <a:solidFill>
                  <a:srgbClr val="F3F3F3"/>
                </a:solidFill>
                <a:latin typeface="Arial"/>
                <a:ea typeface="Arial"/>
                <a:cs typeface="Arial"/>
                <a:sym typeface="Arial"/>
              </a:rPr>
              <a:t>test, clean, and repair equipment, and software </a:t>
            </a:r>
            <a:r>
              <a:rPr lang="en" sz="1800" b="1">
                <a:solidFill>
                  <a:srgbClr val="F3F3F3"/>
                </a:solidFill>
                <a:latin typeface="Arial"/>
                <a:ea typeface="Arial"/>
                <a:cs typeface="Arial"/>
                <a:sym typeface="Arial"/>
              </a:rPr>
              <a:t>maintenance which</a:t>
            </a:r>
            <a:r>
              <a:rPr lang="en" sz="1800">
                <a:solidFill>
                  <a:srgbClr val="F3F3F3"/>
                </a:solidFill>
                <a:latin typeface="Arial"/>
                <a:ea typeface="Arial"/>
                <a:cs typeface="Arial"/>
                <a:sym typeface="Arial"/>
              </a:rPr>
              <a:t> is fixing up the software, updating application and programs and repairing software issues. </a:t>
            </a:r>
            <a:endParaRPr sz="1800">
              <a:solidFill>
                <a:srgbClr val="F3F3F3"/>
              </a:solidFill>
              <a:latin typeface="Arial"/>
              <a:ea typeface="Arial"/>
              <a:cs typeface="Arial"/>
              <a:sym typeface="Arial"/>
            </a:endParaRPr>
          </a:p>
          <a:p>
            <a:pPr marL="0" lvl="0" indent="0">
              <a:spcBef>
                <a:spcPts val="1600"/>
              </a:spcBef>
              <a:spcAft>
                <a:spcPts val="1600"/>
              </a:spcAft>
              <a:buNone/>
            </a:pPr>
            <a:endParaRPr>
              <a:solidFill>
                <a:srgbClr val="F3F3F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What are the work condition</a:t>
            </a:r>
            <a:endParaRPr/>
          </a:p>
        </p:txBody>
      </p:sp>
      <p:sp>
        <p:nvSpPr>
          <p:cNvPr id="148" name="Shape 148"/>
          <p:cNvSpPr txBox="1">
            <a:spLocks noGrp="1"/>
          </p:cNvSpPr>
          <p:nvPr>
            <p:ph type="body" idx="1"/>
          </p:nvPr>
        </p:nvSpPr>
        <p:spPr>
          <a:xfrm>
            <a:off x="1297500" y="1008300"/>
            <a:ext cx="7038900" cy="1623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800" b="1">
                <a:solidFill>
                  <a:srgbClr val="FFFFFF"/>
                </a:solidFill>
                <a:latin typeface="Arial"/>
                <a:ea typeface="Arial"/>
                <a:cs typeface="Arial"/>
                <a:sym typeface="Arial"/>
              </a:rPr>
              <a:t>Computer maintenance</a:t>
            </a:r>
            <a:r>
              <a:rPr lang="en" sz="1800">
                <a:solidFill>
                  <a:srgbClr val="FFFFFF"/>
                </a:solidFill>
                <a:latin typeface="Arial"/>
                <a:ea typeface="Arial"/>
                <a:cs typeface="Arial"/>
                <a:sym typeface="Arial"/>
              </a:rPr>
              <a:t> is the practice of keeping </a:t>
            </a:r>
            <a:r>
              <a:rPr lang="en" sz="1800" b="1">
                <a:solidFill>
                  <a:srgbClr val="FFFFFF"/>
                </a:solidFill>
                <a:latin typeface="Arial"/>
                <a:ea typeface="Arial"/>
                <a:cs typeface="Arial"/>
                <a:sym typeface="Arial"/>
              </a:rPr>
              <a:t>computers</a:t>
            </a:r>
            <a:r>
              <a:rPr lang="en" sz="1800">
                <a:solidFill>
                  <a:srgbClr val="FFFFFF"/>
                </a:solidFill>
                <a:latin typeface="Arial"/>
                <a:ea typeface="Arial"/>
                <a:cs typeface="Arial"/>
                <a:sym typeface="Arial"/>
              </a:rPr>
              <a:t> in a good state of repair. A computer containing accumulated dust can result in many problems and may not run properly. </a:t>
            </a:r>
            <a:endParaRPr sz="1800">
              <a:solidFill>
                <a:srgbClr val="FFFFFF"/>
              </a:solidFill>
              <a:latin typeface="Arial"/>
              <a:ea typeface="Arial"/>
              <a:cs typeface="Arial"/>
              <a:sym typeface="Arial"/>
            </a:endParaRPr>
          </a:p>
          <a:p>
            <a:pPr marL="0" lvl="0" indent="0">
              <a:spcBef>
                <a:spcPts val="1600"/>
              </a:spcBef>
              <a:spcAft>
                <a:spcPts val="1600"/>
              </a:spcAft>
              <a:buNone/>
            </a:pPr>
            <a:r>
              <a:rPr lang="en" sz="1800">
                <a:solidFill>
                  <a:srgbClr val="FFFFFF"/>
                </a:solidFill>
                <a:latin typeface="Arial"/>
                <a:ea typeface="Arial"/>
                <a:cs typeface="Arial"/>
                <a:sym typeface="Arial"/>
              </a:rPr>
              <a:t>Computer repair technicians must be able to see inside computers to replace and repair small components ,which means that that environment they work at must contain a lot of light, and must be  quite </a:t>
            </a:r>
            <a:endParaRPr sz="1800">
              <a:solidFill>
                <a:srgbClr val="FFFFFF"/>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Who are your customers</a:t>
            </a:r>
            <a:endParaRPr/>
          </a:p>
        </p:txBody>
      </p:sp>
      <p:sp>
        <p:nvSpPr>
          <p:cNvPr id="154" name="Shape 15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 sz="1800"/>
              <a:t>The customers of this workline are people that want to get their computers repaired, or have some sort of problem with their software so they take it into a computer maintenance shop.</a:t>
            </a:r>
            <a:r>
              <a:rPr lang="en"/>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Career Opportunities</a:t>
            </a:r>
            <a:endParaRPr/>
          </a:p>
        </p:txBody>
      </p:sp>
      <p:sp>
        <p:nvSpPr>
          <p:cNvPr id="160" name="Shape 160"/>
          <p:cNvSpPr txBox="1">
            <a:spLocks noGrp="1"/>
          </p:cNvSpPr>
          <p:nvPr>
            <p:ph type="body" idx="1"/>
          </p:nvPr>
        </p:nvSpPr>
        <p:spPr>
          <a:xfrm>
            <a:off x="1165875" y="1030150"/>
            <a:ext cx="7038900" cy="2911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800"/>
              <a:t>Salary average around 30k to 50k in canada annually </a:t>
            </a:r>
            <a:endParaRPr sz="1800"/>
          </a:p>
          <a:p>
            <a:pPr marL="0" lvl="0" indent="0">
              <a:spcBef>
                <a:spcPts val="1600"/>
              </a:spcBef>
              <a:spcAft>
                <a:spcPts val="1600"/>
              </a:spcAft>
              <a:buNone/>
            </a:pPr>
            <a:r>
              <a:rPr lang="en" sz="1800"/>
              <a:t>There are many jobs in canada that are hiring computer technicians  and the availability for this job is high since, everyone uses computers and they are number of people that will have issues with their computer over time.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High School Requirements</a:t>
            </a:r>
            <a:endParaRPr/>
          </a:p>
        </p:txBody>
      </p:sp>
      <p:sp>
        <p:nvSpPr>
          <p:cNvPr id="166" name="Shape 166"/>
          <p:cNvSpPr txBox="1">
            <a:spLocks noGrp="1"/>
          </p:cNvSpPr>
          <p:nvPr>
            <p:ph type="body" idx="1"/>
          </p:nvPr>
        </p:nvSpPr>
        <p:spPr>
          <a:xfrm>
            <a:off x="1187825" y="1052100"/>
            <a:ext cx="7038900" cy="2911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From high school the only required subjects are </a:t>
            </a:r>
            <a:r>
              <a:rPr lang="en" sz="1350">
                <a:solidFill>
                  <a:srgbClr val="FFFFFF"/>
                </a:solidFill>
                <a:latin typeface="Arial"/>
                <a:ea typeface="Arial"/>
                <a:cs typeface="Arial"/>
                <a:sym typeface="Arial"/>
              </a:rPr>
              <a:t>grade 12 English and a grade 11 or 12 math credit may also be required.</a:t>
            </a:r>
            <a:r>
              <a:rPr lang="en">
                <a:solidFill>
                  <a:srgbClr val="FFFFFF"/>
                </a:solidFill>
              </a:rPr>
              <a:t> </a:t>
            </a:r>
            <a:endParaRPr>
              <a:solidFill>
                <a:srgbClr val="FFFFFF"/>
              </a:solidFill>
            </a:endParaRPr>
          </a:p>
          <a:p>
            <a:pPr marL="0" lvl="0" indent="0">
              <a:spcBef>
                <a:spcPts val="1600"/>
              </a:spcBef>
              <a:spcAft>
                <a:spcPts val="0"/>
              </a:spcAft>
              <a:buNone/>
            </a:pPr>
            <a:r>
              <a:rPr lang="en">
                <a:solidFill>
                  <a:srgbClr val="FFFFFF"/>
                </a:solidFill>
              </a:rPr>
              <a:t>Calculus</a:t>
            </a:r>
            <a:endParaRPr>
              <a:solidFill>
                <a:srgbClr val="FFFFFF"/>
              </a:solidFill>
            </a:endParaRPr>
          </a:p>
          <a:p>
            <a:pPr marL="0" lvl="0" indent="0">
              <a:spcBef>
                <a:spcPts val="1600"/>
              </a:spcBef>
              <a:spcAft>
                <a:spcPts val="0"/>
              </a:spcAft>
              <a:buNone/>
            </a:pPr>
            <a:r>
              <a:rPr lang="en">
                <a:solidFill>
                  <a:srgbClr val="FFFFFF"/>
                </a:solidFill>
              </a:rPr>
              <a:t>function </a:t>
            </a:r>
            <a:endParaRPr>
              <a:solidFill>
                <a:srgbClr val="FFFFFF"/>
              </a:solidFill>
            </a:endParaRPr>
          </a:p>
          <a:p>
            <a:pPr marL="0" lvl="0" indent="0">
              <a:spcBef>
                <a:spcPts val="1600"/>
              </a:spcBef>
              <a:spcAft>
                <a:spcPts val="0"/>
              </a:spcAft>
              <a:buNone/>
            </a:pPr>
            <a:r>
              <a:rPr lang="en">
                <a:solidFill>
                  <a:srgbClr val="FFFFFF"/>
                </a:solidFill>
              </a:rPr>
              <a:t>Can go both college or university to receive a job</a:t>
            </a:r>
            <a:endParaRPr>
              <a:solidFill>
                <a:srgbClr val="FFFFFF"/>
              </a:solidFill>
            </a:endParaRPr>
          </a:p>
          <a:p>
            <a:pPr marL="0" lvl="0" indent="0">
              <a:spcBef>
                <a:spcPts val="1600"/>
              </a:spcBef>
              <a:spcAft>
                <a:spcPts val="0"/>
              </a:spcAft>
              <a:buNone/>
            </a:pPr>
            <a:r>
              <a:rPr lang="en">
                <a:solidFill>
                  <a:srgbClr val="FFFFFF"/>
                </a:solidFill>
              </a:rPr>
              <a:t>  </a:t>
            </a:r>
            <a:endParaRPr>
              <a:solidFill>
                <a:srgbClr val="FFFFFF"/>
              </a:solidFill>
            </a:endParaRPr>
          </a:p>
          <a:p>
            <a:pPr marL="0" lvl="0" indent="0">
              <a:spcBef>
                <a:spcPts val="1600"/>
              </a:spcBef>
              <a:spcAft>
                <a:spcPts val="1600"/>
              </a:spcAft>
              <a:buNone/>
            </a:pPr>
            <a:endParaRPr>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Collage and universities </a:t>
            </a:r>
            <a:endParaRPr/>
          </a:p>
        </p:txBody>
      </p:sp>
      <p:sp>
        <p:nvSpPr>
          <p:cNvPr id="172" name="Shape 17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Some colleges and universities nearby are:</a:t>
            </a:r>
            <a:endParaRPr/>
          </a:p>
          <a:p>
            <a:pPr marL="0" lvl="0" indent="0">
              <a:spcBef>
                <a:spcPts val="1600"/>
              </a:spcBef>
              <a:spcAft>
                <a:spcPts val="0"/>
              </a:spcAft>
              <a:buNone/>
            </a:pPr>
            <a:r>
              <a:rPr lang="en"/>
              <a:t>Humber College</a:t>
            </a:r>
            <a:endParaRPr/>
          </a:p>
          <a:p>
            <a:pPr marL="0" lvl="0" indent="0">
              <a:spcBef>
                <a:spcPts val="1600"/>
              </a:spcBef>
              <a:spcAft>
                <a:spcPts val="0"/>
              </a:spcAft>
              <a:buNone/>
            </a:pPr>
            <a:r>
              <a:rPr lang="en"/>
              <a:t>Sheridan College</a:t>
            </a:r>
            <a:endParaRPr/>
          </a:p>
          <a:p>
            <a:pPr marL="0" lvl="0" indent="0">
              <a:spcBef>
                <a:spcPts val="1600"/>
              </a:spcBef>
              <a:spcAft>
                <a:spcPts val="0"/>
              </a:spcAft>
              <a:buNone/>
            </a:pPr>
            <a:r>
              <a:rPr lang="en"/>
              <a:t>Durham College </a:t>
            </a:r>
            <a:endParaRPr/>
          </a:p>
          <a:p>
            <a:pPr marL="0" lvl="0" indent="0">
              <a:spcBef>
                <a:spcPts val="1600"/>
              </a:spcBef>
              <a:spcAft>
                <a:spcPts val="0"/>
              </a:spcAft>
              <a:buNone/>
            </a:pPr>
            <a:r>
              <a:rPr lang="en"/>
              <a:t>etc </a:t>
            </a:r>
            <a:endParaRPr/>
          </a:p>
          <a:p>
            <a:pPr marL="0" lvl="0" indent="0">
              <a:spcBef>
                <a:spcPts val="1600"/>
              </a:spcBef>
              <a:spcAft>
                <a:spcPts val="16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Programs/ courses offered</a:t>
            </a:r>
            <a:endParaRPr/>
          </a:p>
        </p:txBody>
      </p:sp>
      <p:sp>
        <p:nvSpPr>
          <p:cNvPr id="178" name="Shape 17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Clr>
                <a:srgbClr val="F3F3F3"/>
              </a:buClr>
              <a:buSzPts val="1800"/>
              <a:buFont typeface="Arial"/>
              <a:buChar char="●"/>
            </a:pPr>
            <a:r>
              <a:rPr lang="en" sz="1800">
                <a:solidFill>
                  <a:srgbClr val="F3F3F3"/>
                </a:solidFill>
                <a:uFill>
                  <a:noFill/>
                </a:uFill>
                <a:latin typeface="Arial"/>
                <a:ea typeface="Arial"/>
                <a:cs typeface="Arial"/>
                <a:sym typeface="Arial"/>
                <a:hlinkClick r:id="rId3"/>
              </a:rPr>
              <a:t>Programming</a:t>
            </a:r>
            <a:r>
              <a:rPr lang="en" sz="1800">
                <a:solidFill>
                  <a:srgbClr val="F3F3F3"/>
                </a:solidFill>
                <a:latin typeface="Arial"/>
                <a:ea typeface="Arial"/>
                <a:cs typeface="Arial"/>
                <a:sym typeface="Arial"/>
              </a:rPr>
              <a:t> </a:t>
            </a:r>
            <a:endParaRPr sz="1800">
              <a:solidFill>
                <a:srgbClr val="F3F3F3"/>
              </a:solidFill>
              <a:latin typeface="Arial"/>
              <a:ea typeface="Arial"/>
              <a:cs typeface="Arial"/>
              <a:sym typeface="Arial"/>
            </a:endParaRPr>
          </a:p>
          <a:p>
            <a:pPr marL="457200" lvl="0" indent="-342900" rtl="0">
              <a:spcBef>
                <a:spcPts val="0"/>
              </a:spcBef>
              <a:spcAft>
                <a:spcPts val="0"/>
              </a:spcAft>
              <a:buClr>
                <a:srgbClr val="F3F3F3"/>
              </a:buClr>
              <a:buSzPts val="1800"/>
              <a:buFont typeface="Arial"/>
              <a:buChar char="●"/>
            </a:pPr>
            <a:r>
              <a:rPr lang="en" sz="1800">
                <a:solidFill>
                  <a:srgbClr val="F3F3F3"/>
                </a:solidFill>
                <a:latin typeface="Arial"/>
                <a:ea typeface="Arial"/>
                <a:cs typeface="Arial"/>
                <a:sym typeface="Arial"/>
              </a:rPr>
              <a:t>Interface design</a:t>
            </a:r>
            <a:endParaRPr sz="1800">
              <a:solidFill>
                <a:srgbClr val="F3F3F3"/>
              </a:solidFill>
              <a:latin typeface="Arial"/>
              <a:ea typeface="Arial"/>
              <a:cs typeface="Arial"/>
              <a:sym typeface="Arial"/>
            </a:endParaRPr>
          </a:p>
          <a:p>
            <a:pPr marL="457200" lvl="0" indent="-342900" rtl="0">
              <a:spcBef>
                <a:spcPts val="0"/>
              </a:spcBef>
              <a:spcAft>
                <a:spcPts val="0"/>
              </a:spcAft>
              <a:buClr>
                <a:srgbClr val="F3F3F3"/>
              </a:buClr>
              <a:buSzPts val="1800"/>
              <a:buFont typeface="Arial"/>
              <a:buChar char="●"/>
            </a:pPr>
            <a:r>
              <a:rPr lang="en" sz="1800">
                <a:solidFill>
                  <a:srgbClr val="F3F3F3"/>
                </a:solidFill>
                <a:latin typeface="Arial"/>
                <a:ea typeface="Arial"/>
                <a:cs typeface="Arial"/>
                <a:sym typeface="Arial"/>
              </a:rPr>
              <a:t>Operating system fundamentals and design</a:t>
            </a:r>
            <a:endParaRPr sz="1800">
              <a:solidFill>
                <a:srgbClr val="F3F3F3"/>
              </a:solidFill>
              <a:latin typeface="Arial"/>
              <a:ea typeface="Arial"/>
              <a:cs typeface="Arial"/>
              <a:sym typeface="Arial"/>
            </a:endParaRPr>
          </a:p>
          <a:p>
            <a:pPr marL="457200" lvl="0" indent="-342900" rtl="0">
              <a:spcBef>
                <a:spcPts val="0"/>
              </a:spcBef>
              <a:spcAft>
                <a:spcPts val="0"/>
              </a:spcAft>
              <a:buClr>
                <a:srgbClr val="F3F3F3"/>
              </a:buClr>
              <a:buSzPts val="1800"/>
              <a:buFont typeface="Arial"/>
              <a:buChar char="●"/>
            </a:pPr>
            <a:r>
              <a:rPr lang="en" sz="1800">
                <a:solidFill>
                  <a:srgbClr val="F3F3F3"/>
                </a:solidFill>
                <a:latin typeface="Arial"/>
                <a:ea typeface="Arial"/>
                <a:cs typeface="Arial"/>
                <a:sym typeface="Arial"/>
              </a:rPr>
              <a:t>Software testing and quality assurance</a:t>
            </a:r>
            <a:endParaRPr sz="1800">
              <a:solidFill>
                <a:srgbClr val="F3F3F3"/>
              </a:solidFill>
              <a:latin typeface="Arial"/>
              <a:ea typeface="Arial"/>
              <a:cs typeface="Arial"/>
              <a:sym typeface="Arial"/>
            </a:endParaRPr>
          </a:p>
          <a:p>
            <a:pPr marL="457200" lvl="0" indent="-342900" rtl="0">
              <a:spcBef>
                <a:spcPts val="0"/>
              </a:spcBef>
              <a:spcAft>
                <a:spcPts val="0"/>
              </a:spcAft>
              <a:buClr>
                <a:srgbClr val="F3F3F3"/>
              </a:buClr>
              <a:buSzPts val="1800"/>
              <a:buFont typeface="Arial"/>
              <a:buChar char="●"/>
            </a:pPr>
            <a:r>
              <a:rPr lang="en" sz="1800">
                <a:solidFill>
                  <a:srgbClr val="F3F3F3"/>
                </a:solidFill>
                <a:latin typeface="Arial"/>
                <a:ea typeface="Arial"/>
                <a:cs typeface="Arial"/>
                <a:sym typeface="Arial"/>
              </a:rPr>
              <a:t>Algorithm creation and application</a:t>
            </a:r>
            <a:endParaRPr sz="1800">
              <a:solidFill>
                <a:srgbClr val="F3F3F3"/>
              </a:solidFill>
              <a:latin typeface="Arial"/>
              <a:ea typeface="Arial"/>
              <a:cs typeface="Arial"/>
              <a:sym typeface="Arial"/>
            </a:endParaRPr>
          </a:p>
          <a:p>
            <a:pPr marL="0" lvl="0" indent="0">
              <a:spcBef>
                <a:spcPts val="900"/>
              </a:spcBef>
              <a:spcAft>
                <a:spcPts val="16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84" name="Shape 184"/>
          <p:cNvSpPr txBox="1">
            <a:spLocks noGrp="1"/>
          </p:cNvSpPr>
          <p:nvPr>
            <p:ph type="body" idx="1"/>
          </p:nvPr>
        </p:nvSpPr>
        <p:spPr>
          <a:xfrm>
            <a:off x="3322975" y="1567550"/>
            <a:ext cx="5013300" cy="29112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 sz="3600"/>
              <a:t>Thank You</a:t>
            </a:r>
            <a:endParaRPr sz="3600"/>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311</Words>
  <Application>Microsoft Office PowerPoint</Application>
  <PresentationFormat>On-screen Show (16:9)</PresentationFormat>
  <Paragraphs>31</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Lato</vt:lpstr>
      <vt:lpstr>Montserrat</vt:lpstr>
      <vt:lpstr>Focus</vt:lpstr>
      <vt:lpstr>PowerPoint Presentation</vt:lpstr>
      <vt:lpstr>What the career is about? What do you do? </vt:lpstr>
      <vt:lpstr>What are the work condition</vt:lpstr>
      <vt:lpstr>Who are your customers</vt:lpstr>
      <vt:lpstr>Career Opportunities</vt:lpstr>
      <vt:lpstr>High School Requirements</vt:lpstr>
      <vt:lpstr>Collage and universities </vt:lpstr>
      <vt:lpstr>Programs/ courses offered</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Singh, Sahbaj</dc:creator>
  <cp:lastModifiedBy>Singh, Sahbaj</cp:lastModifiedBy>
  <cp:revision>1</cp:revision>
  <dcterms:modified xsi:type="dcterms:W3CDTF">2018-05-30T17:32:37Z</dcterms:modified>
</cp:coreProperties>
</file>