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84" r:id="rId4"/>
    <p:sldId id="257" r:id="rId5"/>
    <p:sldId id="258" r:id="rId6"/>
    <p:sldId id="259" r:id="rId7"/>
    <p:sldId id="261" r:id="rId8"/>
    <p:sldId id="262" r:id="rId9"/>
    <p:sldId id="263" r:id="rId10"/>
    <p:sldId id="265" r:id="rId11"/>
    <p:sldId id="266" r:id="rId12"/>
    <p:sldId id="267" r:id="rId13"/>
    <p:sldId id="269" r:id="rId14"/>
    <p:sldId id="270" r:id="rId15"/>
    <p:sldId id="271" r:id="rId16"/>
    <p:sldId id="268" r:id="rId17"/>
    <p:sldId id="287" r:id="rId18"/>
    <p:sldId id="272" r:id="rId19"/>
    <p:sldId id="273" r:id="rId20"/>
    <p:sldId id="274" r:id="rId21"/>
    <p:sldId id="275" r:id="rId22"/>
    <p:sldId id="276" r:id="rId23"/>
    <p:sldId id="277" r:id="rId24"/>
    <p:sldId id="281" r:id="rId25"/>
    <p:sldId id="278" r:id="rId26"/>
    <p:sldId id="279" r:id="rId27"/>
    <p:sldId id="280" r:id="rId28"/>
    <p:sldId id="282"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6327"/>
  </p:normalViewPr>
  <p:slideViewPr>
    <p:cSldViewPr snapToGrid="0" snapToObjects="1">
      <p:cViewPr varScale="1">
        <p:scale>
          <a:sx n="113" d="100"/>
          <a:sy n="113" d="100"/>
        </p:scale>
        <p:origin x="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10/5/22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10/5/22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10/5/22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10/5/22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10/5/22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BFCB-3E28-476B-90E8-6A30E80091E2}"/>
              </a:ext>
            </a:extLst>
          </p:cNvPr>
          <p:cNvSpPr>
            <a:spLocks noGrp="1"/>
          </p:cNvSpPr>
          <p:nvPr>
            <p:ph type="ctrTitle"/>
          </p:nvPr>
        </p:nvSpPr>
        <p:spPr/>
        <p:txBody>
          <a:bodyPr/>
          <a:lstStyle/>
          <a:p>
            <a:r>
              <a:rPr lang="en-US" dirty="0"/>
              <a:t>Web 2.0</a:t>
            </a:r>
          </a:p>
        </p:txBody>
      </p:sp>
      <p:sp>
        <p:nvSpPr>
          <p:cNvPr id="3" name="Subtitle 2">
            <a:extLst>
              <a:ext uri="{FF2B5EF4-FFF2-40B4-BE49-F238E27FC236}">
                <a16:creationId xmlns:a16="http://schemas.microsoft.com/office/drawing/2014/main" id="{DB177A43-D654-7C7E-A9E9-E852455D0BC1}"/>
              </a:ext>
            </a:extLst>
          </p:cNvPr>
          <p:cNvSpPr>
            <a:spLocks noGrp="1"/>
          </p:cNvSpPr>
          <p:nvPr>
            <p:ph type="subTitle" idx="1"/>
          </p:nvPr>
        </p:nvSpPr>
        <p:spPr/>
        <p:txBody>
          <a:bodyPr/>
          <a:lstStyle/>
          <a:p>
            <a:r>
              <a:rPr lang="en-US" dirty="0"/>
              <a:t>TEHSEEN MEHRAJ</a:t>
            </a:r>
          </a:p>
        </p:txBody>
      </p:sp>
    </p:spTree>
    <p:extLst>
      <p:ext uri="{BB962C8B-B14F-4D97-AF65-F5344CB8AC3E}">
        <p14:creationId xmlns:p14="http://schemas.microsoft.com/office/powerpoint/2010/main" val="355499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E11E43D-1C1C-FED1-DE8D-15890FDA763B}"/>
              </a:ext>
            </a:extLst>
          </p:cNvPr>
          <p:cNvSpPr txBox="1">
            <a:spLocks/>
          </p:cNvSpPr>
          <p:nvPr/>
        </p:nvSpPr>
        <p:spPr>
          <a:xfrm>
            <a:off x="510854" y="904355"/>
            <a:ext cx="11029615" cy="5697411"/>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800" b="1" dirty="0">
                <a:solidFill>
                  <a:srgbClr val="2D263B"/>
                </a:solidFill>
                <a:latin typeface="Times New Roman" panose="02020603050405020304" pitchFamily="18" charset="0"/>
                <a:cs typeface="Times New Roman" panose="02020603050405020304" pitchFamily="18" charset="0"/>
              </a:rPr>
              <a:t>Pros of user-generated content</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Scale content creation fast</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Bring in diverse voices and points of view</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Increase organic reach and conversation</a:t>
            </a:r>
            <a:br>
              <a:rPr lang="en-IN" sz="2800" dirty="0">
                <a:solidFill>
                  <a:srgbClr val="2D263B"/>
                </a:solidFill>
                <a:latin typeface="Times New Roman" panose="02020603050405020304" pitchFamily="18" charset="0"/>
                <a:cs typeface="Times New Roman" panose="02020603050405020304" pitchFamily="18" charset="0"/>
              </a:rPr>
            </a:br>
            <a:endParaRPr lang="en-IN" sz="2800" dirty="0">
              <a:solidFill>
                <a:srgbClr val="2D263B"/>
              </a:solidFill>
              <a:latin typeface="Times New Roman" panose="02020603050405020304" pitchFamily="18" charset="0"/>
              <a:cs typeface="Times New Roman" panose="02020603050405020304" pitchFamily="18" charset="0"/>
            </a:endParaRPr>
          </a:p>
          <a:p>
            <a:r>
              <a:rPr lang="en-IN" sz="2800" b="1" dirty="0">
                <a:solidFill>
                  <a:srgbClr val="2D263B"/>
                </a:solidFill>
                <a:latin typeface="Times New Roman" panose="02020603050405020304" pitchFamily="18" charset="0"/>
                <a:cs typeface="Times New Roman" panose="02020603050405020304" pitchFamily="18" charset="0"/>
              </a:rPr>
              <a:t>Cons of user-generated content</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Need for moderation</a:t>
            </a:r>
          </a:p>
          <a:p>
            <a:r>
              <a:rPr lang="en-IN" sz="2800" b="1" dirty="0">
                <a:solidFill>
                  <a:srgbClr val="2D263B"/>
                </a:solidFill>
                <a:latin typeface="Times New Roman" panose="02020603050405020304" pitchFamily="18" charset="0"/>
                <a:cs typeface="Times New Roman" panose="02020603050405020304" pitchFamily="18" charset="0"/>
              </a:rPr>
              <a:t>User-generated content examples</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Community members in a Mighty Network share posts with their community and respond to others’ posts.</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Posting pictures of your cat on Instagram</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Writing a blog post on Medium</a:t>
            </a:r>
          </a:p>
          <a:p>
            <a:pPr marL="514350" indent="-514350">
              <a:buFont typeface="+mj-lt"/>
              <a:buAutoNum type="arabicPeriod"/>
            </a:pPr>
            <a:r>
              <a:rPr lang="en-IN" sz="2800" dirty="0">
                <a:solidFill>
                  <a:srgbClr val="2D263B"/>
                </a:solidFill>
                <a:latin typeface="Times New Roman" panose="02020603050405020304" pitchFamily="18" charset="0"/>
                <a:cs typeface="Times New Roman" panose="02020603050405020304" pitchFamily="18" charset="0"/>
              </a:rPr>
              <a:t>Creating videos on YouTube.</a:t>
            </a:r>
            <a:endParaRPr lang="en-IN" dirty="0">
              <a:solidFill>
                <a:srgbClr val="2D263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06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2B03-3B52-1E3C-883A-D69F890A99B9}"/>
              </a:ext>
            </a:extLst>
          </p:cNvPr>
          <p:cNvSpPr>
            <a:spLocks noGrp="1"/>
          </p:cNvSpPr>
          <p:nvPr>
            <p:ph type="title"/>
          </p:nvPr>
        </p:nvSpPr>
        <p:spPr/>
        <p:txBody>
          <a:bodyPr/>
          <a:lstStyle/>
          <a:p>
            <a:r>
              <a:rPr lang="en-US" dirty="0"/>
              <a:t>blogging</a:t>
            </a:r>
          </a:p>
        </p:txBody>
      </p:sp>
      <p:sp>
        <p:nvSpPr>
          <p:cNvPr id="3" name="Content Placeholder 2">
            <a:extLst>
              <a:ext uri="{FF2B5EF4-FFF2-40B4-BE49-F238E27FC236}">
                <a16:creationId xmlns:a16="http://schemas.microsoft.com/office/drawing/2014/main" id="{1EED4D89-0EAD-919F-1C8F-A0C9BB72D3E2}"/>
              </a:ext>
            </a:extLst>
          </p:cNvPr>
          <p:cNvSpPr>
            <a:spLocks noGrp="1"/>
          </p:cNvSpPr>
          <p:nvPr>
            <p:ph idx="1"/>
          </p:nvPr>
        </p:nvSpPr>
        <p:spPr/>
        <p:txBody>
          <a:bodyPr>
            <a:normAutofit lnSpcReduction="10000"/>
          </a:bodyPr>
          <a:lstStyle/>
          <a:p>
            <a:pPr algn="just">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A blog is a type of website where the owner (or author) writes about their experiences, opinions, thoughts, or anything else they want to share with the world. The term “blog” is a contraction of the words “weblog.” </a:t>
            </a:r>
          </a:p>
          <a:p>
            <a:pPr algn="just">
              <a:lnSpc>
                <a:spcPct val="150000"/>
              </a:lnSpc>
            </a:pPr>
            <a:r>
              <a:rPr lang="en-US" dirty="0">
                <a:latin typeface="Times New Roman" panose="02020603050405020304" pitchFamily="18" charset="0"/>
                <a:cs typeface="Times New Roman" panose="02020603050405020304" pitchFamily="18" charset="0"/>
              </a:rPr>
              <a:t>In simple words, a blog is a website where people can post their thoughts and opinions on a variety of topics. A blog is an </a:t>
            </a:r>
            <a:r>
              <a:rPr lang="en-US" b="1" dirty="0">
                <a:latin typeface="Times New Roman" panose="02020603050405020304" pitchFamily="18" charset="0"/>
                <a:cs typeface="Times New Roman" panose="02020603050405020304" pitchFamily="18" charset="0"/>
              </a:rPr>
              <a:t>online journal</a:t>
            </a:r>
            <a:r>
              <a:rPr lang="en-US" dirty="0">
                <a:latin typeface="Times New Roman" panose="02020603050405020304" pitchFamily="18" charset="0"/>
                <a:cs typeface="Times New Roman" panose="02020603050405020304" pitchFamily="18" charset="0"/>
              </a:rPr>
              <a:t> where you can share your expertise and ideas. </a:t>
            </a:r>
          </a:p>
          <a:p>
            <a:pPr algn="just">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A blog MOSTLY focuses on written content. Blog posts are usually written in an </a:t>
            </a:r>
            <a:r>
              <a:rPr lang="en-IN" b="1" i="0" dirty="0">
                <a:solidFill>
                  <a:srgbClr val="222222"/>
                </a:solidFill>
                <a:effectLst/>
                <a:latin typeface="Times New Roman" panose="02020603050405020304" pitchFamily="18" charset="0"/>
                <a:cs typeface="Times New Roman" panose="02020603050405020304" pitchFamily="18" charset="0"/>
              </a:rPr>
              <a:t>informal</a:t>
            </a:r>
            <a:r>
              <a:rPr lang="en-IN" b="0" i="0" dirty="0">
                <a:solidFill>
                  <a:srgbClr val="222222"/>
                </a:solidFill>
                <a:effectLst/>
                <a:latin typeface="Times New Roman" panose="02020603050405020304" pitchFamily="18" charset="0"/>
                <a:cs typeface="Times New Roman" panose="02020603050405020304" pitchFamily="18" charset="0"/>
              </a:rPr>
              <a:t> or </a:t>
            </a:r>
            <a:r>
              <a:rPr lang="en-IN" b="1" i="0" dirty="0">
                <a:solidFill>
                  <a:srgbClr val="222222"/>
                </a:solidFill>
                <a:effectLst/>
                <a:latin typeface="Times New Roman" panose="02020603050405020304" pitchFamily="18" charset="0"/>
                <a:cs typeface="Times New Roman" panose="02020603050405020304" pitchFamily="18" charset="0"/>
              </a:rPr>
              <a:t>conversational</a:t>
            </a:r>
            <a:r>
              <a:rPr lang="en-IN" b="0" i="0" dirty="0">
                <a:solidFill>
                  <a:srgbClr val="222222"/>
                </a:solidFill>
                <a:effectLst/>
                <a:latin typeface="Times New Roman" panose="02020603050405020304" pitchFamily="18" charset="0"/>
                <a:cs typeface="Times New Roman" panose="02020603050405020304" pitchFamily="18" charset="0"/>
              </a:rPr>
              <a:t> style.</a:t>
            </a:r>
          </a:p>
          <a:p>
            <a:pPr algn="just">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A blog can be about </a:t>
            </a:r>
            <a:r>
              <a:rPr lang="en-IN" b="1" i="0" dirty="0">
                <a:solidFill>
                  <a:srgbClr val="222222"/>
                </a:solidFill>
                <a:effectLst/>
                <a:latin typeface="Times New Roman" panose="02020603050405020304" pitchFamily="18" charset="0"/>
                <a:cs typeface="Times New Roman" panose="02020603050405020304" pitchFamily="18" charset="0"/>
              </a:rPr>
              <a:t>any topic</a:t>
            </a:r>
            <a:r>
              <a:rPr lang="en-IN" b="0" i="0" dirty="0">
                <a:solidFill>
                  <a:srgbClr val="222222"/>
                </a:solidFill>
                <a:effectLst/>
                <a:latin typeface="Times New Roman" panose="02020603050405020304" pitchFamily="18" charset="0"/>
                <a:cs typeface="Times New Roman" panose="02020603050405020304" pitchFamily="18" charset="0"/>
              </a:rPr>
              <a:t>, but most are focused on a specific niche, such as fashion, beauty, lifestyle, food, travel, parenting, finance, etc.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74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22F-543D-D804-3E14-6E1E94BA9659}"/>
              </a:ext>
            </a:extLst>
          </p:cNvPr>
          <p:cNvSpPr>
            <a:spLocks noGrp="1"/>
          </p:cNvSpPr>
          <p:nvPr>
            <p:ph type="title"/>
          </p:nvPr>
        </p:nvSpPr>
        <p:spPr/>
        <p:txBody>
          <a:bodyPr/>
          <a:lstStyle/>
          <a:p>
            <a:r>
              <a:rPr lang="en-US" dirty="0"/>
              <a:t>How blogging works</a:t>
            </a:r>
          </a:p>
        </p:txBody>
      </p:sp>
      <p:sp>
        <p:nvSpPr>
          <p:cNvPr id="3" name="Content Placeholder 2">
            <a:extLst>
              <a:ext uri="{FF2B5EF4-FFF2-40B4-BE49-F238E27FC236}">
                <a16:creationId xmlns:a16="http://schemas.microsoft.com/office/drawing/2014/main" id="{5C6D37B3-75DC-DDDE-F166-F4BB207D21D4}"/>
              </a:ext>
            </a:extLst>
          </p:cNvPr>
          <p:cNvSpPr>
            <a:spLocks noGrp="1"/>
          </p:cNvSpPr>
          <p:nvPr>
            <p:ph idx="1"/>
          </p:nvPr>
        </p:nvSpPr>
        <p:spPr/>
        <p:txBody>
          <a:bodyPr/>
          <a:lstStyle/>
          <a:p>
            <a:pPr algn="just">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In order to start blogging, one will need to create an account on a blogging platform such as WordPress or Blogger. </a:t>
            </a:r>
          </a:p>
          <a:p>
            <a:pPr algn="just">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Once we have set up an account, you can start writing posts and publishing them online. </a:t>
            </a:r>
          </a:p>
          <a:p>
            <a:pPr algn="just">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We can also add pictures and videos to our blog and share links to our posts on social media sites such as </a:t>
            </a:r>
            <a:r>
              <a:rPr lang="en-IN" b="1" i="0" dirty="0">
                <a:solidFill>
                  <a:srgbClr val="222222"/>
                </a:solidFill>
                <a:effectLst/>
                <a:latin typeface="Times New Roman" panose="02020603050405020304" pitchFamily="18" charset="0"/>
                <a:cs typeface="Times New Roman" panose="02020603050405020304" pitchFamily="18" charset="0"/>
              </a:rPr>
              <a:t>Facebook</a:t>
            </a:r>
            <a:r>
              <a:rPr lang="en-IN" b="0" i="0" dirty="0">
                <a:solidFill>
                  <a:srgbClr val="222222"/>
                </a:solidFill>
                <a:effectLst/>
                <a:latin typeface="Times New Roman" panose="02020603050405020304" pitchFamily="18" charset="0"/>
                <a:cs typeface="Times New Roman" panose="02020603050405020304" pitchFamily="18" charset="0"/>
              </a:rPr>
              <a:t> and </a:t>
            </a:r>
            <a:r>
              <a:rPr lang="en-IN" b="1" i="0" dirty="0">
                <a:solidFill>
                  <a:srgbClr val="222222"/>
                </a:solidFill>
                <a:effectLst/>
                <a:latin typeface="Times New Roman" panose="02020603050405020304" pitchFamily="18" charset="0"/>
                <a:cs typeface="Times New Roman" panose="02020603050405020304" pitchFamily="18" charset="0"/>
              </a:rPr>
              <a:t>Twitter</a:t>
            </a:r>
            <a:r>
              <a:rPr lang="en-IN" b="0" i="0" dirty="0">
                <a:solidFill>
                  <a:srgbClr val="222222"/>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2472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FD7B-B160-642D-6F23-5F4BF40653F8}"/>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95D1A631-7683-4034-5E47-5C3092008033}"/>
              </a:ext>
            </a:extLst>
          </p:cNvPr>
          <p:cNvSpPr>
            <a:spLocks noGrp="1"/>
          </p:cNvSpPr>
          <p:nvPr>
            <p:ph idx="1"/>
          </p:nvPr>
        </p:nvSpPr>
        <p:spPr>
          <a:xfrm>
            <a:off x="581192" y="1783734"/>
            <a:ext cx="11029615" cy="5194994"/>
          </a:xfrm>
        </p:spPr>
        <p:txBody>
          <a:bodyPr>
            <a:normAutofit fontScale="77500" lnSpcReduction="20000"/>
          </a:bodyPr>
          <a:lstStyle/>
          <a:p>
            <a:pPr algn="just" fontAlgn="base">
              <a:lnSpc>
                <a:spcPct val="160000"/>
              </a:lnSpc>
            </a:pPr>
            <a:r>
              <a:rPr lang="en-IN" b="0" i="0" dirty="0">
                <a:solidFill>
                  <a:srgbClr val="282828"/>
                </a:solidFill>
                <a:effectLst/>
                <a:latin typeface="Times New Roman" panose="02020603050405020304" pitchFamily="18" charset="0"/>
                <a:cs typeface="Times New Roman" panose="02020603050405020304" pitchFamily="18" charset="0"/>
              </a:rPr>
              <a:t>Tags are simple pieces of data that describe information on a document or </a:t>
            </a:r>
            <a:r>
              <a:rPr lang="en-IN" b="0" i="0" u="none" strike="noStrike" dirty="0">
                <a:solidFill>
                  <a:srgbClr val="282828"/>
                </a:solidFill>
                <a:effectLst/>
                <a:latin typeface="Times New Roman" panose="02020603050405020304" pitchFamily="18" charset="0"/>
                <a:cs typeface="Times New Roman" panose="02020603050405020304" pitchFamily="18" charset="0"/>
              </a:rPr>
              <a:t>web page</a:t>
            </a:r>
            <a:r>
              <a:rPr lang="en-IN" u="none" strike="noStrike" dirty="0">
                <a:solidFill>
                  <a:srgbClr val="282828"/>
                </a:solidFill>
                <a:latin typeface="Times New Roman" panose="02020603050405020304" pitchFamily="18" charset="0"/>
                <a:cs typeface="Times New Roman" panose="02020603050405020304" pitchFamily="18" charset="0"/>
              </a:rPr>
              <a:t>.</a:t>
            </a:r>
            <a:r>
              <a:rPr lang="en-IN" b="0" i="0" dirty="0">
                <a:solidFill>
                  <a:srgbClr val="282828"/>
                </a:solidFill>
                <a:effectLst/>
                <a:latin typeface="Times New Roman" panose="02020603050405020304" pitchFamily="18" charset="0"/>
                <a:cs typeface="Times New Roman" panose="02020603050405020304" pitchFamily="18" charset="0"/>
              </a:rPr>
              <a:t> Tags provide details about an item and make it easy to locate related items that have the same tag.</a:t>
            </a:r>
          </a:p>
          <a:p>
            <a:pPr algn="just" fontAlgn="base">
              <a:lnSpc>
                <a:spcPct val="160000"/>
              </a:lnSpc>
            </a:pPr>
            <a:r>
              <a:rPr lang="en-IN" b="0" i="0" dirty="0">
                <a:solidFill>
                  <a:srgbClr val="404040"/>
                </a:solidFill>
                <a:effectLst/>
                <a:latin typeface="Times New Roman" panose="02020603050405020304" pitchFamily="18" charset="0"/>
                <a:cs typeface="Times New Roman" panose="02020603050405020304" pitchFamily="18" charset="0"/>
              </a:rPr>
              <a:t>Tags are used to label Internet content with additional information. They’re used in different ways, depending on the context and the particular channel. For example, </a:t>
            </a:r>
            <a:r>
              <a:rPr lang="en-IN" b="0" i="0" u="none" strike="noStrike" dirty="0">
                <a:solidFill>
                  <a:srgbClr val="E7661C"/>
                </a:solidFill>
                <a:effectLst/>
                <a:latin typeface="Times New Roman" panose="02020603050405020304" pitchFamily="18" charset="0"/>
                <a:cs typeface="Times New Roman" panose="02020603050405020304" pitchFamily="18" charset="0"/>
              </a:rPr>
              <a:t>blog</a:t>
            </a:r>
            <a:r>
              <a:rPr lang="en-IN" b="0" i="0" dirty="0">
                <a:solidFill>
                  <a:srgbClr val="404040"/>
                </a:solidFill>
                <a:effectLst/>
                <a:latin typeface="Times New Roman" panose="02020603050405020304" pitchFamily="18" charset="0"/>
                <a:cs typeface="Times New Roman" panose="02020603050405020304" pitchFamily="18" charset="0"/>
              </a:rPr>
              <a:t> posts or posts including photos on social media channels like Facebook and Twitter can all be tagged.</a:t>
            </a:r>
            <a:endParaRPr lang="en-IN" b="0" i="0" dirty="0">
              <a:solidFill>
                <a:srgbClr val="282828"/>
              </a:solidFill>
              <a:effectLst/>
              <a:latin typeface="Times New Roman" panose="02020603050405020304" pitchFamily="18" charset="0"/>
              <a:cs typeface="Times New Roman" panose="02020603050405020304" pitchFamily="18" charset="0"/>
            </a:endParaRPr>
          </a:p>
          <a:p>
            <a:pPr algn="just" fontAlgn="base">
              <a:lnSpc>
                <a:spcPct val="160000"/>
              </a:lnSpc>
            </a:pPr>
            <a:r>
              <a:rPr lang="en-IN" b="0" i="0" dirty="0">
                <a:solidFill>
                  <a:srgbClr val="282828"/>
                </a:solidFill>
                <a:effectLst/>
                <a:latin typeface="Times New Roman" panose="02020603050405020304" pitchFamily="18" charset="0"/>
                <a:cs typeface="Times New Roman" panose="02020603050405020304" pitchFamily="18" charset="0"/>
              </a:rPr>
              <a:t>Tags can be used on any digital object. Any information that can be stored or referenced on a computer can be tagged. Tagging may be used for the following:</a:t>
            </a:r>
          </a:p>
          <a:p>
            <a:pPr algn="just" fontAlgn="base">
              <a:lnSpc>
                <a:spcPct val="160000"/>
              </a:lnSpc>
              <a:buFont typeface="Arial" panose="020B0604020202020204" pitchFamily="34" charset="0"/>
              <a:buChar char="•"/>
            </a:pPr>
            <a:r>
              <a:rPr lang="en-IN" b="1" i="0" dirty="0">
                <a:solidFill>
                  <a:srgbClr val="282828"/>
                </a:solidFill>
                <a:effectLst/>
                <a:latin typeface="Times New Roman" panose="02020603050405020304" pitchFamily="18" charset="0"/>
                <a:cs typeface="Times New Roman" panose="02020603050405020304" pitchFamily="18" charset="0"/>
              </a:rPr>
              <a:t>Digital photos:</a:t>
            </a:r>
            <a:r>
              <a:rPr lang="en-IN" b="0" i="0" dirty="0">
                <a:solidFill>
                  <a:srgbClr val="282828"/>
                </a:solidFill>
                <a:effectLst/>
                <a:latin typeface="Times New Roman" panose="02020603050405020304" pitchFamily="18" charset="0"/>
                <a:cs typeface="Times New Roman" panose="02020603050405020304" pitchFamily="18" charset="0"/>
              </a:rPr>
              <a:t> Many photo management programs offer tag support.</a:t>
            </a:r>
          </a:p>
          <a:p>
            <a:pPr algn="just" fontAlgn="base">
              <a:lnSpc>
                <a:spcPct val="160000"/>
              </a:lnSpc>
              <a:buFont typeface="Arial" panose="020B0604020202020204" pitchFamily="34" charset="0"/>
              <a:buChar char="•"/>
            </a:pPr>
            <a:r>
              <a:rPr lang="en-IN" b="1" i="0" dirty="0">
                <a:solidFill>
                  <a:srgbClr val="282828"/>
                </a:solidFill>
                <a:effectLst/>
                <a:latin typeface="Times New Roman" panose="02020603050405020304" pitchFamily="18" charset="0"/>
                <a:cs typeface="Times New Roman" panose="02020603050405020304" pitchFamily="18" charset="0"/>
              </a:rPr>
              <a:t>Address books:</a:t>
            </a:r>
            <a:r>
              <a:rPr lang="en-IN" b="0" i="0" dirty="0">
                <a:solidFill>
                  <a:srgbClr val="282828"/>
                </a:solidFill>
                <a:effectLst/>
                <a:latin typeface="Times New Roman" panose="02020603050405020304" pitchFamily="18" charset="0"/>
                <a:cs typeface="Times New Roman" panose="02020603050405020304" pitchFamily="18" charset="0"/>
              </a:rPr>
              <a:t> Add a field for tags in your address books. Then, whenever one want to send a message to our entire family, search on the "family" tag.</a:t>
            </a:r>
          </a:p>
          <a:p>
            <a:pPr algn="just" fontAlgn="base">
              <a:lnSpc>
                <a:spcPct val="160000"/>
              </a:lnSpc>
              <a:buFont typeface="Arial" panose="020B0604020202020204" pitchFamily="34" charset="0"/>
              <a:buChar char="•"/>
            </a:pPr>
            <a:r>
              <a:rPr lang="en-IN" b="1" i="0" dirty="0">
                <a:solidFill>
                  <a:srgbClr val="282828"/>
                </a:solidFill>
                <a:effectLst/>
                <a:latin typeface="Times New Roman" panose="02020603050405020304" pitchFamily="18" charset="0"/>
                <a:cs typeface="Times New Roman" panose="02020603050405020304" pitchFamily="18" charset="0"/>
              </a:rPr>
              <a:t>Web pages and blogs:</a:t>
            </a:r>
            <a:r>
              <a:rPr lang="en-IN" b="0" i="0" dirty="0">
                <a:solidFill>
                  <a:srgbClr val="282828"/>
                </a:solidFill>
                <a:effectLst/>
                <a:latin typeface="Times New Roman" panose="02020603050405020304" pitchFamily="18" charset="0"/>
                <a:cs typeface="Times New Roman" panose="02020603050405020304" pitchFamily="18" charset="0"/>
              </a:rPr>
              <a:t> Many blogs use tags.</a:t>
            </a:r>
          </a:p>
          <a:p>
            <a:pPr algn="just" fontAlgn="base">
              <a:lnSpc>
                <a:spcPct val="160000"/>
              </a:lnSpc>
              <a:buFont typeface="Arial" panose="020B0604020202020204" pitchFamily="34" charset="0"/>
              <a:buChar char="•"/>
            </a:pPr>
            <a:r>
              <a:rPr lang="en-IN" b="1" i="0" dirty="0">
                <a:solidFill>
                  <a:srgbClr val="282828"/>
                </a:solidFill>
                <a:effectLst/>
                <a:latin typeface="Times New Roman" panose="02020603050405020304" pitchFamily="18" charset="0"/>
                <a:cs typeface="Times New Roman" panose="02020603050405020304" pitchFamily="18" charset="0"/>
              </a:rPr>
              <a:t>Social media</a:t>
            </a:r>
            <a:r>
              <a:rPr lang="en-IN" b="0" i="0" dirty="0">
                <a:solidFill>
                  <a:srgbClr val="282828"/>
                </a:solidFill>
                <a:effectLst/>
                <a:latin typeface="Times New Roman" panose="02020603050405020304" pitchFamily="18" charset="0"/>
                <a:cs typeface="Times New Roman" panose="02020603050405020304" pitchFamily="18" charset="0"/>
              </a:rPr>
              <a:t> and </a:t>
            </a:r>
            <a:r>
              <a:rPr lang="en-IN" b="1" i="0" dirty="0">
                <a:solidFill>
                  <a:srgbClr val="282828"/>
                </a:solidFill>
                <a:effectLst/>
                <a:latin typeface="Times New Roman" panose="02020603050405020304" pitchFamily="18" charset="0"/>
                <a:cs typeface="Times New Roman" panose="02020603050405020304" pitchFamily="18" charset="0"/>
              </a:rPr>
              <a:t>folksonomies:</a:t>
            </a:r>
            <a:r>
              <a:rPr lang="en-IN" b="0" i="0" dirty="0">
                <a:solidFill>
                  <a:srgbClr val="282828"/>
                </a:solidFill>
                <a:effectLst/>
                <a:latin typeface="Times New Roman" panose="02020603050405020304" pitchFamily="18" charset="0"/>
                <a:cs typeface="Times New Roman" panose="02020603050405020304" pitchFamily="18" charset="0"/>
              </a:rPr>
              <a:t> By allowing other people to tag your site with their own tags, one can find out what they think of our pages.</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02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64B9-9F75-2250-3F6C-8491ED2EC08A}"/>
              </a:ext>
            </a:extLst>
          </p:cNvPr>
          <p:cNvSpPr>
            <a:spLocks noGrp="1"/>
          </p:cNvSpPr>
          <p:nvPr>
            <p:ph type="title"/>
          </p:nvPr>
        </p:nvSpPr>
        <p:spPr/>
        <p:txBody>
          <a:bodyPr/>
          <a:lstStyle/>
          <a:p>
            <a:r>
              <a:rPr lang="en-IN" b="0" i="0" dirty="0">
                <a:solidFill>
                  <a:schemeClr val="bg2"/>
                </a:solidFill>
                <a:effectLst/>
                <a:latin typeface="open sans" panose="020B0606030504020204" pitchFamily="34" charset="0"/>
              </a:rPr>
              <a:t>Tagging</a:t>
            </a:r>
            <a:endParaRPr lang="en-US" dirty="0">
              <a:solidFill>
                <a:schemeClr val="bg2"/>
              </a:solidFill>
            </a:endParaRPr>
          </a:p>
        </p:txBody>
      </p:sp>
      <p:sp>
        <p:nvSpPr>
          <p:cNvPr id="3" name="Content Placeholder 2">
            <a:extLst>
              <a:ext uri="{FF2B5EF4-FFF2-40B4-BE49-F238E27FC236}">
                <a16:creationId xmlns:a16="http://schemas.microsoft.com/office/drawing/2014/main" id="{2F034B18-5220-BC77-E724-FB6BC228DB9A}"/>
              </a:ext>
            </a:extLst>
          </p:cNvPr>
          <p:cNvSpPr>
            <a:spLocks noGrp="1"/>
          </p:cNvSpPr>
          <p:nvPr>
            <p:ph idx="1"/>
          </p:nvPr>
        </p:nvSpPr>
        <p:spPr/>
        <p:txBody>
          <a:bodyPr>
            <a:normAutofit fontScale="92500" lnSpcReduction="10000"/>
          </a:bodyPr>
          <a:lstStyle/>
          <a:p>
            <a:pPr algn="just">
              <a:lnSpc>
                <a:spcPct val="150000"/>
              </a:lnSpc>
            </a:pPr>
            <a:r>
              <a:rPr lang="en-IN" b="0" i="0" dirty="0">
                <a:solidFill>
                  <a:srgbClr val="404040"/>
                </a:solidFill>
                <a:effectLst/>
                <a:latin typeface="Times New Roman" panose="02020603050405020304" pitchFamily="18" charset="0"/>
                <a:cs typeface="Times New Roman" panose="02020603050405020304" pitchFamily="18" charset="0"/>
              </a:rPr>
              <a:t>The tagging process involves using labels to provide content with additional information (using a particular set of </a:t>
            </a:r>
            <a:r>
              <a:rPr lang="en-IN" b="0" i="0" u="none" strike="noStrike" dirty="0">
                <a:solidFill>
                  <a:srgbClr val="E7661C"/>
                </a:solidFill>
                <a:effectLst/>
                <a:latin typeface="Times New Roman" panose="02020603050405020304" pitchFamily="18" charset="0"/>
                <a:cs typeface="Times New Roman" panose="02020603050405020304" pitchFamily="18" charset="0"/>
              </a:rPr>
              <a:t>keywords</a:t>
            </a:r>
            <a:r>
              <a:rPr lang="en-IN" b="0" i="0" dirty="0">
                <a:solidFill>
                  <a:srgbClr val="404040"/>
                </a:solidFill>
                <a:effectLst/>
                <a:latin typeface="Times New Roman" panose="02020603050405020304" pitchFamily="18" charset="0"/>
                <a:cs typeface="Times New Roman" panose="02020603050405020304" pitchFamily="18" charset="0"/>
              </a:rPr>
              <a:t>). </a:t>
            </a:r>
          </a:p>
          <a:p>
            <a:pPr algn="just">
              <a:lnSpc>
                <a:spcPct val="150000"/>
              </a:lnSpc>
            </a:pPr>
            <a:r>
              <a:rPr lang="en-IN" b="0" i="0" dirty="0">
                <a:solidFill>
                  <a:srgbClr val="404040"/>
                </a:solidFill>
                <a:effectLst/>
                <a:latin typeface="Times New Roman" panose="02020603050405020304" pitchFamily="18" charset="0"/>
                <a:cs typeface="Times New Roman" panose="02020603050405020304" pitchFamily="18" charset="0"/>
              </a:rPr>
              <a:t>Tagging is primarily used to make information easier to find or link to, and there’s a difference between blog tags and social media tags.</a:t>
            </a:r>
          </a:p>
          <a:p>
            <a:pPr algn="just">
              <a:lnSpc>
                <a:spcPct val="150000"/>
              </a:lnSpc>
            </a:pPr>
            <a:r>
              <a:rPr lang="en-IN" b="0" i="0" dirty="0">
                <a:solidFill>
                  <a:srgbClr val="404040"/>
                </a:solidFill>
                <a:effectLst/>
                <a:latin typeface="Times New Roman" panose="02020603050405020304" pitchFamily="18" charset="0"/>
                <a:cs typeface="Times New Roman" panose="02020603050405020304" pitchFamily="18" charset="0"/>
              </a:rPr>
              <a:t>Some sites also incorporate tag clouds. Here the keywords are displayed in larger or smaller sizes depending on their frequency and popularity. A site’s tag cloud can therefore indicate, for example, which topics and terms will appear most often.</a:t>
            </a:r>
          </a:p>
          <a:p>
            <a:pPr marL="0" indent="0" algn="l">
              <a:buNone/>
            </a:pPr>
            <a:br>
              <a:rPr lang="en-IN" b="1" i="0" dirty="0">
                <a:solidFill>
                  <a:srgbClr val="404040"/>
                </a:solidFill>
                <a:effectLst/>
                <a:latin typeface="open sans" panose="020B0606030504020204" pitchFamily="34" charset="0"/>
              </a:rPr>
            </a:br>
            <a:endParaRPr lang="en-IN" b="1" i="0" dirty="0">
              <a:solidFill>
                <a:srgbClr val="404040"/>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63844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5EF3F-2B68-07B6-02B6-32C00890B17E}"/>
              </a:ext>
            </a:extLst>
          </p:cNvPr>
          <p:cNvSpPr txBox="1"/>
          <p:nvPr/>
        </p:nvSpPr>
        <p:spPr>
          <a:xfrm>
            <a:off x="443802" y="677664"/>
            <a:ext cx="11304395" cy="59518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400" b="1" i="0" dirty="0">
                <a:solidFill>
                  <a:srgbClr val="404040"/>
                </a:solidFill>
                <a:effectLst/>
                <a:latin typeface="Times New Roman" panose="02020603050405020304" pitchFamily="18" charset="0"/>
                <a:cs typeface="Times New Roman" panose="02020603050405020304" pitchFamily="18" charset="0"/>
              </a:rPr>
              <a:t>Blog Tags</a:t>
            </a:r>
          </a:p>
          <a:p>
            <a:pPr algn="just">
              <a:lnSpc>
                <a:spcPct val="150000"/>
              </a:lnSpc>
            </a:pPr>
            <a:r>
              <a:rPr lang="en-IN" sz="1400" b="0" i="0" dirty="0">
                <a:solidFill>
                  <a:srgbClr val="404040"/>
                </a:solidFill>
                <a:effectLst/>
                <a:latin typeface="Times New Roman" panose="02020603050405020304" pitchFamily="18" charset="0"/>
                <a:cs typeface="Times New Roman" panose="02020603050405020304" pitchFamily="18" charset="0"/>
              </a:rPr>
              <a:t>A blog post will often include relevant keywords, and clicking on a tag will then display all content grouped with, and related to, that particular topic. Posts connected to a particular keyword will appear in a list.</a:t>
            </a:r>
          </a:p>
          <a:p>
            <a:pPr algn="just">
              <a:lnSpc>
                <a:spcPct val="150000"/>
              </a:lnSpc>
            </a:pPr>
            <a:r>
              <a:rPr lang="en-IN" sz="1400" b="0" i="0" dirty="0">
                <a:solidFill>
                  <a:srgbClr val="404040"/>
                </a:solidFill>
                <a:effectLst/>
                <a:latin typeface="Times New Roman" panose="02020603050405020304" pitchFamily="18" charset="0"/>
                <a:cs typeface="Times New Roman" panose="02020603050405020304" pitchFamily="18" charset="0"/>
              </a:rPr>
              <a:t>When blog tagging, the author adds appropriate tags to the content when uploading it to a </a:t>
            </a:r>
            <a:r>
              <a:rPr lang="en-IN" sz="1400" b="0" i="0" u="none" strike="noStrike" dirty="0">
                <a:solidFill>
                  <a:srgbClr val="E7661C"/>
                </a:solidFill>
                <a:effectLst/>
                <a:latin typeface="Times New Roman" panose="02020603050405020304" pitchFamily="18" charset="0"/>
                <a:cs typeface="Times New Roman" panose="02020603050405020304" pitchFamily="18" charset="0"/>
              </a:rPr>
              <a:t>content management system</a:t>
            </a:r>
            <a:r>
              <a:rPr lang="en-IN" sz="1400" b="0" i="0" dirty="0">
                <a:solidFill>
                  <a:srgbClr val="404040"/>
                </a:solidFill>
                <a:effectLst/>
                <a:latin typeface="Times New Roman" panose="02020603050405020304" pitchFamily="18" charset="0"/>
                <a:cs typeface="Times New Roman" panose="02020603050405020304" pitchFamily="18" charset="0"/>
              </a:rPr>
              <a:t>. Because all articles on the system will use tags, anyone using several authors to write blog articles should arrange and agree a unified spelling protocol for all tags.</a:t>
            </a:r>
          </a:p>
          <a:p>
            <a:pPr marL="285750" indent="-285750" algn="just">
              <a:lnSpc>
                <a:spcPct val="150000"/>
              </a:lnSpc>
              <a:buFont typeface="Arial" panose="020B0604020202020204" pitchFamily="34" charset="0"/>
              <a:buChar char="•"/>
            </a:pPr>
            <a:r>
              <a:rPr lang="en-IN" sz="1400" b="1" i="0" dirty="0">
                <a:solidFill>
                  <a:srgbClr val="404040"/>
                </a:solidFill>
                <a:effectLst/>
                <a:latin typeface="Times New Roman" panose="02020603050405020304" pitchFamily="18" charset="0"/>
                <a:cs typeface="Times New Roman" panose="02020603050405020304" pitchFamily="18" charset="0"/>
              </a:rPr>
              <a:t>Social Tagging</a:t>
            </a:r>
          </a:p>
          <a:p>
            <a:pPr algn="just">
              <a:lnSpc>
                <a:spcPct val="150000"/>
              </a:lnSpc>
            </a:pPr>
            <a:r>
              <a:rPr lang="en-IN" sz="1400" b="0" i="0" dirty="0">
                <a:solidFill>
                  <a:srgbClr val="404040"/>
                </a:solidFill>
                <a:effectLst/>
                <a:latin typeface="Times New Roman" panose="02020603050405020304" pitchFamily="18" charset="0"/>
                <a:cs typeface="Times New Roman" panose="02020603050405020304" pitchFamily="18" charset="0"/>
              </a:rPr>
              <a:t>Tags are also used on social media channels such as </a:t>
            </a:r>
            <a:r>
              <a:rPr lang="en-IN" sz="1400" b="1" i="0" dirty="0">
                <a:solidFill>
                  <a:srgbClr val="404040"/>
                </a:solidFill>
                <a:effectLst/>
                <a:latin typeface="Times New Roman" panose="02020603050405020304" pitchFamily="18" charset="0"/>
                <a:cs typeface="Times New Roman" panose="02020603050405020304" pitchFamily="18" charset="0"/>
              </a:rPr>
              <a:t>Facebook</a:t>
            </a:r>
            <a:r>
              <a:rPr lang="en-IN" sz="1400" b="0" i="0" dirty="0">
                <a:solidFill>
                  <a:srgbClr val="404040"/>
                </a:solidFill>
                <a:effectLst/>
                <a:latin typeface="Times New Roman" panose="02020603050405020304" pitchFamily="18" charset="0"/>
                <a:cs typeface="Times New Roman" panose="02020603050405020304" pitchFamily="18" charset="0"/>
              </a:rPr>
              <a:t> and </a:t>
            </a:r>
            <a:r>
              <a:rPr lang="en-IN" sz="1400" b="1" i="0" dirty="0">
                <a:solidFill>
                  <a:srgbClr val="404040"/>
                </a:solidFill>
                <a:effectLst/>
                <a:latin typeface="Times New Roman" panose="02020603050405020304" pitchFamily="18" charset="0"/>
                <a:cs typeface="Times New Roman" panose="02020603050405020304" pitchFamily="18" charset="0"/>
              </a:rPr>
              <a:t>Twitter</a:t>
            </a:r>
            <a:r>
              <a:rPr lang="en-IN" sz="1400" b="0" i="0" dirty="0">
                <a:solidFill>
                  <a:srgbClr val="404040"/>
                </a:solidFill>
                <a:effectLst/>
                <a:latin typeface="Times New Roman" panose="02020603050405020304" pitchFamily="18" charset="0"/>
                <a:cs typeface="Times New Roman" panose="02020603050405020304" pitchFamily="18" charset="0"/>
              </a:rPr>
              <a:t>. On Facebook, for example, it’s possible to highlight other Facebook users in posts or photos. By tagging another Facebook user, a link is created, and through that link, the post or picture may be added to the other Facebook user’s Timeline.</a:t>
            </a:r>
          </a:p>
          <a:p>
            <a:pPr marL="285750" indent="-285750" algn="just">
              <a:lnSpc>
                <a:spcPct val="150000"/>
              </a:lnSpc>
              <a:buFont typeface="Arial" panose="020B0604020202020204" pitchFamily="34" charset="0"/>
              <a:buChar char="•"/>
            </a:pPr>
            <a:r>
              <a:rPr lang="en-IN" sz="1400" b="1" i="0" dirty="0">
                <a:solidFill>
                  <a:srgbClr val="404040"/>
                </a:solidFill>
                <a:effectLst/>
                <a:latin typeface="Times New Roman" panose="02020603050405020304" pitchFamily="18" charset="0"/>
                <a:cs typeface="Times New Roman" panose="02020603050405020304" pitchFamily="18" charset="0"/>
              </a:rPr>
              <a:t>Tags on Twitter</a:t>
            </a:r>
          </a:p>
          <a:p>
            <a:pPr algn="just">
              <a:lnSpc>
                <a:spcPct val="150000"/>
              </a:lnSpc>
            </a:pPr>
            <a:r>
              <a:rPr lang="en-IN" sz="1400" b="0" i="0" dirty="0">
                <a:solidFill>
                  <a:srgbClr val="404040"/>
                </a:solidFill>
                <a:effectLst/>
                <a:latin typeface="Times New Roman" panose="02020603050405020304" pitchFamily="18" charset="0"/>
                <a:cs typeface="Times New Roman" panose="02020603050405020304" pitchFamily="18" charset="0"/>
              </a:rPr>
              <a:t>As with Facebook, it’s also possible to tag other users on Twitter’s microblogging service. This is highlighted in tweets by putting an @ symbol before the username, and Twitter now also allows us to tag other people in photos.</a:t>
            </a:r>
          </a:p>
          <a:p>
            <a:pPr algn="just">
              <a:lnSpc>
                <a:spcPct val="150000"/>
              </a:lnSpc>
            </a:pPr>
            <a:r>
              <a:rPr lang="en-IN" sz="1400" b="0" i="0" dirty="0">
                <a:solidFill>
                  <a:srgbClr val="404040"/>
                </a:solidFill>
                <a:effectLst/>
                <a:latin typeface="Times New Roman" panose="02020603050405020304" pitchFamily="18" charset="0"/>
                <a:cs typeface="Times New Roman" panose="02020603050405020304" pitchFamily="18" charset="0"/>
              </a:rPr>
              <a:t>In addition, Twitter is also known for its use of the </a:t>
            </a:r>
            <a:r>
              <a:rPr lang="en-IN" sz="1400" b="0" i="0" u="none" strike="noStrike" dirty="0">
                <a:solidFill>
                  <a:srgbClr val="E7661C"/>
                </a:solidFill>
                <a:effectLst/>
                <a:latin typeface="Times New Roman" panose="02020603050405020304" pitchFamily="18" charset="0"/>
                <a:cs typeface="Times New Roman" panose="02020603050405020304" pitchFamily="18" charset="0"/>
              </a:rPr>
              <a:t>hashtag</a:t>
            </a:r>
            <a:r>
              <a:rPr lang="en-IN" sz="1400" b="0" i="0" dirty="0">
                <a:solidFill>
                  <a:srgbClr val="404040"/>
                </a:solidFill>
                <a:effectLst/>
                <a:latin typeface="Times New Roman" panose="02020603050405020304" pitchFamily="18" charset="0"/>
                <a:cs typeface="Times New Roman" panose="02020603050405020304" pitchFamily="18" charset="0"/>
              </a:rPr>
              <a:t>. Although many other social media channels like Facebook, Pinterest, Instagram, LinkedIn and Google+ now also allow the use of hashtags, it originated on Twitter.</a:t>
            </a:r>
          </a:p>
          <a:p>
            <a:pPr algn="just">
              <a:lnSpc>
                <a:spcPct val="150000"/>
              </a:lnSpc>
            </a:pPr>
            <a:r>
              <a:rPr lang="en-IN" sz="1400" b="0" i="0" dirty="0">
                <a:solidFill>
                  <a:srgbClr val="404040"/>
                </a:solidFill>
                <a:effectLst/>
                <a:latin typeface="Times New Roman" panose="02020603050405020304" pitchFamily="18" charset="0"/>
                <a:cs typeface="Times New Roman" panose="02020603050405020304" pitchFamily="18" charset="0"/>
              </a:rPr>
              <a:t>A hashtag on Twitter is a hash placed before a certain keyword, which may include both alphabetical and numeric forms. Hashtags can be positioned within a tweet or at the end of a tweet and are used to aggregate information about a topic. To help users follow the latest trends and topics, related tweets are collected together under the same hashtag. When a new hashtag is picked up by other Twitter users, it can soon spread </a:t>
            </a:r>
            <a:r>
              <a:rPr lang="en-IN" sz="1400" b="0" i="0" u="none" strike="noStrike" dirty="0">
                <a:solidFill>
                  <a:srgbClr val="E7661C"/>
                </a:solidFill>
                <a:effectLst/>
                <a:latin typeface="Times New Roman" panose="02020603050405020304" pitchFamily="18" charset="0"/>
                <a:cs typeface="Times New Roman" panose="02020603050405020304" pitchFamily="18" charset="0"/>
              </a:rPr>
              <a:t>virally</a:t>
            </a:r>
            <a:r>
              <a:rPr lang="en-IN" sz="1400" b="0" i="0" dirty="0">
                <a:solidFill>
                  <a:srgbClr val="404040"/>
                </a:solidFill>
                <a:effectLst/>
                <a:latin typeface="Times New Roman" panose="02020603050405020304" pitchFamily="18" charset="0"/>
                <a:cs typeface="Times New Roman" panose="02020603050405020304" pitchFamily="18" charset="0"/>
              </a:rPr>
              <a:t> across the Internet</a:t>
            </a:r>
            <a:r>
              <a:rPr lang="en-IN" sz="1400" dirty="0">
                <a:solidFill>
                  <a:srgbClr val="404040"/>
                </a:solidFill>
                <a:latin typeface="Times New Roman" panose="02020603050405020304" pitchFamily="18" charset="0"/>
                <a:cs typeface="Times New Roman" panose="02020603050405020304" pitchFamily="18" charset="0"/>
              </a:rPr>
              <a:t>.</a:t>
            </a:r>
            <a:br>
              <a:rPr lang="en-IN" b="1" i="0" dirty="0">
                <a:solidFill>
                  <a:srgbClr val="404040"/>
                </a:solidFill>
                <a:effectLst/>
                <a:latin typeface="Times New Roman" panose="02020603050405020304" pitchFamily="18" charset="0"/>
                <a:cs typeface="Times New Roman" panose="02020603050405020304" pitchFamily="18" charset="0"/>
              </a:rPr>
            </a:br>
            <a:endParaRPr lang="en-IN" b="1"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44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12AF-88EE-D7FF-7EAF-B6417E98AAED}"/>
              </a:ext>
            </a:extLst>
          </p:cNvPr>
          <p:cNvSpPr>
            <a:spLocks noGrp="1"/>
          </p:cNvSpPr>
          <p:nvPr>
            <p:ph type="title"/>
          </p:nvPr>
        </p:nvSpPr>
        <p:spPr/>
        <p:txBody>
          <a:bodyPr/>
          <a:lstStyle/>
          <a:p>
            <a:r>
              <a:rPr lang="en-IN" b="1" i="0" dirty="0">
                <a:solidFill>
                  <a:schemeClr val="bg2"/>
                </a:solidFill>
                <a:effectLst/>
                <a:latin typeface="Times New Roman" panose="02020603050405020304" pitchFamily="18" charset="0"/>
                <a:cs typeface="Times New Roman" panose="02020603050405020304" pitchFamily="18" charset="0"/>
              </a:rPr>
              <a:t>Pros And Cons of Blogging</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48E1F4-509C-61CB-872B-CA87C148CA89}"/>
              </a:ext>
            </a:extLst>
          </p:cNvPr>
          <p:cNvSpPr>
            <a:spLocks noGrp="1"/>
          </p:cNvSpPr>
          <p:nvPr>
            <p:ph idx="1"/>
          </p:nvPr>
        </p:nvSpPr>
        <p:spPr>
          <a:xfrm>
            <a:off x="581192" y="1939332"/>
            <a:ext cx="11029615" cy="4918668"/>
          </a:xfrm>
        </p:spPr>
        <p:txBody>
          <a:bodyPr>
            <a:normAutofit fontScale="77500" lnSpcReduction="20000"/>
          </a:bodyPr>
          <a:lstStyle/>
          <a:p>
            <a:pPr algn="l"/>
            <a:r>
              <a:rPr lang="en-IN" b="1" i="0" dirty="0">
                <a:solidFill>
                  <a:srgbClr val="222222"/>
                </a:solidFill>
                <a:effectLst/>
                <a:latin typeface="Times New Roman" panose="02020603050405020304" pitchFamily="18" charset="0"/>
                <a:cs typeface="Times New Roman" panose="02020603050405020304" pitchFamily="18" charset="0"/>
              </a:rPr>
              <a:t>Pros of blogging:</a:t>
            </a:r>
            <a:endParaRPr lang="en-IN" b="0" i="0" dirty="0">
              <a:solidFill>
                <a:srgbClr val="222222"/>
              </a:solidFill>
              <a:effectLst/>
              <a:latin typeface="Times New Roman" panose="02020603050405020304" pitchFamily="18" charset="0"/>
              <a:cs typeface="Times New Roman" panose="02020603050405020304" pitchFamily="18" charset="0"/>
            </a:endParaRP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One of the </a:t>
            </a:r>
            <a:r>
              <a:rPr lang="en-IN" b="0" i="0" u="sng" dirty="0">
                <a:solidFill>
                  <a:srgbClr val="222222"/>
                </a:solidFill>
                <a:effectLst/>
                <a:latin typeface="Times New Roman" panose="02020603050405020304" pitchFamily="18" charset="0"/>
                <a:cs typeface="Times New Roman" panose="02020603050405020304" pitchFamily="18" charset="0"/>
              </a:rPr>
              <a:t>biggest advantages of blogging</a:t>
            </a:r>
            <a:r>
              <a:rPr lang="en-IN" b="0" i="0" dirty="0">
                <a:solidFill>
                  <a:srgbClr val="222222"/>
                </a:solidFill>
                <a:effectLst/>
                <a:latin typeface="Times New Roman" panose="02020603050405020304" pitchFamily="18" charset="0"/>
                <a:cs typeface="Times New Roman" panose="02020603050405020304" pitchFamily="18" charset="0"/>
              </a:rPr>
              <a:t> is that it helps to make money. There are a number of ways one can monetize the blogs such as selling advertising, selling products or services.</a:t>
            </a: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Blogging allows us to share your ideas and thoughts with the world. It allows us to connect with other like-minded people and build a community of followers around our blog. </a:t>
            </a: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Blogging can help us build our </a:t>
            </a:r>
            <a:r>
              <a:rPr lang="en-IN" b="0" i="0" u="sng" dirty="0">
                <a:solidFill>
                  <a:srgbClr val="222222"/>
                </a:solidFill>
                <a:effectLst/>
                <a:latin typeface="Times New Roman" panose="02020603050405020304" pitchFamily="18" charset="0"/>
                <a:cs typeface="Times New Roman" panose="02020603050405020304" pitchFamily="18" charset="0"/>
              </a:rPr>
              <a:t>personal brand</a:t>
            </a:r>
            <a:r>
              <a:rPr lang="en-IN" b="0" i="0" dirty="0">
                <a:solidFill>
                  <a:srgbClr val="222222"/>
                </a:solidFill>
                <a:effectLst/>
                <a:latin typeface="Times New Roman" panose="02020603050405020304" pitchFamily="18" charset="0"/>
                <a:cs typeface="Times New Roman" panose="02020603050405020304" pitchFamily="18" charset="0"/>
              </a:rPr>
              <a:t> and establish ourselves as an expert in our industry.</a:t>
            </a: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It can also be a great way to drive traffic to our website and generate leads for our business. By optimizing our blog posts for search engines, </a:t>
            </a:r>
            <a:r>
              <a:rPr lang="en-IN" dirty="0">
                <a:solidFill>
                  <a:srgbClr val="222222"/>
                </a:solidFill>
                <a:latin typeface="Times New Roman" panose="02020603050405020304" pitchFamily="18" charset="0"/>
                <a:cs typeface="Times New Roman" panose="02020603050405020304" pitchFamily="18" charset="0"/>
              </a:rPr>
              <a:t>we</a:t>
            </a:r>
            <a:r>
              <a:rPr lang="en-IN" b="0" i="0" dirty="0">
                <a:solidFill>
                  <a:srgbClr val="222222"/>
                </a:solidFill>
                <a:effectLst/>
                <a:latin typeface="Times New Roman" panose="02020603050405020304" pitchFamily="18" charset="0"/>
                <a:cs typeface="Times New Roman" panose="02020603050405020304" pitchFamily="18" charset="0"/>
              </a:rPr>
              <a:t>’ll be able to get more people to our site and increase the chances of them doing business with us. </a:t>
            </a: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Finally, blogging can help us build and improve your skills such as writing, coding, networking, etc. </a:t>
            </a:r>
          </a:p>
          <a:p>
            <a:pPr algn="l">
              <a:lnSpc>
                <a:spcPct val="160000"/>
              </a:lnSpc>
            </a:pPr>
            <a:r>
              <a:rPr lang="en-IN" b="1" i="0" dirty="0">
                <a:solidFill>
                  <a:srgbClr val="222222"/>
                </a:solidFill>
                <a:effectLst/>
                <a:latin typeface="Times New Roman" panose="02020603050405020304" pitchFamily="18" charset="0"/>
                <a:cs typeface="Times New Roman" panose="02020603050405020304" pitchFamily="18" charset="0"/>
              </a:rPr>
              <a:t>Cons of blogging: </a:t>
            </a:r>
            <a:endParaRPr lang="en-IN" b="0" i="0" dirty="0">
              <a:solidFill>
                <a:srgbClr val="222222"/>
              </a:solidFill>
              <a:effectLst/>
              <a:latin typeface="Times New Roman" panose="02020603050405020304" pitchFamily="18" charset="0"/>
              <a:cs typeface="Times New Roman" panose="02020603050405020304" pitchFamily="18" charset="0"/>
            </a:endParaRP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One of the biggest disadvantages of blogging is that it takes time and effort to build a successful blog. </a:t>
            </a:r>
          </a:p>
          <a:p>
            <a:pPr algn="l">
              <a:lnSpc>
                <a:spcPct val="16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It can be difficult to come up with fresh content on a regular basis, and it can be even harder to promote our blog and get people to read it. </a:t>
            </a:r>
          </a:p>
          <a:p>
            <a:endParaRPr lang="en-US" dirty="0"/>
          </a:p>
        </p:txBody>
      </p:sp>
    </p:spTree>
    <p:extLst>
      <p:ext uri="{BB962C8B-B14F-4D97-AF65-F5344CB8AC3E}">
        <p14:creationId xmlns:p14="http://schemas.microsoft.com/office/powerpoint/2010/main" val="166935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8426-E85B-C613-D96D-D3EF15770652}"/>
              </a:ext>
            </a:extLst>
          </p:cNvPr>
          <p:cNvSpPr>
            <a:spLocks noGrp="1"/>
          </p:cNvSpPr>
          <p:nvPr>
            <p:ph type="title"/>
          </p:nvPr>
        </p:nvSpPr>
        <p:spPr/>
        <p:txBody>
          <a:bodyPr/>
          <a:lstStyle/>
          <a:p>
            <a:r>
              <a:rPr lang="en-US" dirty="0"/>
              <a:t>Difference between website &amp; blog</a:t>
            </a:r>
          </a:p>
        </p:txBody>
      </p:sp>
      <p:graphicFrame>
        <p:nvGraphicFramePr>
          <p:cNvPr id="6" name="Table 6">
            <a:extLst>
              <a:ext uri="{FF2B5EF4-FFF2-40B4-BE49-F238E27FC236}">
                <a16:creationId xmlns:a16="http://schemas.microsoft.com/office/drawing/2014/main" id="{FBE9D07B-2A9F-7EC6-8E58-F047ECA5C038}"/>
              </a:ext>
            </a:extLst>
          </p:cNvPr>
          <p:cNvGraphicFramePr>
            <a:graphicFrameLocks noGrp="1"/>
          </p:cNvGraphicFramePr>
          <p:nvPr>
            <p:ph idx="1"/>
            <p:extLst>
              <p:ext uri="{D42A27DB-BD31-4B8C-83A1-F6EECF244321}">
                <p14:modId xmlns:p14="http://schemas.microsoft.com/office/powerpoint/2010/main" val="228078808"/>
              </p:ext>
            </p:extLst>
          </p:nvPr>
        </p:nvGraphicFramePr>
        <p:xfrm>
          <a:off x="581025" y="2181225"/>
          <a:ext cx="11029950" cy="23926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3473689979"/>
                    </a:ext>
                  </a:extLst>
                </a:gridCol>
                <a:gridCol w="5514975">
                  <a:extLst>
                    <a:ext uri="{9D8B030D-6E8A-4147-A177-3AD203B41FA5}">
                      <a16:colId xmlns:a16="http://schemas.microsoft.com/office/drawing/2014/main" val="1722801799"/>
                    </a:ext>
                  </a:extLst>
                </a:gridCol>
              </a:tblGrid>
              <a:tr h="370840">
                <a:tc>
                  <a:txBody>
                    <a:bodyPr/>
                    <a:lstStyle/>
                    <a:p>
                      <a:pPr algn="ctr"/>
                      <a:r>
                        <a:rPr lang="en-US" dirty="0"/>
                        <a:t>BLOG</a:t>
                      </a:r>
                    </a:p>
                  </a:txBody>
                  <a:tcPr/>
                </a:tc>
                <a:tc>
                  <a:txBody>
                    <a:bodyPr/>
                    <a:lstStyle/>
                    <a:p>
                      <a:pPr algn="ctr"/>
                      <a:r>
                        <a:rPr lang="en-US" dirty="0"/>
                        <a:t>WEBSITE</a:t>
                      </a:r>
                    </a:p>
                  </a:txBody>
                  <a:tcPr/>
                </a:tc>
                <a:extLst>
                  <a:ext uri="{0D108BD9-81ED-4DB2-BD59-A6C34878D82A}">
                    <a16:rowId xmlns:a16="http://schemas.microsoft.com/office/drawing/2014/main" val="4145622065"/>
                  </a:ext>
                </a:extLst>
              </a:tr>
              <a:tr h="370840">
                <a:tc>
                  <a:txBody>
                    <a:bodyPr/>
                    <a:lstStyle/>
                    <a:p>
                      <a:pPr algn="just"/>
                      <a:r>
                        <a:rPr lang="en-US" dirty="0"/>
                        <a:t>A blog is a type of website where content is presented in a reverse chronological order.</a:t>
                      </a:r>
                    </a:p>
                  </a:txBody>
                  <a:tcPr/>
                </a:tc>
                <a:tc>
                  <a:txBody>
                    <a:bodyPr/>
                    <a:lstStyle/>
                    <a:p>
                      <a:pPr algn="just"/>
                      <a:r>
                        <a:rPr lang="en-US" dirty="0"/>
                        <a:t>Static/dynamic in nature</a:t>
                      </a:r>
                    </a:p>
                  </a:txBody>
                  <a:tcPr/>
                </a:tc>
                <a:extLst>
                  <a:ext uri="{0D108BD9-81ED-4DB2-BD59-A6C34878D82A}">
                    <a16:rowId xmlns:a16="http://schemas.microsoft.com/office/drawing/2014/main" val="2422737104"/>
                  </a:ext>
                </a:extLst>
              </a:tr>
              <a:tr h="370840">
                <a:tc>
                  <a:txBody>
                    <a:bodyPr/>
                    <a:lstStyle/>
                    <a:p>
                      <a:pPr algn="just"/>
                      <a:r>
                        <a:rPr lang="en-US" dirty="0"/>
                        <a:t>Content is in the form blog posts, updated regularly</a:t>
                      </a:r>
                    </a:p>
                  </a:txBody>
                  <a:tcPr/>
                </a:tc>
                <a:tc>
                  <a:txBody>
                    <a:bodyPr/>
                    <a:lstStyle/>
                    <a:p>
                      <a:pPr algn="just"/>
                      <a:r>
                        <a:rPr lang="en-US" dirty="0"/>
                        <a:t>Not updated regularly</a:t>
                      </a:r>
                    </a:p>
                  </a:txBody>
                  <a:tcPr/>
                </a:tc>
                <a:extLst>
                  <a:ext uri="{0D108BD9-81ED-4DB2-BD59-A6C34878D82A}">
                    <a16:rowId xmlns:a16="http://schemas.microsoft.com/office/drawing/2014/main" val="2282608547"/>
                  </a:ext>
                </a:extLst>
              </a:tr>
              <a:tr h="370840">
                <a:tc>
                  <a:txBody>
                    <a:bodyPr/>
                    <a:lstStyle/>
                    <a:p>
                      <a:pPr algn="just"/>
                      <a:r>
                        <a:rPr lang="en-US" dirty="0"/>
                        <a:t>A blog can be on a website or on any blogging platform</a:t>
                      </a:r>
                    </a:p>
                  </a:txBody>
                  <a:tcPr/>
                </a:tc>
                <a:tc>
                  <a:txBody>
                    <a:bodyPr/>
                    <a:lstStyle/>
                    <a:p>
                      <a:pPr algn="just"/>
                      <a:endParaRPr lang="en-US" dirty="0"/>
                    </a:p>
                  </a:txBody>
                  <a:tcPr/>
                </a:tc>
                <a:extLst>
                  <a:ext uri="{0D108BD9-81ED-4DB2-BD59-A6C34878D82A}">
                    <a16:rowId xmlns:a16="http://schemas.microsoft.com/office/drawing/2014/main" val="422584876"/>
                  </a:ext>
                </a:extLst>
              </a:tr>
              <a:tr h="370840">
                <a:tc>
                  <a:txBody>
                    <a:bodyPr/>
                    <a:lstStyle/>
                    <a:p>
                      <a:r>
                        <a:rPr lang="en-US" dirty="0"/>
                        <a:t>Earlier started as personal, later companies adopted it as it drives traffic</a:t>
                      </a:r>
                    </a:p>
                  </a:txBody>
                  <a:tcPr/>
                </a:tc>
                <a:tc>
                  <a:txBody>
                    <a:bodyPr/>
                    <a:lstStyle/>
                    <a:p>
                      <a:r>
                        <a:rPr lang="en-US" dirty="0"/>
                        <a:t>Content is not updated regularly. Hence informational approach is less</a:t>
                      </a:r>
                    </a:p>
                  </a:txBody>
                  <a:tcPr/>
                </a:tc>
                <a:extLst>
                  <a:ext uri="{0D108BD9-81ED-4DB2-BD59-A6C34878D82A}">
                    <a16:rowId xmlns:a16="http://schemas.microsoft.com/office/drawing/2014/main" val="1001767742"/>
                  </a:ext>
                </a:extLst>
              </a:tr>
            </a:tbl>
          </a:graphicData>
        </a:graphic>
      </p:graphicFrame>
    </p:spTree>
    <p:extLst>
      <p:ext uri="{BB962C8B-B14F-4D97-AF65-F5344CB8AC3E}">
        <p14:creationId xmlns:p14="http://schemas.microsoft.com/office/powerpoint/2010/main" val="96113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AB1F-3C44-86E6-A33E-924DD0B03286}"/>
              </a:ext>
            </a:extLst>
          </p:cNvPr>
          <p:cNvSpPr>
            <a:spLocks noGrp="1"/>
          </p:cNvSpPr>
          <p:nvPr>
            <p:ph type="title"/>
          </p:nvPr>
        </p:nvSpPr>
        <p:spPr/>
        <p:txBody>
          <a:bodyPr/>
          <a:lstStyle/>
          <a:p>
            <a:r>
              <a:rPr lang="en-IN" sz="2800" dirty="0">
                <a:effectLst/>
                <a:latin typeface="AGaramond"/>
              </a:rPr>
              <a:t>Rich Internet Applications (RIAs)</a:t>
            </a:r>
            <a:endParaRPr lang="en-US" dirty="0"/>
          </a:p>
        </p:txBody>
      </p:sp>
      <p:sp>
        <p:nvSpPr>
          <p:cNvPr id="3" name="Content Placeholder 2">
            <a:extLst>
              <a:ext uri="{FF2B5EF4-FFF2-40B4-BE49-F238E27FC236}">
                <a16:creationId xmlns:a16="http://schemas.microsoft.com/office/drawing/2014/main" id="{2B461FAD-1A11-84A2-947F-D370DC9ADEDF}"/>
              </a:ext>
            </a:extLst>
          </p:cNvPr>
          <p:cNvSpPr>
            <a:spLocks noGrp="1"/>
          </p:cNvSpPr>
          <p:nvPr>
            <p:ph idx="1"/>
          </p:nvPr>
        </p:nvSpPr>
        <p:spPr>
          <a:xfrm>
            <a:off x="225778" y="2180496"/>
            <a:ext cx="11480800" cy="4367060"/>
          </a:xfrm>
        </p:spPr>
        <p:txBody>
          <a:bodyPr>
            <a:normAutofit fontScale="92500" lnSpcReduction="20000"/>
          </a:bodyPr>
          <a:lstStyle/>
          <a:p>
            <a:pPr algn="just">
              <a:lnSpc>
                <a:spcPct val="160000"/>
              </a:lnSpc>
            </a:pPr>
            <a:r>
              <a:rPr lang="en-IN" b="1" i="0" dirty="0">
                <a:solidFill>
                  <a:srgbClr val="4B4F58"/>
                </a:solidFill>
                <a:effectLst/>
                <a:latin typeface="Times New Roman" panose="02020603050405020304" pitchFamily="18" charset="0"/>
                <a:cs typeface="Times New Roman" panose="02020603050405020304" pitchFamily="18" charset="0"/>
              </a:rPr>
              <a:t>R</a:t>
            </a:r>
            <a:r>
              <a:rPr lang="en-IN" b="0" i="0" dirty="0">
                <a:solidFill>
                  <a:srgbClr val="4B4F58"/>
                </a:solidFill>
                <a:effectLst/>
                <a:latin typeface="Times New Roman" panose="02020603050405020304" pitchFamily="18" charset="0"/>
                <a:cs typeface="Times New Roman" panose="02020603050405020304" pitchFamily="18" charset="0"/>
              </a:rPr>
              <a:t>ich </a:t>
            </a:r>
            <a:r>
              <a:rPr lang="en-IN" b="1" i="0" dirty="0">
                <a:solidFill>
                  <a:srgbClr val="4B4F58"/>
                </a:solidFill>
                <a:effectLst/>
                <a:latin typeface="Times New Roman" panose="02020603050405020304" pitchFamily="18" charset="0"/>
                <a:cs typeface="Times New Roman" panose="02020603050405020304" pitchFamily="18" charset="0"/>
              </a:rPr>
              <a:t>I</a:t>
            </a:r>
            <a:r>
              <a:rPr lang="en-IN" b="0" i="0" dirty="0">
                <a:solidFill>
                  <a:srgbClr val="4B4F58"/>
                </a:solidFill>
                <a:effectLst/>
                <a:latin typeface="Times New Roman" panose="02020603050405020304" pitchFamily="18" charset="0"/>
                <a:cs typeface="Times New Roman" panose="02020603050405020304" pitchFamily="18" charset="0"/>
              </a:rPr>
              <a:t>nternet/</a:t>
            </a:r>
            <a:r>
              <a:rPr lang="en-IN" b="1" i="0" dirty="0">
                <a:solidFill>
                  <a:srgbClr val="4B4F58"/>
                </a:solidFill>
                <a:effectLst/>
                <a:latin typeface="Times New Roman" panose="02020603050405020304" pitchFamily="18" charset="0"/>
                <a:cs typeface="Times New Roman" panose="02020603050405020304" pitchFamily="18" charset="0"/>
              </a:rPr>
              <a:t>M</a:t>
            </a:r>
            <a:r>
              <a:rPr lang="en-IN" b="0" i="0" dirty="0">
                <a:solidFill>
                  <a:srgbClr val="4B4F58"/>
                </a:solidFill>
                <a:effectLst/>
                <a:latin typeface="Times New Roman" panose="02020603050405020304" pitchFamily="18" charset="0"/>
                <a:cs typeface="Times New Roman" panose="02020603050405020304" pitchFamily="18" charset="0"/>
              </a:rPr>
              <a:t>edia </a:t>
            </a:r>
            <a:r>
              <a:rPr lang="en-IN" b="1" i="0" dirty="0">
                <a:solidFill>
                  <a:srgbClr val="4B4F58"/>
                </a:solidFill>
                <a:effectLst/>
                <a:latin typeface="Times New Roman" panose="02020603050405020304" pitchFamily="18" charset="0"/>
                <a:cs typeface="Times New Roman" panose="02020603050405020304" pitchFamily="18" charset="0"/>
              </a:rPr>
              <a:t>A</a:t>
            </a:r>
            <a:r>
              <a:rPr lang="en-IN" b="0" i="0" dirty="0">
                <a:solidFill>
                  <a:srgbClr val="4B4F58"/>
                </a:solidFill>
                <a:effectLst/>
                <a:latin typeface="Times New Roman" panose="02020603050405020304" pitchFamily="18" charset="0"/>
                <a:cs typeface="Times New Roman" panose="02020603050405020304" pitchFamily="18" charset="0"/>
              </a:rPr>
              <a:t>pplications, is considered as </a:t>
            </a:r>
            <a:r>
              <a:rPr lang="en-IN" b="1" i="0" dirty="0">
                <a:solidFill>
                  <a:srgbClr val="4B4F58"/>
                </a:solidFill>
                <a:effectLst/>
                <a:latin typeface="Times New Roman" panose="02020603050405020304" pitchFamily="18" charset="0"/>
                <a:cs typeface="Times New Roman" panose="02020603050405020304" pitchFamily="18" charset="0"/>
              </a:rPr>
              <a:t>RIAs</a:t>
            </a:r>
            <a:r>
              <a:rPr lang="en-IN" b="0" i="0" dirty="0">
                <a:solidFill>
                  <a:srgbClr val="4B4F58"/>
                </a:solidFill>
                <a:effectLst/>
                <a:latin typeface="Times New Roman" panose="02020603050405020304" pitchFamily="18" charset="0"/>
                <a:cs typeface="Times New Roman" panose="02020603050405020304" pitchFamily="18" charset="0"/>
              </a:rPr>
              <a:t>. </a:t>
            </a:r>
            <a:r>
              <a:rPr lang="en-IN" b="1" i="0" dirty="0">
                <a:solidFill>
                  <a:srgbClr val="4B4F58"/>
                </a:solidFill>
                <a:effectLst/>
                <a:latin typeface="Times New Roman" panose="02020603050405020304" pitchFamily="18" charset="0"/>
                <a:cs typeface="Times New Roman" panose="02020603050405020304" pitchFamily="18" charset="0"/>
              </a:rPr>
              <a:t>RIAs</a:t>
            </a:r>
            <a:r>
              <a:rPr lang="en-IN" b="0" i="0" dirty="0">
                <a:solidFill>
                  <a:srgbClr val="4B4F58"/>
                </a:solidFill>
                <a:effectLst/>
                <a:latin typeface="Times New Roman" panose="02020603050405020304" pitchFamily="18" charset="0"/>
                <a:cs typeface="Times New Roman" panose="02020603050405020304" pitchFamily="18" charset="0"/>
              </a:rPr>
              <a:t> are the online apps which has the ability to use the rich graphics interface and functionality of a desktop software in a web browser.  </a:t>
            </a:r>
          </a:p>
          <a:p>
            <a:pPr algn="just">
              <a:lnSpc>
                <a:spcPct val="160000"/>
              </a:lnSpc>
            </a:pPr>
            <a:r>
              <a:rPr lang="en-IN" b="0" i="0" dirty="0">
                <a:solidFill>
                  <a:srgbClr val="666666"/>
                </a:solidFill>
                <a:effectLst/>
                <a:latin typeface="Times New Roman" panose="02020603050405020304" pitchFamily="18" charset="0"/>
                <a:cs typeface="Times New Roman" panose="02020603050405020304" pitchFamily="18" charset="0"/>
              </a:rPr>
              <a:t>A rich Internet application (RIA) is a Web application designed to deliver the same features and functions normally associated with desktop applications. RIAs generally split the processing across the Internet/network divide by locating the user interface and related activity and capability on the client side, and the data manipulation and operation on the application server side.</a:t>
            </a:r>
          </a:p>
          <a:p>
            <a:pPr algn="just">
              <a:lnSpc>
                <a:spcPct val="160000"/>
              </a:lnSpc>
            </a:pPr>
            <a:r>
              <a:rPr lang="en-IN" b="0" i="0" dirty="0">
                <a:solidFill>
                  <a:srgbClr val="666666"/>
                </a:solidFill>
                <a:effectLst/>
                <a:latin typeface="Times New Roman" panose="02020603050405020304" pitchFamily="18" charset="0"/>
                <a:cs typeface="Times New Roman" panose="02020603050405020304" pitchFamily="18" charset="0"/>
              </a:rPr>
              <a:t>An RIA normally runs inside a Web browser and </a:t>
            </a:r>
            <a:r>
              <a:rPr lang="en-IN" b="1" i="0" dirty="0">
                <a:solidFill>
                  <a:srgbClr val="666666"/>
                </a:solidFill>
                <a:effectLst/>
                <a:latin typeface="Times New Roman" panose="02020603050405020304" pitchFamily="18" charset="0"/>
                <a:cs typeface="Times New Roman" panose="02020603050405020304" pitchFamily="18" charset="0"/>
              </a:rPr>
              <a:t>usually does not require software installation </a:t>
            </a:r>
            <a:r>
              <a:rPr lang="en-IN" b="0" i="0" dirty="0">
                <a:solidFill>
                  <a:srgbClr val="666666"/>
                </a:solidFill>
                <a:effectLst/>
                <a:latin typeface="Times New Roman" panose="02020603050405020304" pitchFamily="18" charset="0"/>
                <a:cs typeface="Times New Roman" panose="02020603050405020304" pitchFamily="18" charset="0"/>
              </a:rPr>
              <a:t>on the client side to work. However, some RIAs may only work properly with one or more specific browsers. </a:t>
            </a:r>
          </a:p>
          <a:p>
            <a:pPr algn="just">
              <a:lnSpc>
                <a:spcPct val="160000"/>
              </a:lnSpc>
            </a:pPr>
            <a:r>
              <a:rPr lang="en-IN" b="0" i="0" dirty="0">
                <a:solidFill>
                  <a:srgbClr val="666666"/>
                </a:solidFill>
                <a:effectLst/>
                <a:latin typeface="Times New Roman" panose="02020603050405020304" pitchFamily="18" charset="0"/>
                <a:cs typeface="Times New Roman" panose="02020603050405020304" pitchFamily="18" charset="0"/>
              </a:rPr>
              <a:t>For security purposes, most RIAs run their client portions within a special isolated area of the client desktop called a </a:t>
            </a:r>
            <a:r>
              <a:rPr lang="en-IN" b="0" i="0" dirty="0">
                <a:solidFill>
                  <a:srgbClr val="007CAD"/>
                </a:solidFill>
                <a:effectLst/>
                <a:latin typeface="Times New Roman" panose="02020603050405020304" pitchFamily="18" charset="0"/>
                <a:cs typeface="Times New Roman" panose="02020603050405020304" pitchFamily="18" charset="0"/>
              </a:rPr>
              <a:t>sandbox</a:t>
            </a:r>
            <a:r>
              <a:rPr lang="en-IN" b="0" i="0" dirty="0">
                <a:solidFill>
                  <a:srgbClr val="666666"/>
                </a:solidFill>
                <a:effectLst/>
                <a:latin typeface="Times New Roman" panose="02020603050405020304" pitchFamily="18" charset="0"/>
                <a:cs typeface="Times New Roman" panose="02020603050405020304" pitchFamily="18" charset="0"/>
              </a:rPr>
              <a:t>. The sandbox limits visibility and access to the file and operating system on the client to the application server on the other side of the connection.</a:t>
            </a:r>
          </a:p>
          <a:p>
            <a:endParaRPr lang="en-US" dirty="0"/>
          </a:p>
        </p:txBody>
      </p:sp>
    </p:spTree>
    <p:extLst>
      <p:ext uri="{BB962C8B-B14F-4D97-AF65-F5344CB8AC3E}">
        <p14:creationId xmlns:p14="http://schemas.microsoft.com/office/powerpoint/2010/main" val="1120315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E5F3-B86C-1608-FBAE-533DF6183A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69EEAD-9630-A05D-E307-30DF1CB06913}"/>
              </a:ext>
            </a:extLst>
          </p:cNvPr>
          <p:cNvSpPr>
            <a:spLocks noGrp="1"/>
          </p:cNvSpPr>
          <p:nvPr>
            <p:ph idx="1"/>
          </p:nvPr>
        </p:nvSpPr>
        <p:spPr>
          <a:xfrm>
            <a:off x="245440" y="2157918"/>
            <a:ext cx="11701119" cy="3678303"/>
          </a:xfrm>
        </p:spPr>
        <p:txBody>
          <a:bodyPr>
            <a:normAutofit/>
          </a:bodyPr>
          <a:lstStyle/>
          <a:p>
            <a:pPr algn="just">
              <a:lnSpc>
                <a:spcPct val="150000"/>
              </a:lnSpc>
            </a:pPr>
            <a:r>
              <a:rPr lang="en-IN" dirty="0">
                <a:solidFill>
                  <a:srgbClr val="666666"/>
                </a:solidFill>
                <a:effectLst/>
                <a:latin typeface="Times New Roman" panose="02020603050405020304" pitchFamily="18" charset="0"/>
                <a:cs typeface="Times New Roman" panose="02020603050405020304" pitchFamily="18" charset="0"/>
              </a:rPr>
              <a:t>This approach allows the client system to handle local activities, calculations, reformatting and so forth, thereby lowering the amount and frequency of client-server traffic, especially as compared to the client-server implementations built around so-called </a:t>
            </a:r>
            <a:r>
              <a:rPr lang="en-IN" dirty="0">
                <a:solidFill>
                  <a:srgbClr val="007CAD"/>
                </a:solidFill>
                <a:effectLst/>
                <a:latin typeface="Times New Roman" panose="02020603050405020304" pitchFamily="18" charset="0"/>
                <a:cs typeface="Times New Roman" panose="02020603050405020304" pitchFamily="18" charset="0"/>
              </a:rPr>
              <a:t>thin client</a:t>
            </a:r>
            <a:r>
              <a:rPr lang="en-IN" dirty="0">
                <a:solidFill>
                  <a:srgbClr val="666666"/>
                </a:solidFill>
                <a:effectLst/>
                <a:latin typeface="Times New Roman" panose="02020603050405020304" pitchFamily="18" charset="0"/>
                <a:cs typeface="Times New Roman" panose="02020603050405020304" pitchFamily="18" charset="0"/>
              </a:rPr>
              <a:t>s.</a:t>
            </a:r>
          </a:p>
          <a:p>
            <a:pPr algn="just">
              <a:lnSpc>
                <a:spcPct val="150000"/>
              </a:lnSpc>
            </a:pPr>
            <a:r>
              <a:rPr lang="en-IN" dirty="0">
                <a:solidFill>
                  <a:srgbClr val="666666"/>
                </a:solidFill>
                <a:effectLst/>
                <a:latin typeface="Times New Roman" panose="02020603050405020304" pitchFamily="18" charset="0"/>
                <a:cs typeface="Times New Roman" panose="02020603050405020304" pitchFamily="18" charset="0"/>
              </a:rPr>
              <a:t>One distinguishing feature of an RIA (in contrast to other Web-based applications) is the client engine that intermediates between the user and the application server. The client engine downloads when the RIA launches. The engine can be augmented during subsequent operation with additional downloads in which the engine acts as a browser extension to handle the user interface and server communications.</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60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B23D-FF55-E748-7C7F-0C7B9FDDBA06}"/>
              </a:ext>
            </a:extLst>
          </p:cNvPr>
          <p:cNvSpPr>
            <a:spLocks noGrp="1"/>
          </p:cNvSpPr>
          <p:nvPr>
            <p:ph type="title"/>
          </p:nvPr>
        </p:nvSpPr>
        <p:spPr/>
        <p:txBody>
          <a:bodyPr/>
          <a:lstStyle/>
          <a:p>
            <a:r>
              <a:rPr lang="en-IN" b="1" i="0" dirty="0">
                <a:solidFill>
                  <a:schemeClr val="bg2"/>
                </a:solidFill>
                <a:effectLst/>
                <a:latin typeface="Times New Roman" panose="02020603050405020304" pitchFamily="18" charset="0"/>
                <a:cs typeface="Times New Roman" panose="02020603050405020304" pitchFamily="18" charset="0"/>
              </a:rPr>
              <a:t>Web 1.0</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3D7F32-F932-10AC-1943-03D02A8BCF7E}"/>
              </a:ext>
            </a:extLst>
          </p:cNvPr>
          <p:cNvSpPr>
            <a:spLocks noGrp="1"/>
          </p:cNvSpPr>
          <p:nvPr>
            <p:ph idx="1"/>
          </p:nvPr>
        </p:nvSpPr>
        <p:spPr/>
        <p:txBody>
          <a:bodyPr/>
          <a:lstStyle/>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Web 1.0 [1990 – 2000]</a:t>
            </a:r>
            <a:r>
              <a:rPr lang="en-IN" b="0" i="0" dirty="0">
                <a:solidFill>
                  <a:srgbClr val="000000"/>
                </a:solidFill>
                <a:effectLst/>
                <a:latin typeface="Times New Roman" panose="02020603050405020304" pitchFamily="18" charset="0"/>
                <a:cs typeface="Times New Roman" panose="02020603050405020304" pitchFamily="18" charset="0"/>
              </a:rPr>
              <a:t>: It is regarded as the first generation of the World Wide Web. Also known as the </a:t>
            </a:r>
            <a:r>
              <a:rPr lang="en-IN" b="1" i="0" dirty="0">
                <a:solidFill>
                  <a:srgbClr val="000000"/>
                </a:solidFill>
                <a:effectLst/>
                <a:latin typeface="Times New Roman" panose="02020603050405020304" pitchFamily="18" charset="0"/>
                <a:cs typeface="Times New Roman" panose="02020603050405020304" pitchFamily="18" charset="0"/>
              </a:rPr>
              <a:t>Syntactic web</a:t>
            </a:r>
            <a:r>
              <a:rPr lang="en-IN" b="0" i="0" dirty="0">
                <a:solidFill>
                  <a:srgbClr val="000000"/>
                </a:solidFill>
                <a:effectLst/>
                <a:latin typeface="Times New Roman" panose="02020603050405020304" pitchFamily="18" charset="0"/>
                <a:cs typeface="Times New Roman" panose="02020603050405020304" pitchFamily="18" charset="0"/>
              </a:rPr>
              <a:t> or </a:t>
            </a:r>
            <a:r>
              <a:rPr lang="en-IN" b="1" i="0" dirty="0">
                <a:solidFill>
                  <a:srgbClr val="000000"/>
                </a:solidFill>
                <a:effectLst/>
                <a:latin typeface="Times New Roman" panose="02020603050405020304" pitchFamily="18" charset="0"/>
                <a:cs typeface="Times New Roman" panose="02020603050405020304" pitchFamily="18" charset="0"/>
              </a:rPr>
              <a:t>Read only web. </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Mostly, Web 1.0 was limited to searching the info and reading what’s already there. There was very little in the way of </a:t>
            </a:r>
            <a:r>
              <a:rPr lang="en-IN" b="1" i="0" dirty="0">
                <a:solidFill>
                  <a:srgbClr val="000000"/>
                </a:solidFill>
                <a:effectLst/>
                <a:latin typeface="Times New Roman" panose="02020603050405020304" pitchFamily="18" charset="0"/>
                <a:cs typeface="Times New Roman" panose="02020603050405020304" pitchFamily="18" charset="0"/>
              </a:rPr>
              <a:t>user interaction or content contribution</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It was pretty </a:t>
            </a:r>
            <a:r>
              <a:rPr lang="en-IN" b="1" i="0" dirty="0">
                <a:solidFill>
                  <a:srgbClr val="000000"/>
                </a:solidFill>
                <a:effectLst/>
                <a:latin typeface="Times New Roman" panose="02020603050405020304" pitchFamily="18" charset="0"/>
                <a:cs typeface="Times New Roman" panose="02020603050405020304" pitchFamily="18" charset="0"/>
              </a:rPr>
              <a:t>disorganized</a:t>
            </a:r>
            <a:r>
              <a:rPr lang="en-IN" b="0" i="0" dirty="0">
                <a:solidFill>
                  <a:srgbClr val="000000"/>
                </a:solidFill>
                <a:effectLst/>
                <a:latin typeface="Times New Roman" panose="02020603050405020304" pitchFamily="18" charset="0"/>
                <a:cs typeface="Times New Roman" panose="02020603050405020304" pitchFamily="18" charset="0"/>
              </a:rPr>
              <a:t> and </a:t>
            </a:r>
            <a:r>
              <a:rPr lang="en-IN" b="1" i="0" dirty="0">
                <a:solidFill>
                  <a:srgbClr val="000000"/>
                </a:solidFill>
                <a:effectLst/>
                <a:latin typeface="Times New Roman" panose="02020603050405020304" pitchFamily="18" charset="0"/>
                <a:cs typeface="Times New Roman" panose="02020603050405020304" pitchFamily="18" charset="0"/>
              </a:rPr>
              <a:t>overwhelming</a:t>
            </a:r>
            <a:r>
              <a:rPr lang="en-IN" b="0" i="0" dirty="0">
                <a:solidFill>
                  <a:srgbClr val="000000"/>
                </a:solidFill>
                <a:effectLst/>
                <a:latin typeface="Times New Roman" panose="02020603050405020304" pitchFamily="18" charset="0"/>
                <a:cs typeface="Times New Roman" panose="02020603050405020304" pitchFamily="18" charset="0"/>
              </a:rPr>
              <a:t>, and soon it came to be dominated by AOL, </a:t>
            </a:r>
            <a:r>
              <a:rPr lang="en-IN" b="0" i="0" dirty="0" err="1">
                <a:solidFill>
                  <a:srgbClr val="000000"/>
                </a:solidFill>
                <a:effectLst/>
                <a:latin typeface="Times New Roman" panose="02020603050405020304" pitchFamily="18" charset="0"/>
                <a:cs typeface="Times New Roman" panose="02020603050405020304" pitchFamily="18" charset="0"/>
              </a:rPr>
              <a:t>Compuserve</a:t>
            </a:r>
            <a:r>
              <a:rPr lang="en-IN" b="0" i="0" dirty="0">
                <a:solidFill>
                  <a:srgbClr val="000000"/>
                </a:solidFill>
                <a:effectLst/>
                <a:latin typeface="Times New Roman" panose="02020603050405020304" pitchFamily="18" charset="0"/>
                <a:cs typeface="Times New Roman" panose="02020603050405020304" pitchFamily="18" charset="0"/>
              </a:rPr>
              <a:t>, early Yahoo and other portals. These online service providers were the gateway to Web 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59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5384-DAE3-7DE6-E379-3C9899B1170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B82F479-955E-83DC-CF5C-1B015C0E94A7}"/>
              </a:ext>
            </a:extLst>
          </p:cNvPr>
          <p:cNvPicPr>
            <a:picLocks noGrp="1" noChangeAspect="1"/>
          </p:cNvPicPr>
          <p:nvPr>
            <p:ph idx="1"/>
          </p:nvPr>
        </p:nvPicPr>
        <p:blipFill>
          <a:blip r:embed="rId2"/>
          <a:stretch>
            <a:fillRect/>
          </a:stretch>
        </p:blipFill>
        <p:spPr>
          <a:xfrm>
            <a:off x="581192" y="1890271"/>
            <a:ext cx="4584700" cy="850900"/>
          </a:xfrm>
          <a:prstGeom prst="rect">
            <a:avLst/>
          </a:prstGeom>
        </p:spPr>
      </p:pic>
      <p:pic>
        <p:nvPicPr>
          <p:cNvPr id="5" name="Picture 4">
            <a:extLst>
              <a:ext uri="{FF2B5EF4-FFF2-40B4-BE49-F238E27FC236}">
                <a16:creationId xmlns:a16="http://schemas.microsoft.com/office/drawing/2014/main" id="{EF334294-D440-87A2-977D-969B25F30342}"/>
              </a:ext>
            </a:extLst>
          </p:cNvPr>
          <p:cNvPicPr>
            <a:picLocks noChangeAspect="1"/>
          </p:cNvPicPr>
          <p:nvPr/>
        </p:nvPicPr>
        <p:blipFill>
          <a:blip r:embed="rId3"/>
          <a:stretch>
            <a:fillRect/>
          </a:stretch>
        </p:blipFill>
        <p:spPr>
          <a:xfrm>
            <a:off x="569903" y="2915486"/>
            <a:ext cx="5334000" cy="939800"/>
          </a:xfrm>
          <a:prstGeom prst="rect">
            <a:avLst/>
          </a:prstGeom>
        </p:spPr>
      </p:pic>
      <p:pic>
        <p:nvPicPr>
          <p:cNvPr id="6" name="Picture 5">
            <a:extLst>
              <a:ext uri="{FF2B5EF4-FFF2-40B4-BE49-F238E27FC236}">
                <a16:creationId xmlns:a16="http://schemas.microsoft.com/office/drawing/2014/main" id="{BAD29FFF-67FE-0115-DBAF-B83047AF9856}"/>
              </a:ext>
            </a:extLst>
          </p:cNvPr>
          <p:cNvPicPr>
            <a:picLocks noChangeAspect="1"/>
          </p:cNvPicPr>
          <p:nvPr/>
        </p:nvPicPr>
        <p:blipFill>
          <a:blip r:embed="rId4"/>
          <a:stretch>
            <a:fillRect/>
          </a:stretch>
        </p:blipFill>
        <p:spPr>
          <a:xfrm>
            <a:off x="581192" y="3855286"/>
            <a:ext cx="7772400" cy="594068"/>
          </a:xfrm>
          <a:prstGeom prst="rect">
            <a:avLst/>
          </a:prstGeom>
        </p:spPr>
      </p:pic>
    </p:spTree>
    <p:extLst>
      <p:ext uri="{BB962C8B-B14F-4D97-AF65-F5344CB8AC3E}">
        <p14:creationId xmlns:p14="http://schemas.microsoft.com/office/powerpoint/2010/main" val="354536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C0FD94-3783-2FDE-398D-4848014E1B81}"/>
              </a:ext>
            </a:extLst>
          </p:cNvPr>
          <p:cNvSpPr txBox="1"/>
          <p:nvPr/>
        </p:nvSpPr>
        <p:spPr>
          <a:xfrm>
            <a:off x="502355" y="722239"/>
            <a:ext cx="11187289" cy="5262979"/>
          </a:xfrm>
          <a:prstGeom prst="rect">
            <a:avLst/>
          </a:prstGeom>
          <a:noFill/>
        </p:spPr>
        <p:txBody>
          <a:bodyPr wrap="square">
            <a:spAutoFit/>
          </a:bodyPr>
          <a:lstStyle/>
          <a:p>
            <a:pPr algn="just" fontAlgn="base">
              <a:buFont typeface="+mj-lt"/>
              <a:buAutoNum type="arabicPeriod" startAt="2"/>
            </a:pPr>
            <a:r>
              <a:rPr lang="en-IN" sz="1600" b="1" i="0" dirty="0">
                <a:solidFill>
                  <a:srgbClr val="4B4F58"/>
                </a:solidFill>
                <a:effectLst/>
                <a:latin typeface="Times New Roman" panose="02020603050405020304" pitchFamily="18" charset="0"/>
                <a:cs typeface="Times New Roman" panose="02020603050405020304" pitchFamily="18" charset="0"/>
              </a:rPr>
              <a:t>Content Updates:</a:t>
            </a:r>
            <a:r>
              <a:rPr lang="en-IN" sz="1600" b="0" i="0" dirty="0">
                <a:solidFill>
                  <a:srgbClr val="4B4F58"/>
                </a:solidFill>
                <a:effectLst/>
                <a:latin typeface="Times New Roman" panose="02020603050405020304" pitchFamily="18" charset="0"/>
                <a:cs typeface="Times New Roman" panose="02020603050405020304" pitchFamily="18" charset="0"/>
              </a:rPr>
              <a:t> Traditional web pages are loaded once and for every changes the whole page needs to be reloaded to post and get result from server. Even with high end internet connection one has to wait for the complete page to reload every time a query is made to the server. But in </a:t>
            </a:r>
            <a:r>
              <a:rPr lang="en-IN" sz="1600" b="1" i="0" dirty="0">
                <a:solidFill>
                  <a:srgbClr val="4B4F58"/>
                </a:solidFill>
                <a:effectLst/>
                <a:latin typeface="Times New Roman" panose="02020603050405020304" pitchFamily="18" charset="0"/>
                <a:cs typeface="Times New Roman" panose="02020603050405020304" pitchFamily="18" charset="0"/>
              </a:rPr>
              <a:t>RIAs</a:t>
            </a:r>
            <a:r>
              <a:rPr lang="en-IN" sz="1600" b="0" i="0" dirty="0">
                <a:solidFill>
                  <a:srgbClr val="4B4F58"/>
                </a:solidFill>
                <a:effectLst/>
                <a:latin typeface="Times New Roman" panose="02020603050405020304" pitchFamily="18" charset="0"/>
                <a:cs typeface="Times New Roman" panose="02020603050405020304" pitchFamily="18" charset="0"/>
              </a:rPr>
              <a:t>, we have </a:t>
            </a:r>
            <a:r>
              <a:rPr lang="en-IN" sz="1600" b="1" i="0" dirty="0">
                <a:solidFill>
                  <a:srgbClr val="4B4F58"/>
                </a:solidFill>
                <a:effectLst/>
                <a:latin typeface="Times New Roman" panose="02020603050405020304" pitchFamily="18" charset="0"/>
                <a:cs typeface="Times New Roman" panose="02020603050405020304" pitchFamily="18" charset="0"/>
              </a:rPr>
              <a:t>Asynchronous</a:t>
            </a:r>
            <a:r>
              <a:rPr lang="en-IN" sz="1600" b="0" i="0" dirty="0">
                <a:solidFill>
                  <a:srgbClr val="4B4F58"/>
                </a:solidFill>
                <a:effectLst/>
                <a:latin typeface="Times New Roman" panose="02020603050405020304" pitchFamily="18" charset="0"/>
                <a:cs typeface="Times New Roman" panose="02020603050405020304" pitchFamily="18" charset="0"/>
              </a:rPr>
              <a:t> method to communicate with server. That means it doesn’t wait for the result to come from server. It is processed simultaneously so that user can perform any other actions as well. We have various methods to achieve this by using </a:t>
            </a:r>
            <a:r>
              <a:rPr lang="en-IN" sz="1600" b="1" i="0" dirty="0">
                <a:solidFill>
                  <a:srgbClr val="4B4F58"/>
                </a:solidFill>
                <a:effectLst/>
                <a:latin typeface="Times New Roman" panose="02020603050405020304" pitchFamily="18" charset="0"/>
                <a:cs typeface="Times New Roman" panose="02020603050405020304" pitchFamily="18" charset="0"/>
              </a:rPr>
              <a:t>R</a:t>
            </a:r>
            <a:r>
              <a:rPr lang="en-IN" sz="1600" b="0" i="0" dirty="0">
                <a:solidFill>
                  <a:srgbClr val="4B4F58"/>
                </a:solidFill>
                <a:effectLst/>
                <a:latin typeface="Times New Roman" panose="02020603050405020304" pitchFamily="18" charset="0"/>
                <a:cs typeface="Times New Roman" panose="02020603050405020304" pitchFamily="18" charset="0"/>
              </a:rPr>
              <a:t>eal </a:t>
            </a:r>
            <a:r>
              <a:rPr lang="en-IN" sz="1600" b="1" i="0" dirty="0">
                <a:solidFill>
                  <a:srgbClr val="4B4F58"/>
                </a:solidFill>
                <a:effectLst/>
                <a:latin typeface="Times New Roman" panose="02020603050405020304" pitchFamily="18" charset="0"/>
                <a:cs typeface="Times New Roman" panose="02020603050405020304" pitchFamily="18" charset="0"/>
              </a:rPr>
              <a:t>T</a:t>
            </a:r>
            <a:r>
              <a:rPr lang="en-IN" sz="1600" b="0" i="0" dirty="0">
                <a:solidFill>
                  <a:srgbClr val="4B4F58"/>
                </a:solidFill>
                <a:effectLst/>
                <a:latin typeface="Times New Roman" panose="02020603050405020304" pitchFamily="18" charset="0"/>
                <a:cs typeface="Times New Roman" panose="02020603050405020304" pitchFamily="18" charset="0"/>
              </a:rPr>
              <a:t>ime </a:t>
            </a:r>
            <a:r>
              <a:rPr lang="en-IN" sz="1600" b="1" i="0" dirty="0">
                <a:solidFill>
                  <a:srgbClr val="4B4F58"/>
                </a:solidFill>
                <a:effectLst/>
                <a:latin typeface="Times New Roman" panose="02020603050405020304" pitchFamily="18" charset="0"/>
                <a:cs typeface="Times New Roman" panose="02020603050405020304" pitchFamily="18" charset="0"/>
              </a:rPr>
              <a:t>M</a:t>
            </a:r>
            <a:r>
              <a:rPr lang="en-IN" sz="1600" b="0" i="0" dirty="0">
                <a:solidFill>
                  <a:srgbClr val="4B4F58"/>
                </a:solidFill>
                <a:effectLst/>
                <a:latin typeface="Times New Roman" panose="02020603050405020304" pitchFamily="18" charset="0"/>
                <a:cs typeface="Times New Roman" panose="02020603050405020304" pitchFamily="18" charset="0"/>
              </a:rPr>
              <a:t>essaging </a:t>
            </a:r>
            <a:r>
              <a:rPr lang="en-IN" sz="1600" b="1" i="0" dirty="0">
                <a:solidFill>
                  <a:srgbClr val="4B4F58"/>
                </a:solidFill>
                <a:effectLst/>
                <a:latin typeface="Times New Roman" panose="02020603050405020304" pitchFamily="18" charset="0"/>
                <a:cs typeface="Times New Roman" panose="02020603050405020304" pitchFamily="18" charset="0"/>
              </a:rPr>
              <a:t>P</a:t>
            </a:r>
            <a:r>
              <a:rPr lang="en-IN" sz="1600" b="0" i="0" dirty="0">
                <a:solidFill>
                  <a:srgbClr val="4B4F58"/>
                </a:solidFill>
                <a:effectLst/>
                <a:latin typeface="Times New Roman" panose="02020603050405020304" pitchFamily="18" charset="0"/>
                <a:cs typeface="Times New Roman" panose="02020603050405020304" pitchFamily="18" charset="0"/>
              </a:rPr>
              <a:t>rotocol(RTMP), Real time streaming, Web Services and many other methods available.</a:t>
            </a:r>
          </a:p>
          <a:p>
            <a:pPr algn="just" fontAlgn="base">
              <a:buFont typeface="+mj-lt"/>
              <a:buAutoNum type="arabicPeriod" startAt="2"/>
            </a:pPr>
            <a:endParaRPr lang="en-IN" sz="1600" b="0" i="0" dirty="0">
              <a:solidFill>
                <a:srgbClr val="4B4F58"/>
              </a:solidFill>
              <a:effectLst/>
              <a:latin typeface="Times New Roman" panose="02020603050405020304" pitchFamily="18" charset="0"/>
              <a:cs typeface="Times New Roman" panose="02020603050405020304" pitchFamily="18" charset="0"/>
            </a:endParaRPr>
          </a:p>
          <a:p>
            <a:pPr algn="just" fontAlgn="base">
              <a:buFont typeface="+mj-lt"/>
              <a:buAutoNum type="arabicPeriod" startAt="2"/>
            </a:pPr>
            <a:r>
              <a:rPr lang="en-IN" sz="1600" b="1" i="0" dirty="0">
                <a:solidFill>
                  <a:srgbClr val="4B4F58"/>
                </a:solidFill>
                <a:effectLst/>
                <a:latin typeface="Times New Roman" panose="02020603050405020304" pitchFamily="18" charset="0"/>
                <a:cs typeface="Times New Roman" panose="02020603050405020304" pitchFamily="18" charset="0"/>
              </a:rPr>
              <a:t>Offline Usage:</a:t>
            </a:r>
            <a:r>
              <a:rPr lang="en-IN" sz="1600" b="0" i="0" dirty="0">
                <a:solidFill>
                  <a:srgbClr val="4B4F58"/>
                </a:solidFill>
                <a:effectLst/>
                <a:latin typeface="Times New Roman" panose="02020603050405020304" pitchFamily="18" charset="0"/>
                <a:cs typeface="Times New Roman" panose="02020603050405020304" pitchFamily="18" charset="0"/>
              </a:rPr>
              <a:t> With RIAs, it is even possible to work in </a:t>
            </a:r>
            <a:r>
              <a:rPr lang="en-IN" sz="1600" b="1" i="0" dirty="0">
                <a:solidFill>
                  <a:srgbClr val="4B4F58"/>
                </a:solidFill>
                <a:effectLst/>
                <a:latin typeface="Times New Roman" panose="02020603050405020304" pitchFamily="18" charset="0"/>
                <a:cs typeface="Times New Roman" panose="02020603050405020304" pitchFamily="18" charset="0"/>
              </a:rPr>
              <a:t>offline mode </a:t>
            </a:r>
            <a:r>
              <a:rPr lang="en-IN" sz="1600" b="0" i="0" dirty="0">
                <a:solidFill>
                  <a:srgbClr val="4B4F58"/>
                </a:solidFill>
                <a:effectLst/>
                <a:latin typeface="Times New Roman" panose="02020603050405020304" pitchFamily="18" charset="0"/>
                <a:cs typeface="Times New Roman" panose="02020603050405020304" pitchFamily="18" charset="0"/>
              </a:rPr>
              <a:t>i.e. if the internet connection goes off in between then the RIA can be built in such a manner that it will retain the state and all the changes in local environment and as soon as the internet connection is back it will push the changes to server. This will avoid user from doing the same changes again as in traditional web apps. This feature comes in very handy when we are in a place without internet or in a travel. We can just do the necessary changes and these will be synced with server once we have internet connection.</a:t>
            </a:r>
          </a:p>
          <a:p>
            <a:pPr algn="just" fontAlgn="base">
              <a:buFont typeface="+mj-lt"/>
              <a:buAutoNum type="arabicPeriod" startAt="2"/>
            </a:pPr>
            <a:endParaRPr lang="en-IN" sz="1600" b="0" i="0" dirty="0">
              <a:solidFill>
                <a:srgbClr val="4B4F58"/>
              </a:solidFill>
              <a:effectLst/>
              <a:latin typeface="Times New Roman" panose="02020603050405020304" pitchFamily="18" charset="0"/>
              <a:cs typeface="Times New Roman" panose="02020603050405020304" pitchFamily="18" charset="0"/>
            </a:endParaRPr>
          </a:p>
          <a:p>
            <a:pPr algn="just" fontAlgn="base">
              <a:buFont typeface="+mj-lt"/>
              <a:buAutoNum type="arabicPeriod" startAt="2"/>
            </a:pPr>
            <a:r>
              <a:rPr lang="en-IN" sz="1600" b="1" i="0" dirty="0">
                <a:solidFill>
                  <a:srgbClr val="4B4F58"/>
                </a:solidFill>
                <a:effectLst/>
                <a:latin typeface="Times New Roman" panose="02020603050405020304" pitchFamily="18" charset="0"/>
                <a:cs typeface="Times New Roman" panose="02020603050405020304" pitchFamily="18" charset="0"/>
              </a:rPr>
              <a:t>Design Maintainability:</a:t>
            </a:r>
            <a:r>
              <a:rPr lang="en-IN" sz="1600" b="0" i="0" dirty="0">
                <a:solidFill>
                  <a:srgbClr val="4B4F58"/>
                </a:solidFill>
                <a:effectLst/>
                <a:latin typeface="Times New Roman" panose="02020603050405020304" pitchFamily="18" charset="0"/>
                <a:cs typeface="Times New Roman" panose="02020603050405020304" pitchFamily="18" charset="0"/>
              </a:rPr>
              <a:t> Since, RIAs are wrapped in to a plug-in. All the designs and functionalities are same across platform and devices as compared to traditional web pages. For instance, if we have a weather widget created as RIA then it will have same look &amp; feel and functionality across all platforms and devices since it is going to have a single code base.</a:t>
            </a:r>
          </a:p>
          <a:p>
            <a:pPr algn="just" fontAlgn="base">
              <a:buFont typeface="+mj-lt"/>
              <a:buAutoNum type="arabicPeriod" startAt="2"/>
            </a:pPr>
            <a:endParaRPr lang="en-IN" sz="1600" b="0" i="0" dirty="0">
              <a:solidFill>
                <a:srgbClr val="4B4F58"/>
              </a:solidFill>
              <a:effectLst/>
              <a:latin typeface="Times New Roman" panose="02020603050405020304" pitchFamily="18" charset="0"/>
              <a:cs typeface="Times New Roman" panose="02020603050405020304" pitchFamily="18" charset="0"/>
            </a:endParaRPr>
          </a:p>
          <a:p>
            <a:pPr algn="just" fontAlgn="base">
              <a:buFont typeface="+mj-lt"/>
              <a:buAutoNum type="arabicPeriod" startAt="2"/>
            </a:pPr>
            <a:r>
              <a:rPr lang="en-IN" sz="1600" b="1" i="0" dirty="0">
                <a:solidFill>
                  <a:srgbClr val="4B4F58"/>
                </a:solidFill>
                <a:effectLst/>
                <a:latin typeface="Times New Roman" panose="02020603050405020304" pitchFamily="18" charset="0"/>
                <a:cs typeface="Times New Roman" panose="02020603050405020304" pitchFamily="18" charset="0"/>
              </a:rPr>
              <a:t>Performance:</a:t>
            </a:r>
            <a:r>
              <a:rPr lang="en-IN" sz="1600" b="0" i="0" dirty="0">
                <a:solidFill>
                  <a:srgbClr val="4B4F58"/>
                </a:solidFill>
                <a:effectLst/>
                <a:latin typeface="Times New Roman" panose="02020603050405020304" pitchFamily="18" charset="0"/>
                <a:cs typeface="Times New Roman" panose="02020603050405020304" pitchFamily="18" charset="0"/>
              </a:rPr>
              <a:t> Performance is the main factor where </a:t>
            </a:r>
            <a:r>
              <a:rPr lang="en-IN" sz="1600" b="1" i="0" dirty="0">
                <a:solidFill>
                  <a:srgbClr val="4B4F58"/>
                </a:solidFill>
                <a:effectLst/>
                <a:latin typeface="Times New Roman" panose="02020603050405020304" pitchFamily="18" charset="0"/>
                <a:cs typeface="Times New Roman" panose="02020603050405020304" pitchFamily="18" charset="0"/>
              </a:rPr>
              <a:t>RIAs</a:t>
            </a:r>
            <a:r>
              <a:rPr lang="en-IN" sz="1600" b="0" i="0" dirty="0">
                <a:solidFill>
                  <a:srgbClr val="4B4F58"/>
                </a:solidFill>
                <a:effectLst/>
                <a:latin typeface="Times New Roman" panose="02020603050405020304" pitchFamily="18" charset="0"/>
                <a:cs typeface="Times New Roman" panose="02020603050405020304" pitchFamily="18" charset="0"/>
              </a:rPr>
              <a:t> considered compared to traditional pages. </a:t>
            </a:r>
            <a:r>
              <a:rPr lang="en-IN" sz="1600" b="1" i="0" dirty="0">
                <a:solidFill>
                  <a:srgbClr val="4B4F58"/>
                </a:solidFill>
                <a:effectLst/>
                <a:latin typeface="Times New Roman" panose="02020603050405020304" pitchFamily="18" charset="0"/>
                <a:cs typeface="Times New Roman" panose="02020603050405020304" pitchFamily="18" charset="0"/>
              </a:rPr>
              <a:t>RIAs</a:t>
            </a:r>
            <a:r>
              <a:rPr lang="en-IN" sz="1600" b="0" i="0" dirty="0">
                <a:solidFill>
                  <a:srgbClr val="4B4F58"/>
                </a:solidFill>
                <a:effectLst/>
                <a:latin typeface="Times New Roman" panose="02020603050405020304" pitchFamily="18" charset="0"/>
                <a:cs typeface="Times New Roman" panose="02020603050405020304" pitchFamily="18" charset="0"/>
              </a:rPr>
              <a:t> can perform much better based on the application built and network capabilities.</a:t>
            </a:r>
          </a:p>
          <a:p>
            <a:pPr algn="just" fontAlgn="base">
              <a:buFont typeface="+mj-lt"/>
              <a:buAutoNum type="arabicPeriod" startAt="2"/>
            </a:pPr>
            <a:endParaRPr lang="en-IN" sz="1600" b="0" i="0" dirty="0">
              <a:solidFill>
                <a:srgbClr val="4B4F58"/>
              </a:solidFill>
              <a:effectLst/>
              <a:latin typeface="Times New Roman" panose="02020603050405020304" pitchFamily="18" charset="0"/>
              <a:cs typeface="Times New Roman" panose="02020603050405020304" pitchFamily="18" charset="0"/>
            </a:endParaRPr>
          </a:p>
          <a:p>
            <a:pPr algn="just" fontAlgn="base">
              <a:buFont typeface="+mj-lt"/>
              <a:buAutoNum type="arabicPeriod" startAt="2"/>
            </a:pPr>
            <a:r>
              <a:rPr lang="en-IN" sz="1600" b="1" i="0" dirty="0">
                <a:solidFill>
                  <a:srgbClr val="4B4F58"/>
                </a:solidFill>
                <a:effectLst/>
                <a:latin typeface="Times New Roman" panose="02020603050405020304" pitchFamily="18" charset="0"/>
                <a:cs typeface="Times New Roman" panose="02020603050405020304" pitchFamily="18" charset="0"/>
              </a:rPr>
              <a:t>Real Time Feedback:</a:t>
            </a:r>
            <a:r>
              <a:rPr lang="en-IN" sz="1600" b="0" i="0" dirty="0">
                <a:solidFill>
                  <a:srgbClr val="4B4F58"/>
                </a:solidFill>
                <a:effectLst/>
                <a:latin typeface="Times New Roman" panose="02020603050405020304" pitchFamily="18" charset="0"/>
                <a:cs typeface="Times New Roman" panose="02020603050405020304" pitchFamily="18" charset="0"/>
              </a:rPr>
              <a:t> Since </a:t>
            </a:r>
            <a:r>
              <a:rPr lang="en-IN" sz="1600" b="1" i="0" dirty="0">
                <a:solidFill>
                  <a:srgbClr val="4B4F58"/>
                </a:solidFill>
                <a:effectLst/>
                <a:latin typeface="Times New Roman" panose="02020603050405020304" pitchFamily="18" charset="0"/>
                <a:cs typeface="Times New Roman" panose="02020603050405020304" pitchFamily="18" charset="0"/>
              </a:rPr>
              <a:t>RIAs</a:t>
            </a:r>
            <a:r>
              <a:rPr lang="en-IN" sz="1600" b="0" i="0" dirty="0">
                <a:solidFill>
                  <a:srgbClr val="4B4F58"/>
                </a:solidFill>
                <a:effectLst/>
                <a:latin typeface="Times New Roman" panose="02020603050405020304" pitchFamily="18" charset="0"/>
                <a:cs typeface="Times New Roman" panose="02020603050405020304" pitchFamily="18" charset="0"/>
              </a:rPr>
              <a:t> use Asynchronous method and doesn’t reload the web page for every communication to server. The results are shown as and when required and it avoids user from waiting long time for page load to see the results from server.</a:t>
            </a:r>
          </a:p>
        </p:txBody>
      </p:sp>
    </p:spTree>
    <p:extLst>
      <p:ext uri="{BB962C8B-B14F-4D97-AF65-F5344CB8AC3E}">
        <p14:creationId xmlns:p14="http://schemas.microsoft.com/office/powerpoint/2010/main" val="2214336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38EEF4-C2CC-FC75-B5BE-A005BD42E6D5}"/>
              </a:ext>
            </a:extLst>
          </p:cNvPr>
          <p:cNvSpPr txBox="1"/>
          <p:nvPr/>
        </p:nvSpPr>
        <p:spPr>
          <a:xfrm>
            <a:off x="654756" y="754166"/>
            <a:ext cx="11108266" cy="4612994"/>
          </a:xfrm>
          <a:prstGeom prst="rect">
            <a:avLst/>
          </a:prstGeom>
          <a:noFill/>
        </p:spPr>
        <p:txBody>
          <a:bodyPr wrap="square">
            <a:spAutoFit/>
          </a:bodyPr>
          <a:lstStyle/>
          <a:p>
            <a:pPr algn="just" fontAlgn="base">
              <a:lnSpc>
                <a:spcPct val="150000"/>
              </a:lnSpc>
            </a:pPr>
            <a:r>
              <a:rPr lang="en-IN" b="1" i="0" u="none" strike="noStrike" dirty="0">
                <a:solidFill>
                  <a:srgbClr val="222222"/>
                </a:solidFill>
                <a:effectLst/>
                <a:latin typeface="Times New Roman" panose="02020603050405020304" pitchFamily="18" charset="0"/>
                <a:cs typeface="Times New Roman" panose="02020603050405020304" pitchFamily="18" charset="0"/>
              </a:rPr>
              <a:t>Disadvantages/Drawbacks in RIAs:</a:t>
            </a:r>
          </a:p>
          <a:p>
            <a:pPr algn="just" fontAlgn="base">
              <a:lnSpc>
                <a:spcPct val="150000"/>
              </a:lnSpc>
              <a:buFont typeface="+mj-lt"/>
              <a:buAutoNum type="arabicPeriod"/>
            </a:pPr>
            <a:r>
              <a:rPr lang="en-IN" b="1" i="0" dirty="0">
                <a:solidFill>
                  <a:srgbClr val="4B4F58"/>
                </a:solidFill>
                <a:effectLst/>
                <a:latin typeface="Times New Roman" panose="02020603050405020304" pitchFamily="18" charset="0"/>
                <a:cs typeface="Times New Roman" panose="02020603050405020304" pitchFamily="18" charset="0"/>
              </a:rPr>
              <a:t>Plug-in based:</a:t>
            </a:r>
            <a:r>
              <a:rPr lang="en-IN" b="0" i="0" dirty="0">
                <a:solidFill>
                  <a:srgbClr val="4B4F58"/>
                </a:solidFill>
                <a:effectLst/>
                <a:latin typeface="Times New Roman" panose="02020603050405020304" pitchFamily="18" charset="0"/>
                <a:cs typeface="Times New Roman" panose="02020603050405020304" pitchFamily="18" charset="0"/>
              </a:rPr>
              <a:t> Since </a:t>
            </a:r>
            <a:r>
              <a:rPr lang="en-IN" b="1" i="0" dirty="0">
                <a:solidFill>
                  <a:srgbClr val="4B4F58"/>
                </a:solidFill>
                <a:effectLst/>
                <a:latin typeface="Times New Roman" panose="02020603050405020304" pitchFamily="18" charset="0"/>
                <a:cs typeface="Times New Roman" panose="02020603050405020304" pitchFamily="18" charset="0"/>
              </a:rPr>
              <a:t>RIAs</a:t>
            </a:r>
            <a:r>
              <a:rPr lang="en-IN" b="0" i="0" dirty="0">
                <a:solidFill>
                  <a:srgbClr val="4B4F58"/>
                </a:solidFill>
                <a:effectLst/>
                <a:latin typeface="Times New Roman" panose="02020603050405020304" pitchFamily="18" charset="0"/>
                <a:cs typeface="Times New Roman" panose="02020603050405020304" pitchFamily="18" charset="0"/>
              </a:rPr>
              <a:t> rely on a plug-in to be displayed in browser. So, the user needs to have the respective plug-in in order to have the particular RIA displayed. This might not be good for no-wise users who don’t know anything. But nowadays, more than 90 percent of computers have plug-ins like Adobe Flash Player which is used to display the RIA created using Adobe Flash/Flex/ActionScript.</a:t>
            </a:r>
          </a:p>
          <a:p>
            <a:pPr algn="just" fontAlgn="base">
              <a:lnSpc>
                <a:spcPct val="150000"/>
              </a:lnSpc>
              <a:buFont typeface="+mj-lt"/>
              <a:buAutoNum type="arabicPeriod"/>
            </a:pPr>
            <a:endParaRPr lang="en-IN" b="0" i="0" dirty="0">
              <a:solidFill>
                <a:srgbClr val="4B4F58"/>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IN" b="1" i="0" dirty="0">
                <a:solidFill>
                  <a:srgbClr val="4B4F58"/>
                </a:solidFill>
                <a:effectLst/>
                <a:latin typeface="Times New Roman" panose="02020603050405020304" pitchFamily="18" charset="0"/>
                <a:cs typeface="Times New Roman" panose="02020603050405020304" pitchFamily="18" charset="0"/>
              </a:rPr>
              <a:t>Cost &amp; Time:</a:t>
            </a:r>
            <a:r>
              <a:rPr lang="en-IN" b="0" i="0" dirty="0">
                <a:solidFill>
                  <a:srgbClr val="4B4F58"/>
                </a:solidFill>
                <a:effectLst/>
                <a:latin typeface="Times New Roman" panose="02020603050405020304" pitchFamily="18" charset="0"/>
                <a:cs typeface="Times New Roman" panose="02020603050405020304" pitchFamily="18" charset="0"/>
              </a:rPr>
              <a:t> Developing RIAs are bit </a:t>
            </a:r>
            <a:r>
              <a:rPr lang="en-IN" b="1" i="0" dirty="0">
                <a:solidFill>
                  <a:srgbClr val="4B4F58"/>
                </a:solidFill>
                <a:effectLst/>
                <a:latin typeface="Times New Roman" panose="02020603050405020304" pitchFamily="18" charset="0"/>
                <a:cs typeface="Times New Roman" panose="02020603050405020304" pitchFamily="18" charset="0"/>
              </a:rPr>
              <a:t>expensive</a:t>
            </a:r>
            <a:r>
              <a:rPr lang="en-IN" b="0" i="0" dirty="0">
                <a:solidFill>
                  <a:srgbClr val="4B4F58"/>
                </a:solidFill>
                <a:effectLst/>
                <a:latin typeface="Times New Roman" panose="02020603050405020304" pitchFamily="18" charset="0"/>
                <a:cs typeface="Times New Roman" panose="02020603050405020304" pitchFamily="18" charset="0"/>
              </a:rPr>
              <a:t> and </a:t>
            </a:r>
            <a:r>
              <a:rPr lang="en-IN" b="1" i="0" dirty="0">
                <a:solidFill>
                  <a:srgbClr val="4B4F58"/>
                </a:solidFill>
                <a:effectLst/>
                <a:latin typeface="Times New Roman" panose="02020603050405020304" pitchFamily="18" charset="0"/>
                <a:cs typeface="Times New Roman" panose="02020603050405020304" pitchFamily="18" charset="0"/>
              </a:rPr>
              <a:t>time consuming </a:t>
            </a:r>
            <a:r>
              <a:rPr lang="en-IN" b="0" i="0" dirty="0">
                <a:solidFill>
                  <a:srgbClr val="4B4F58"/>
                </a:solidFill>
                <a:effectLst/>
                <a:latin typeface="Times New Roman" panose="02020603050405020304" pitchFamily="18" charset="0"/>
                <a:cs typeface="Times New Roman" panose="02020603050405020304" pitchFamily="18" charset="0"/>
              </a:rPr>
              <a:t>as compared to traditional web apps.</a:t>
            </a:r>
          </a:p>
          <a:p>
            <a:pPr algn="just" fontAlgn="base">
              <a:lnSpc>
                <a:spcPct val="150000"/>
              </a:lnSpc>
              <a:buFont typeface="+mj-lt"/>
              <a:buAutoNum type="arabicPeriod"/>
            </a:pPr>
            <a:endParaRPr lang="en-IN" b="0" i="0" dirty="0">
              <a:solidFill>
                <a:srgbClr val="4B4F58"/>
              </a:solidFill>
              <a:effectLst/>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IN" b="1" i="0" dirty="0">
                <a:solidFill>
                  <a:srgbClr val="4B4F58"/>
                </a:solidFill>
                <a:effectLst/>
                <a:latin typeface="Times New Roman" panose="02020603050405020304" pitchFamily="18" charset="0"/>
                <a:cs typeface="Times New Roman" panose="02020603050405020304" pitchFamily="18" charset="0"/>
              </a:rPr>
              <a:t>Compatibility:</a:t>
            </a:r>
            <a:r>
              <a:rPr lang="en-IN" b="0" i="0" dirty="0">
                <a:solidFill>
                  <a:srgbClr val="4B4F58"/>
                </a:solidFill>
                <a:effectLst/>
                <a:latin typeface="Times New Roman" panose="02020603050405020304" pitchFamily="18" charset="0"/>
                <a:cs typeface="Times New Roman" panose="02020603050405020304" pitchFamily="18" charset="0"/>
              </a:rPr>
              <a:t> RIAs can be built in such a way that it can be displayed and work properly even in very low end machines. But still this is a point to be considered where it will fail in some of the low end machine as the required plug-in will not be supported</a:t>
            </a:r>
          </a:p>
        </p:txBody>
      </p:sp>
    </p:spTree>
    <p:extLst>
      <p:ext uri="{BB962C8B-B14F-4D97-AF65-F5344CB8AC3E}">
        <p14:creationId xmlns:p14="http://schemas.microsoft.com/office/powerpoint/2010/main" val="378232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4F43-EDF4-9983-B0D4-24B2DEE943C1}"/>
              </a:ext>
            </a:extLst>
          </p:cNvPr>
          <p:cNvSpPr>
            <a:spLocks noGrp="1"/>
          </p:cNvSpPr>
          <p:nvPr>
            <p:ph type="title"/>
          </p:nvPr>
        </p:nvSpPr>
        <p:spPr/>
        <p:txBody>
          <a:bodyPr/>
          <a:lstStyle/>
          <a:p>
            <a:r>
              <a:rPr lang="en-US" dirty="0">
                <a:latin typeface="AGaramond"/>
              </a:rPr>
              <a:t>Web services</a:t>
            </a:r>
            <a:endParaRPr lang="en-US" dirty="0"/>
          </a:p>
        </p:txBody>
      </p:sp>
      <p:sp>
        <p:nvSpPr>
          <p:cNvPr id="3" name="Content Placeholder 2">
            <a:extLst>
              <a:ext uri="{FF2B5EF4-FFF2-40B4-BE49-F238E27FC236}">
                <a16:creationId xmlns:a16="http://schemas.microsoft.com/office/drawing/2014/main" id="{8FAFA612-F699-8FC8-FB37-4F232C89A68B}"/>
              </a:ext>
            </a:extLst>
          </p:cNvPr>
          <p:cNvSpPr>
            <a:spLocks noGrp="1"/>
          </p:cNvSpPr>
          <p:nvPr>
            <p:ph idx="1"/>
          </p:nvPr>
        </p:nvSpPr>
        <p:spPr>
          <a:xfrm>
            <a:off x="581192" y="2180496"/>
            <a:ext cx="11029615" cy="3975348"/>
          </a:xfrm>
        </p:spPr>
        <p:txBody>
          <a:bodyPr>
            <a:normAutofit fontScale="92500"/>
          </a:bodyPr>
          <a:lstStyle/>
          <a:p>
            <a:pPr algn="just" fontAlgn="base">
              <a:lnSpc>
                <a:spcPct val="150000"/>
              </a:lnSpc>
            </a:pPr>
            <a:r>
              <a:rPr lang="en-IN" b="0" i="0" dirty="0">
                <a:solidFill>
                  <a:srgbClr val="161616"/>
                </a:solidFill>
                <a:effectLst/>
                <a:latin typeface="Times New Roman" panose="02020603050405020304" pitchFamily="18" charset="0"/>
                <a:cs typeface="Times New Roman" panose="02020603050405020304" pitchFamily="18" charset="0"/>
              </a:rPr>
              <a:t>A web service is a generic term for an interoperable machine-to-machine software function that is hosted at a network addressable location.</a:t>
            </a:r>
          </a:p>
          <a:p>
            <a:pPr algn="just" fontAlgn="base">
              <a:lnSpc>
                <a:spcPct val="150000"/>
              </a:lnSpc>
            </a:pPr>
            <a:r>
              <a:rPr lang="en-IN" b="0" i="0" dirty="0">
                <a:solidFill>
                  <a:srgbClr val="161616"/>
                </a:solidFill>
                <a:effectLst/>
                <a:latin typeface="Times New Roman" panose="02020603050405020304" pitchFamily="18" charset="0"/>
                <a:cs typeface="Times New Roman" panose="02020603050405020304" pitchFamily="18" charset="0"/>
              </a:rPr>
              <a:t>A web service has an interface, which hides the implementation details so that it can be used independently of the hardware or software platform on which it is implemented, and independently of the programming language in which it is written.</a:t>
            </a:r>
          </a:p>
          <a:p>
            <a:pPr algn="just" fontAlgn="base">
              <a:lnSpc>
                <a:spcPct val="150000"/>
              </a:lnSpc>
            </a:pPr>
            <a:r>
              <a:rPr lang="en-IN" b="0" i="0" dirty="0">
                <a:solidFill>
                  <a:srgbClr val="161616"/>
                </a:solidFill>
                <a:effectLst/>
                <a:latin typeface="Times New Roman" panose="02020603050405020304" pitchFamily="18" charset="0"/>
                <a:cs typeface="Times New Roman" panose="02020603050405020304" pitchFamily="18" charset="0"/>
              </a:rPr>
              <a:t> This independence encourages web service based applications to be loosely coupled, component-oriented, cross-technology implementations.</a:t>
            </a:r>
          </a:p>
          <a:p>
            <a:pPr algn="just" fontAlgn="base">
              <a:lnSpc>
                <a:spcPct val="150000"/>
              </a:lnSpc>
            </a:pPr>
            <a:r>
              <a:rPr lang="en-IN" b="0" i="0" dirty="0">
                <a:solidFill>
                  <a:srgbClr val="161616"/>
                </a:solidFill>
                <a:effectLst/>
                <a:latin typeface="Times New Roman" panose="02020603050405020304" pitchFamily="18" charset="0"/>
                <a:cs typeface="Times New Roman" panose="02020603050405020304" pitchFamily="18" charset="0"/>
              </a:rPr>
              <a:t> Web services can be used alone or with other web services to carry out a complex aggregation or a business transaction.</a:t>
            </a:r>
          </a:p>
          <a:p>
            <a:endParaRPr lang="en-US" dirty="0"/>
          </a:p>
        </p:txBody>
      </p:sp>
    </p:spTree>
    <p:extLst>
      <p:ext uri="{BB962C8B-B14F-4D97-AF65-F5344CB8AC3E}">
        <p14:creationId xmlns:p14="http://schemas.microsoft.com/office/powerpoint/2010/main" val="294011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B0FB-98E3-5BF2-29BD-69220876FC6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8788644-6C0C-7992-8E38-FEEC738294FB}"/>
              </a:ext>
            </a:extLst>
          </p:cNvPr>
          <p:cNvSpPr>
            <a:spLocks noGrp="1"/>
          </p:cNvSpPr>
          <p:nvPr>
            <p:ph idx="1"/>
          </p:nvPr>
        </p:nvSpPr>
        <p:spPr>
          <a:xfrm>
            <a:off x="581192" y="2180496"/>
            <a:ext cx="11029615" cy="4677504"/>
          </a:xfrm>
        </p:spPr>
        <p:txBody>
          <a:bodyPr>
            <a:normAutofit fontScale="55000" lnSpcReduction="20000"/>
          </a:bodyPr>
          <a:lstStyle/>
          <a:p>
            <a:pPr algn="just">
              <a:lnSpc>
                <a:spcPct val="120000"/>
              </a:lnSpc>
            </a:pPr>
            <a:r>
              <a:rPr lang="en-IN" sz="2300" b="0" i="0" dirty="0">
                <a:solidFill>
                  <a:srgbClr val="000000"/>
                </a:solidFill>
                <a:effectLst/>
                <a:latin typeface="Times New Roman" panose="02020603050405020304" pitchFamily="18" charset="0"/>
                <a:cs typeface="Times New Roman" panose="02020603050405020304" pitchFamily="18" charset="0"/>
              </a:rPr>
              <a:t>Location-Based Services Applications</a:t>
            </a:r>
          </a:p>
          <a:p>
            <a:pPr algn="just">
              <a:lnSpc>
                <a:spcPct val="120000"/>
              </a:lnSpc>
            </a:pPr>
            <a:r>
              <a:rPr lang="en-IN" sz="2300" b="0" i="0" dirty="0">
                <a:solidFill>
                  <a:srgbClr val="212529"/>
                </a:solidFill>
                <a:effectLst/>
                <a:latin typeface="Times New Roman" panose="02020603050405020304" pitchFamily="18" charset="0"/>
                <a:cs typeface="Times New Roman" panose="02020603050405020304" pitchFamily="18" charset="0"/>
              </a:rPr>
              <a:t>Popular location-based services apps include but are not limited to: </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Assistive healthcare systems</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Contextualizing learning and research </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Games directly influenced by the real-life movements of the player’s avatar </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Location-based mobile advertising</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Querying the nearest business</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Recommending nearby social events</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Receiving alerts, such as traffic jams or Amber Alerts</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Recovering stolen assets with active RF</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Sending a mobile caller's location during an emergency call</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Tracking a NASA lunar lander</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Tracking people on a mobile map application</a:t>
            </a:r>
          </a:p>
          <a:p>
            <a:pPr algn="just">
              <a:lnSpc>
                <a:spcPct val="120000"/>
              </a:lnSpc>
              <a:buFont typeface="Arial" panose="020B0604020202020204" pitchFamily="34" charset="0"/>
              <a:buChar char="•"/>
            </a:pPr>
            <a:r>
              <a:rPr lang="en-IN" sz="2300" b="0" i="0" dirty="0">
                <a:solidFill>
                  <a:srgbClr val="212529"/>
                </a:solidFill>
                <a:effectLst/>
                <a:latin typeface="Times New Roman" panose="02020603050405020304" pitchFamily="18" charset="0"/>
                <a:cs typeface="Times New Roman" panose="02020603050405020304" pitchFamily="18" charset="0"/>
              </a:rPr>
              <a:t>Turn-by-turn navigation  </a:t>
            </a:r>
          </a:p>
          <a:p>
            <a:endParaRPr lang="en-US" dirty="0"/>
          </a:p>
        </p:txBody>
      </p:sp>
    </p:spTree>
    <p:extLst>
      <p:ext uri="{BB962C8B-B14F-4D97-AF65-F5344CB8AC3E}">
        <p14:creationId xmlns:p14="http://schemas.microsoft.com/office/powerpoint/2010/main" val="1647060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E3E9-57C6-B03B-EE0A-18E75EE0CC85}"/>
              </a:ext>
            </a:extLst>
          </p:cNvPr>
          <p:cNvSpPr>
            <a:spLocks noGrp="1"/>
          </p:cNvSpPr>
          <p:nvPr>
            <p:ph type="title"/>
          </p:nvPr>
        </p:nvSpPr>
        <p:spPr/>
        <p:txBody>
          <a:bodyPr/>
          <a:lstStyle/>
          <a:p>
            <a:r>
              <a:rPr lang="en-IN" b="0" i="0" dirty="0">
                <a:solidFill>
                  <a:schemeClr val="bg2"/>
                </a:solidFill>
                <a:effectLst/>
                <a:latin typeface="Times New Roman" panose="02020603050405020304" pitchFamily="18" charset="0"/>
                <a:cs typeface="Times New Roman" panose="02020603050405020304" pitchFamily="18" charset="0"/>
              </a:rPr>
              <a:t>Location-Based Services</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194CA-541C-5140-7CD4-8DB00B80FBAB}"/>
              </a:ext>
            </a:extLst>
          </p:cNvPr>
          <p:cNvSpPr>
            <a:spLocks noGrp="1"/>
          </p:cNvSpPr>
          <p:nvPr>
            <p:ph idx="1"/>
          </p:nvPr>
        </p:nvSpPr>
        <p:spPr>
          <a:xfrm>
            <a:off x="581192" y="2180496"/>
            <a:ext cx="11029615" cy="4423504"/>
          </a:xfrm>
        </p:spPr>
        <p:txBody>
          <a:bodyPr>
            <a:normAutofit/>
          </a:bodyPr>
          <a:lstStyle/>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Location-based services (LBS) refers to services that are based on the location of a mobile user as determined by the device’s geographical location. </a:t>
            </a:r>
          </a:p>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LBS applications provide services and information that are most relevant to the user at that location.</a:t>
            </a:r>
          </a:p>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Location-based services combine </a:t>
            </a:r>
            <a:r>
              <a:rPr lang="en-IN" b="1" i="0" u="none" strike="noStrike" dirty="0">
                <a:solidFill>
                  <a:srgbClr val="3A6CDD"/>
                </a:solidFill>
                <a:effectLst/>
                <a:latin typeface="Times New Roman" panose="02020603050405020304" pitchFamily="18" charset="0"/>
                <a:cs typeface="Times New Roman" panose="02020603050405020304" pitchFamily="18" charset="0"/>
              </a:rPr>
              <a:t>geospatial</a:t>
            </a:r>
            <a:r>
              <a:rPr lang="en-IN" b="0" i="0" dirty="0">
                <a:solidFill>
                  <a:srgbClr val="212529"/>
                </a:solidFill>
                <a:effectLst/>
                <a:latin typeface="Times New Roman" panose="02020603050405020304" pitchFamily="18" charset="0"/>
                <a:cs typeface="Times New Roman" panose="02020603050405020304" pitchFamily="18" charset="0"/>
              </a:rPr>
              <a:t> technologies, information and communication technologies, and the Internet to provide targeted information to individuals based on their </a:t>
            </a:r>
            <a:r>
              <a:rPr lang="en-IN" b="1" i="0" dirty="0">
                <a:solidFill>
                  <a:srgbClr val="212529"/>
                </a:solidFill>
                <a:effectLst/>
                <a:latin typeface="Times New Roman" panose="02020603050405020304" pitchFamily="18" charset="0"/>
                <a:cs typeface="Times New Roman" panose="02020603050405020304" pitchFamily="18" charset="0"/>
              </a:rPr>
              <a:t>geographic location in real-time. </a:t>
            </a:r>
          </a:p>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Mobile location-based services consist of the location-based services software, a content provider to provide geographic-specific information, an end user’s mobile device, a positioning component, and a mobile network to transmit the data.</a:t>
            </a:r>
          </a:p>
          <a:p>
            <a:endParaRPr lang="en-US" dirty="0"/>
          </a:p>
        </p:txBody>
      </p:sp>
    </p:spTree>
    <p:extLst>
      <p:ext uri="{BB962C8B-B14F-4D97-AF65-F5344CB8AC3E}">
        <p14:creationId xmlns:p14="http://schemas.microsoft.com/office/powerpoint/2010/main" val="170158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3084-4572-B210-2DC2-8500757DFF5F}"/>
              </a:ext>
            </a:extLst>
          </p:cNvPr>
          <p:cNvSpPr>
            <a:spLocks noGrp="1"/>
          </p:cNvSpPr>
          <p:nvPr>
            <p:ph type="title"/>
          </p:nvPr>
        </p:nvSpPr>
        <p:spPr/>
        <p:txBody>
          <a:bodyPr/>
          <a:lstStyle/>
          <a:p>
            <a:r>
              <a:rPr lang="en-IN" b="0" i="0" dirty="0">
                <a:solidFill>
                  <a:schemeClr val="bg2"/>
                </a:solidFill>
                <a:effectLst/>
                <a:latin typeface="Times New Roman" panose="02020603050405020304" pitchFamily="18" charset="0"/>
                <a:cs typeface="Times New Roman" panose="02020603050405020304" pitchFamily="18" charset="0"/>
              </a:rPr>
              <a:t>How Do Location-Based Services Work?</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71BDE6-0A39-F195-31E1-766FF70DCE99}"/>
              </a:ext>
            </a:extLst>
          </p:cNvPr>
          <p:cNvSpPr>
            <a:spLocks noGrp="1"/>
          </p:cNvSpPr>
          <p:nvPr>
            <p:ph idx="1"/>
          </p:nvPr>
        </p:nvSpPr>
        <p:spPr/>
        <p:txBody>
          <a:bodyPr/>
          <a:lstStyle/>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One method for determining the geographic location of a mobile user is with the use of the mobile phone network and the cell ID, which can pinpoint the location of the base transceiver station. Another method is the use of GPS satellites, which is a more accurate method as many smartphones are built with GPS receivers. Short-range positioning beacon location based services, such as </a:t>
            </a:r>
            <a:r>
              <a:rPr lang="en-IN" b="0" i="0" dirty="0" err="1">
                <a:solidFill>
                  <a:srgbClr val="212529"/>
                </a:solidFill>
                <a:effectLst/>
                <a:latin typeface="Times New Roman" panose="02020603050405020304" pitchFamily="18" charset="0"/>
                <a:cs typeface="Times New Roman" panose="02020603050405020304" pitchFamily="18" charset="0"/>
              </a:rPr>
              <a:t>WiFi</a:t>
            </a:r>
            <a:r>
              <a:rPr lang="en-IN" b="0" i="0" dirty="0">
                <a:solidFill>
                  <a:srgbClr val="212529"/>
                </a:solidFill>
                <a:effectLst/>
                <a:latin typeface="Times New Roman" panose="02020603050405020304" pitchFamily="18" charset="0"/>
                <a:cs typeface="Times New Roman" panose="02020603050405020304" pitchFamily="18" charset="0"/>
              </a:rPr>
              <a:t> or Bluetooth location based services, may also be used to geolocate mobile users using indoor location-based services.</a:t>
            </a:r>
          </a:p>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Once the geographic location of a user has been determined, mobile app location-based services are categorized as </a:t>
            </a:r>
            <a:r>
              <a:rPr lang="en-IN" b="1" i="0" dirty="0">
                <a:solidFill>
                  <a:srgbClr val="212529"/>
                </a:solidFill>
                <a:effectLst/>
                <a:latin typeface="Times New Roman" panose="02020603050405020304" pitchFamily="18" charset="0"/>
                <a:cs typeface="Times New Roman" panose="02020603050405020304" pitchFamily="18" charset="0"/>
              </a:rPr>
              <a:t>push-based, </a:t>
            </a:r>
            <a:r>
              <a:rPr lang="en-IN" b="0" i="0" dirty="0">
                <a:solidFill>
                  <a:srgbClr val="212529"/>
                </a:solidFill>
                <a:effectLst/>
                <a:latin typeface="Times New Roman" panose="02020603050405020304" pitchFamily="18" charset="0"/>
                <a:cs typeface="Times New Roman" panose="02020603050405020304" pitchFamily="18" charset="0"/>
              </a:rPr>
              <a:t>such as marketing information being displayed to a user based on their location, or </a:t>
            </a:r>
            <a:r>
              <a:rPr lang="en-IN" b="1" i="0" dirty="0">
                <a:solidFill>
                  <a:srgbClr val="212529"/>
                </a:solidFill>
                <a:effectLst/>
                <a:latin typeface="Times New Roman" panose="02020603050405020304" pitchFamily="18" charset="0"/>
                <a:cs typeface="Times New Roman" panose="02020603050405020304" pitchFamily="18" charset="0"/>
              </a:rPr>
              <a:t>pull-based</a:t>
            </a:r>
            <a:r>
              <a:rPr lang="en-IN" b="0" i="0" dirty="0">
                <a:solidFill>
                  <a:srgbClr val="212529"/>
                </a:solidFill>
                <a:effectLst/>
                <a:latin typeface="Times New Roman" panose="02020603050405020304" pitchFamily="18" charset="0"/>
                <a:cs typeface="Times New Roman" panose="02020603050405020304" pitchFamily="18" charset="0"/>
              </a:rPr>
              <a:t>, in which the user requests location-based information, such as querying </a:t>
            </a:r>
            <a:r>
              <a:rPr lang="en-IN" b="1" i="0" dirty="0">
                <a:solidFill>
                  <a:srgbClr val="212529"/>
                </a:solidFill>
                <a:effectLst/>
                <a:latin typeface="Times New Roman" panose="02020603050405020304" pitchFamily="18" charset="0"/>
                <a:cs typeface="Times New Roman" panose="02020603050405020304" pitchFamily="18" charset="0"/>
              </a:rPr>
              <a:t>“restaurants open near me.”</a:t>
            </a:r>
          </a:p>
          <a:p>
            <a:endParaRPr lang="en-US" dirty="0"/>
          </a:p>
        </p:txBody>
      </p:sp>
    </p:spTree>
    <p:extLst>
      <p:ext uri="{BB962C8B-B14F-4D97-AF65-F5344CB8AC3E}">
        <p14:creationId xmlns:p14="http://schemas.microsoft.com/office/powerpoint/2010/main" val="371363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C807-32EF-0E3A-BAC8-113B0005FA38}"/>
              </a:ext>
            </a:extLst>
          </p:cNvPr>
          <p:cNvSpPr>
            <a:spLocks noGrp="1"/>
          </p:cNvSpPr>
          <p:nvPr>
            <p:ph type="title"/>
          </p:nvPr>
        </p:nvSpPr>
        <p:spPr/>
        <p:txBody>
          <a:bodyPr/>
          <a:lstStyle/>
          <a:p>
            <a:r>
              <a:rPr lang="en-IN" b="0" i="0" dirty="0">
                <a:solidFill>
                  <a:schemeClr val="bg2"/>
                </a:solidFill>
                <a:effectLst/>
                <a:latin typeface="Times New Roman" panose="02020603050405020304" pitchFamily="18" charset="0"/>
                <a:cs typeface="Times New Roman" panose="02020603050405020304" pitchFamily="18" charset="0"/>
              </a:rPr>
              <a:t>Types of Location-Based Services</a:t>
            </a:r>
            <a:endParaRPr lang="en-US" dirty="0">
              <a:solidFill>
                <a:schemeClr val="bg2"/>
              </a:solidFill>
            </a:endParaRPr>
          </a:p>
        </p:txBody>
      </p:sp>
      <p:sp>
        <p:nvSpPr>
          <p:cNvPr id="3" name="Content Placeholder 2">
            <a:extLst>
              <a:ext uri="{FF2B5EF4-FFF2-40B4-BE49-F238E27FC236}">
                <a16:creationId xmlns:a16="http://schemas.microsoft.com/office/drawing/2014/main" id="{D230655C-C1CB-7E3C-88F5-FB2689E2503F}"/>
              </a:ext>
            </a:extLst>
          </p:cNvPr>
          <p:cNvSpPr>
            <a:spLocks noGrp="1"/>
          </p:cNvSpPr>
          <p:nvPr>
            <p:ph idx="1"/>
          </p:nvPr>
        </p:nvSpPr>
        <p:spPr/>
        <p:txBody>
          <a:bodyPr/>
          <a:lstStyle/>
          <a:p>
            <a:pPr algn="just">
              <a:lnSpc>
                <a:spcPct val="150000"/>
              </a:lnSpc>
            </a:pPr>
            <a:r>
              <a:rPr lang="en-IN" b="0" i="0" dirty="0">
                <a:solidFill>
                  <a:srgbClr val="212529"/>
                </a:solidFill>
                <a:effectLst/>
                <a:latin typeface="Times New Roman" panose="02020603050405020304" pitchFamily="18" charset="0"/>
                <a:cs typeface="Times New Roman" panose="02020603050405020304" pitchFamily="18" charset="0"/>
              </a:rPr>
              <a:t>There are four primary types of location-based services: maps and navigation; tracking services; information services; and applications. </a:t>
            </a:r>
          </a:p>
          <a:p>
            <a:pPr algn="just">
              <a:lnSpc>
                <a:spcPct val="150000"/>
              </a:lnSpc>
              <a:buFont typeface="Arial" panose="020B0604020202020204" pitchFamily="34" charset="0"/>
              <a:buChar char="•"/>
            </a:pPr>
            <a:r>
              <a:rPr lang="en-IN" b="1" i="0" dirty="0">
                <a:solidFill>
                  <a:srgbClr val="212529"/>
                </a:solidFill>
                <a:effectLst/>
                <a:latin typeface="Times New Roman" panose="02020603050405020304" pitchFamily="18" charset="0"/>
                <a:cs typeface="Times New Roman" panose="02020603050405020304" pitchFamily="18" charset="0"/>
              </a:rPr>
              <a:t>Maps and Navigation: </a:t>
            </a:r>
            <a:r>
              <a:rPr lang="en-IN" b="0" i="0" dirty="0">
                <a:solidFill>
                  <a:srgbClr val="212529"/>
                </a:solidFill>
                <a:effectLst/>
                <a:latin typeface="Times New Roman" panose="02020603050405020304" pitchFamily="18" charset="0"/>
                <a:cs typeface="Times New Roman" panose="02020603050405020304" pitchFamily="18" charset="0"/>
              </a:rPr>
              <a:t>maps, routing, and assisted navigation services</a:t>
            </a:r>
          </a:p>
          <a:p>
            <a:pPr algn="just">
              <a:lnSpc>
                <a:spcPct val="150000"/>
              </a:lnSpc>
              <a:buFont typeface="Arial" panose="020B0604020202020204" pitchFamily="34" charset="0"/>
              <a:buChar char="•"/>
            </a:pPr>
            <a:r>
              <a:rPr lang="en-IN" b="1" i="0" dirty="0">
                <a:solidFill>
                  <a:srgbClr val="212529"/>
                </a:solidFill>
                <a:effectLst/>
                <a:latin typeface="Times New Roman" panose="02020603050405020304" pitchFamily="18" charset="0"/>
                <a:cs typeface="Times New Roman" panose="02020603050405020304" pitchFamily="18" charset="0"/>
              </a:rPr>
              <a:t>Tracking Services: </a:t>
            </a:r>
            <a:r>
              <a:rPr lang="en-IN" b="0" i="0" dirty="0">
                <a:solidFill>
                  <a:srgbClr val="212529"/>
                </a:solidFill>
                <a:effectLst/>
                <a:latin typeface="Times New Roman" panose="02020603050405020304" pitchFamily="18" charset="0"/>
                <a:cs typeface="Times New Roman" panose="02020603050405020304" pitchFamily="18" charset="0"/>
              </a:rPr>
              <a:t>real-time traffic updates, vehicle tracking, friends and family finder </a:t>
            </a:r>
          </a:p>
          <a:p>
            <a:pPr algn="just">
              <a:lnSpc>
                <a:spcPct val="150000"/>
              </a:lnSpc>
              <a:buFont typeface="Arial" panose="020B0604020202020204" pitchFamily="34" charset="0"/>
              <a:buChar char="•"/>
            </a:pPr>
            <a:r>
              <a:rPr lang="en-IN" b="1" i="0" dirty="0">
                <a:solidFill>
                  <a:srgbClr val="212529"/>
                </a:solidFill>
                <a:effectLst/>
                <a:latin typeface="Times New Roman" panose="02020603050405020304" pitchFamily="18" charset="0"/>
                <a:cs typeface="Times New Roman" panose="02020603050405020304" pitchFamily="18" charset="0"/>
              </a:rPr>
              <a:t>Information Services: </a:t>
            </a:r>
            <a:r>
              <a:rPr lang="en-IN" b="0" i="0" dirty="0">
                <a:solidFill>
                  <a:srgbClr val="212529"/>
                </a:solidFill>
                <a:effectLst/>
                <a:latin typeface="Times New Roman" panose="02020603050405020304" pitchFamily="18" charset="0"/>
                <a:cs typeface="Times New Roman" panose="02020603050405020304" pitchFamily="18" charset="0"/>
              </a:rPr>
              <a:t>local contacts search (White/Yellow Pages), city guides, user generated content ‍</a:t>
            </a:r>
          </a:p>
          <a:p>
            <a:pPr algn="just">
              <a:lnSpc>
                <a:spcPct val="150000"/>
              </a:lnSpc>
              <a:buFont typeface="Arial" panose="020B0604020202020204" pitchFamily="34" charset="0"/>
              <a:buChar char="•"/>
            </a:pPr>
            <a:r>
              <a:rPr lang="en-IN" b="1" i="0" dirty="0">
                <a:solidFill>
                  <a:srgbClr val="212529"/>
                </a:solidFill>
                <a:effectLst/>
                <a:latin typeface="Times New Roman" panose="02020603050405020304" pitchFamily="18" charset="0"/>
                <a:cs typeface="Times New Roman" panose="02020603050405020304" pitchFamily="18" charset="0"/>
              </a:rPr>
              <a:t>Applications: </a:t>
            </a:r>
            <a:r>
              <a:rPr lang="en-IN" b="0" i="0" dirty="0">
                <a:solidFill>
                  <a:srgbClr val="212529"/>
                </a:solidFill>
                <a:effectLst/>
                <a:latin typeface="Times New Roman" panose="02020603050405020304" pitchFamily="18" charset="0"/>
                <a:cs typeface="Times New Roman" panose="02020603050405020304" pitchFamily="18" charset="0"/>
              </a:rPr>
              <a:t>context advertising, social networking</a:t>
            </a:r>
          </a:p>
          <a:p>
            <a:endParaRPr lang="en-US" dirty="0"/>
          </a:p>
        </p:txBody>
      </p:sp>
    </p:spTree>
    <p:extLst>
      <p:ext uri="{BB962C8B-B14F-4D97-AF65-F5344CB8AC3E}">
        <p14:creationId xmlns:p14="http://schemas.microsoft.com/office/powerpoint/2010/main" val="52625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F5BE-CF59-A7C7-B5F3-D5F35D71705F}"/>
              </a:ext>
            </a:extLst>
          </p:cNvPr>
          <p:cNvSpPr>
            <a:spLocks noGrp="1"/>
          </p:cNvSpPr>
          <p:nvPr>
            <p:ph type="title"/>
          </p:nvPr>
        </p:nvSpPr>
        <p:spPr/>
        <p:txBody>
          <a:bodyPr/>
          <a:lstStyle/>
          <a:p>
            <a:r>
              <a:rPr lang="en-IN" b="0" i="0" dirty="0">
                <a:solidFill>
                  <a:schemeClr val="bg2"/>
                </a:solidFill>
                <a:effectLst/>
                <a:latin typeface="Times New Roman" panose="02020603050405020304" pitchFamily="18" charset="0"/>
                <a:cs typeface="Times New Roman" panose="02020603050405020304" pitchFamily="18" charset="0"/>
              </a:rPr>
              <a:t>Web 3.0: The future of internet</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836B4-5577-EA54-EB0B-057D79A4004D}"/>
              </a:ext>
            </a:extLst>
          </p:cNvPr>
          <p:cNvSpPr>
            <a:spLocks noGrp="1"/>
          </p:cNvSpPr>
          <p:nvPr>
            <p:ph idx="1"/>
          </p:nvPr>
        </p:nvSpPr>
        <p:spPr>
          <a:xfrm>
            <a:off x="581192" y="2180496"/>
            <a:ext cx="11029615" cy="4209015"/>
          </a:xfrm>
        </p:spPr>
        <p:txBody>
          <a:bodyPr>
            <a:normAutofit fontScale="92500"/>
          </a:bodyPr>
          <a:lstStyle/>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Web 3.0 is the next version of the internet, where services will </a:t>
            </a:r>
            <a:r>
              <a:rPr lang="en-IN" b="1" i="0" dirty="0">
                <a:solidFill>
                  <a:srgbClr val="000000"/>
                </a:solidFill>
                <a:effectLst/>
                <a:latin typeface="Times New Roman" panose="02020603050405020304" pitchFamily="18" charset="0"/>
                <a:cs typeface="Times New Roman" panose="02020603050405020304" pitchFamily="18" charset="0"/>
              </a:rPr>
              <a:t>run on </a:t>
            </a:r>
            <a:r>
              <a:rPr lang="en-IN" b="1" i="0" dirty="0">
                <a:solidFill>
                  <a:srgbClr val="0000FF"/>
                </a:solidFill>
                <a:effectLst/>
                <a:latin typeface="Times New Roman" panose="02020603050405020304" pitchFamily="18" charset="0"/>
                <a:cs typeface="Times New Roman" panose="02020603050405020304" pitchFamily="18" charset="0"/>
              </a:rPr>
              <a:t>blockchain</a:t>
            </a:r>
            <a:r>
              <a:rPr lang="en-IN" b="0" i="0" dirty="0">
                <a:solidFill>
                  <a:srgbClr val="000000"/>
                </a:solidFill>
                <a:effectLst/>
                <a:latin typeface="Times New Roman" panose="02020603050405020304" pitchFamily="18" charset="0"/>
                <a:cs typeface="Times New Roman" panose="02020603050405020304" pitchFamily="18" charset="0"/>
              </a:rPr>
              <a:t>. It is a </a:t>
            </a:r>
            <a:r>
              <a:rPr lang="en-IN" b="1" i="0" dirty="0">
                <a:solidFill>
                  <a:srgbClr val="000000"/>
                </a:solidFill>
                <a:effectLst/>
                <a:latin typeface="Times New Roman" panose="02020603050405020304" pitchFamily="18" charset="0"/>
                <a:cs typeface="Times New Roman" panose="02020603050405020304" pitchFamily="18" charset="0"/>
              </a:rPr>
              <a:t>decentralised internet</a:t>
            </a:r>
            <a:r>
              <a:rPr lang="en-IN" b="0" i="0" dirty="0">
                <a:solidFill>
                  <a:srgbClr val="000000"/>
                </a:solidFill>
                <a:effectLst/>
                <a:latin typeface="Times New Roman" panose="02020603050405020304" pitchFamily="18" charset="0"/>
                <a:cs typeface="Times New Roman" panose="02020603050405020304" pitchFamily="18" charset="0"/>
              </a:rPr>
              <a:t> that runs on a public blockchain, which is also used for cryptocurrency transactions.</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It will be permissionless and democratic. </a:t>
            </a:r>
            <a:r>
              <a:rPr lang="en-IN" b="1" i="0" dirty="0">
                <a:solidFill>
                  <a:srgbClr val="000000"/>
                </a:solidFill>
                <a:effectLst/>
                <a:latin typeface="Times New Roman" panose="02020603050405020304" pitchFamily="18" charset="0"/>
                <a:cs typeface="Times New Roman" panose="02020603050405020304" pitchFamily="18" charset="0"/>
              </a:rPr>
              <a:t>For instance:</a:t>
            </a:r>
            <a:r>
              <a:rPr lang="en-IN" b="0" i="0" dirty="0">
                <a:solidFill>
                  <a:srgbClr val="000000"/>
                </a:solidFill>
                <a:effectLst/>
                <a:latin typeface="Times New Roman" panose="02020603050405020304" pitchFamily="18" charset="0"/>
                <a:cs typeface="Times New Roman" panose="02020603050405020304" pitchFamily="18" charset="0"/>
              </a:rPr>
              <a:t> Twitter will not be able to censor posts and Facebook will not be able to maintain a database of billions of users that can be potentially used to influence elections.</a:t>
            </a:r>
            <a:endParaRPr lang="en-IN"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In a Web 3.0 universe, people will control their own data and will be able to move around from social media to email to shopping using a single personalized account, creating a public record on the blockchain of all of that activity.</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All </a:t>
            </a:r>
            <a:r>
              <a:rPr lang="en-IN" b="1" i="0" dirty="0">
                <a:solidFill>
                  <a:srgbClr val="000000"/>
                </a:solidFill>
                <a:effectLst/>
                <a:latin typeface="Times New Roman" panose="02020603050405020304" pitchFamily="18" charset="0"/>
                <a:cs typeface="Times New Roman" panose="02020603050405020304" pitchFamily="18" charset="0"/>
              </a:rPr>
              <a:t>data will be interconnected</a:t>
            </a:r>
            <a:r>
              <a:rPr lang="en-IN" b="0" i="0" dirty="0">
                <a:solidFill>
                  <a:srgbClr val="000000"/>
                </a:solidFill>
                <a:effectLst/>
                <a:latin typeface="Times New Roman" panose="02020603050405020304" pitchFamily="18" charset="0"/>
                <a:cs typeface="Times New Roman" panose="02020603050405020304" pitchFamily="18" charset="0"/>
              </a:rPr>
              <a:t> in a decentralized way, unlike the current generation of the internet (Web 2.0), where data is mostly stored in centralized repositories. </a:t>
            </a:r>
            <a:endParaRPr lang="en-IN"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Three key features of Web 3.0 are: </a:t>
            </a:r>
            <a:r>
              <a:rPr lang="en-IN" b="1" i="0" dirty="0">
                <a:solidFill>
                  <a:srgbClr val="000000"/>
                </a:solidFill>
                <a:effectLst/>
                <a:latin typeface="Times New Roman" panose="02020603050405020304" pitchFamily="18" charset="0"/>
                <a:cs typeface="Times New Roman" panose="02020603050405020304" pitchFamily="18" charset="0"/>
              </a:rPr>
              <a:t>Ubiquity, Semantic Web, Artificial Intelligence</a:t>
            </a:r>
            <a:r>
              <a:rPr lang="en-IN" b="0" i="0" dirty="0">
                <a:solidFill>
                  <a:srgbClr val="000000"/>
                </a:solidFill>
                <a:effectLst/>
                <a:latin typeface="Times New Roman" panose="02020603050405020304" pitchFamily="18" charset="0"/>
                <a:cs typeface="Times New Roman" panose="02020603050405020304" pitchFamily="18" charset="0"/>
              </a:rPr>
              <a:t> and </a:t>
            </a:r>
            <a:r>
              <a:rPr lang="en-IN" b="1" i="0" dirty="0">
                <a:solidFill>
                  <a:srgbClr val="000000"/>
                </a:solidFill>
                <a:effectLst/>
                <a:latin typeface="Times New Roman" panose="02020603050405020304" pitchFamily="18" charset="0"/>
                <a:cs typeface="Times New Roman" panose="02020603050405020304" pitchFamily="18" charset="0"/>
              </a:rPr>
              <a:t>3D Graphics</a:t>
            </a:r>
            <a:r>
              <a:rPr lang="en-IN" b="1" i="0" dirty="0">
                <a:solidFill>
                  <a:srgbClr val="000000"/>
                </a:solidFill>
                <a:effectLst/>
                <a:latin typeface="Segoe UI" panose="020B0502040204020203" pitchFamily="34" charset="0"/>
              </a:rPr>
              <a:t>.</a:t>
            </a:r>
            <a:endParaRPr lang="en-US" dirty="0"/>
          </a:p>
        </p:txBody>
      </p:sp>
    </p:spTree>
    <p:extLst>
      <p:ext uri="{BB962C8B-B14F-4D97-AF65-F5344CB8AC3E}">
        <p14:creationId xmlns:p14="http://schemas.microsoft.com/office/powerpoint/2010/main" val="4034897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44E8-3461-098B-6E71-DECDE1CDE21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9A5475-2C95-D180-D595-CA5C26CA9CE2}"/>
              </a:ext>
            </a:extLst>
          </p:cNvPr>
          <p:cNvSpPr>
            <a:spLocks noGrp="1"/>
          </p:cNvSpPr>
          <p:nvPr>
            <p:ph idx="1"/>
          </p:nvPr>
        </p:nvSpPr>
        <p:spPr>
          <a:xfrm>
            <a:off x="648926" y="1898273"/>
            <a:ext cx="11029615" cy="3678303"/>
          </a:xfrm>
        </p:spPr>
        <p:txBody>
          <a:bodyPr/>
          <a:lstStyle/>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Web 3.0 [yet to arrive]: </a:t>
            </a:r>
            <a:r>
              <a:rPr lang="en-IN" b="0" i="0" dirty="0">
                <a:solidFill>
                  <a:srgbClr val="000000"/>
                </a:solidFill>
                <a:effectLst/>
                <a:latin typeface="Times New Roman" panose="02020603050405020304" pitchFamily="18" charset="0"/>
                <a:cs typeface="Times New Roman" panose="02020603050405020304" pitchFamily="18" charset="0"/>
              </a:rPr>
              <a:t>It is the next stage of the web evolution. It would make the internet more intelligent, or process information with near-human-like intelligence through the power of AI systems</a:t>
            </a:r>
            <a:r>
              <a:rPr lang="en-IN" b="0" i="0" dirty="0">
                <a:solidFill>
                  <a:srgbClr val="000000"/>
                </a:solidFill>
                <a:effectLst/>
                <a:latin typeface="Segoe UI" panose="020B0502040204020203" pitchFamily="34" charset="0"/>
              </a:rPr>
              <a:t>.</a:t>
            </a: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US" dirty="0"/>
          </a:p>
        </p:txBody>
      </p:sp>
      <p:pic>
        <p:nvPicPr>
          <p:cNvPr id="1026" name="Picture 2" descr="Three-stages-of-internet-consumption">
            <a:extLst>
              <a:ext uri="{FF2B5EF4-FFF2-40B4-BE49-F238E27FC236}">
                <a16:creationId xmlns:a16="http://schemas.microsoft.com/office/drawing/2014/main" id="{626BB352-2422-EBD8-C4B7-603602A9B8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3" b="12676"/>
          <a:stretch/>
        </p:blipFill>
        <p:spPr bwMode="auto">
          <a:xfrm>
            <a:off x="3793067" y="2942270"/>
            <a:ext cx="4425243" cy="391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0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2C7E-63E4-6F4E-B345-8A19F3D3EA24}"/>
              </a:ext>
            </a:extLst>
          </p:cNvPr>
          <p:cNvSpPr>
            <a:spLocks noGrp="1"/>
          </p:cNvSpPr>
          <p:nvPr>
            <p:ph type="title"/>
          </p:nvPr>
        </p:nvSpPr>
        <p:spPr/>
        <p:txBody>
          <a:bodyPr/>
          <a:lstStyle/>
          <a:p>
            <a:r>
              <a:rPr lang="en-IN" b="1" i="0" dirty="0">
                <a:solidFill>
                  <a:schemeClr val="bg2"/>
                </a:solidFill>
                <a:effectLst/>
                <a:latin typeface="Times New Roman" panose="02020603050405020304" pitchFamily="18" charset="0"/>
                <a:cs typeface="Times New Roman" panose="02020603050405020304" pitchFamily="18" charset="0"/>
              </a:rPr>
              <a:t>Web 2.0</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E45679-2A66-DFA9-65DE-F01BB582A85B}"/>
              </a:ext>
            </a:extLst>
          </p:cNvPr>
          <p:cNvSpPr>
            <a:spLocks noGrp="1"/>
          </p:cNvSpPr>
          <p:nvPr>
            <p:ph idx="1"/>
          </p:nvPr>
        </p:nvSpPr>
        <p:spPr/>
        <p:txBody>
          <a:bodyPr/>
          <a:lstStyle/>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Web 2.0 [from mid-2000s]</a:t>
            </a:r>
            <a:r>
              <a:rPr lang="en-IN" b="0" i="0" dirty="0">
                <a:solidFill>
                  <a:srgbClr val="000000"/>
                </a:solidFill>
                <a:effectLst/>
                <a:latin typeface="Times New Roman" panose="02020603050405020304" pitchFamily="18" charset="0"/>
                <a:cs typeface="Times New Roman" panose="02020603050405020304" pitchFamily="18" charset="0"/>
              </a:rPr>
              <a:t>: This phase was characterised by enhanced </a:t>
            </a:r>
            <a:r>
              <a:rPr lang="en-IN" b="1" i="0" dirty="0">
                <a:solidFill>
                  <a:srgbClr val="000000"/>
                </a:solidFill>
                <a:effectLst/>
                <a:latin typeface="Times New Roman" panose="02020603050405020304" pitchFamily="18" charset="0"/>
                <a:cs typeface="Times New Roman" panose="02020603050405020304" pitchFamily="18" charset="0"/>
              </a:rPr>
              <a:t>user experience </a:t>
            </a:r>
            <a:r>
              <a:rPr lang="en-IN" b="0" i="0" dirty="0">
                <a:solidFill>
                  <a:srgbClr val="000000"/>
                </a:solidFill>
                <a:effectLst/>
                <a:latin typeface="Times New Roman" panose="02020603050405020304" pitchFamily="18" charset="0"/>
                <a:cs typeface="Times New Roman" panose="02020603050405020304" pitchFamily="18" charset="0"/>
              </a:rPr>
              <a:t>and made the W3 </a:t>
            </a:r>
            <a:r>
              <a:rPr lang="en-IN" b="1" i="0" dirty="0">
                <a:solidFill>
                  <a:srgbClr val="000000"/>
                </a:solidFill>
                <a:effectLst/>
                <a:latin typeface="Times New Roman" panose="02020603050405020304" pitchFamily="18" charset="0"/>
                <a:cs typeface="Times New Roman" panose="02020603050405020304" pitchFamily="18" charset="0"/>
              </a:rPr>
              <a:t>interactive</a:t>
            </a:r>
            <a:r>
              <a:rPr lang="en-IN" b="0" i="0" dirty="0">
                <a:solidFill>
                  <a:srgbClr val="000000"/>
                </a:solidFill>
                <a:effectLst/>
                <a:latin typeface="Times New Roman" panose="02020603050405020304" pitchFamily="18" charset="0"/>
                <a:cs typeface="Times New Roman" panose="02020603050405020304" pitchFamily="18" charset="0"/>
              </a:rPr>
              <a:t>. Also known as </a:t>
            </a:r>
            <a:r>
              <a:rPr lang="en-IN" b="1" i="0" dirty="0">
                <a:solidFill>
                  <a:srgbClr val="000000"/>
                </a:solidFill>
                <a:effectLst/>
                <a:latin typeface="Times New Roman" panose="02020603050405020304" pitchFamily="18" charset="0"/>
                <a:cs typeface="Times New Roman" panose="02020603050405020304" pitchFamily="18" charset="0"/>
              </a:rPr>
              <a:t>Social Web</a:t>
            </a:r>
            <a:r>
              <a:rPr lang="en-IN" b="0" i="0" dirty="0">
                <a:solidFill>
                  <a:srgbClr val="000000"/>
                </a:solidFill>
                <a:effectLst/>
                <a:latin typeface="Times New Roman" panose="02020603050405020304" pitchFamily="18" charset="0"/>
                <a:cs typeface="Times New Roman" panose="02020603050405020304" pitchFamily="18" charset="0"/>
              </a:rPr>
              <a:t> or </a:t>
            </a:r>
            <a:r>
              <a:rPr lang="en-IN" b="1" i="0" dirty="0">
                <a:solidFill>
                  <a:srgbClr val="000000"/>
                </a:solidFill>
                <a:effectLst/>
                <a:latin typeface="Times New Roman" panose="02020603050405020304" pitchFamily="18" charset="0"/>
                <a:cs typeface="Times New Roman" panose="02020603050405020304" pitchFamily="18" charset="0"/>
              </a:rPr>
              <a:t>read-write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web</a:t>
            </a:r>
            <a:r>
              <a:rPr lang="en-IN"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It enabled users to participate in </a:t>
            </a:r>
            <a:r>
              <a:rPr lang="en-IN" b="1" i="0" dirty="0">
                <a:solidFill>
                  <a:srgbClr val="000000"/>
                </a:solidFill>
                <a:effectLst/>
                <a:latin typeface="Times New Roman" panose="02020603050405020304" pitchFamily="18" charset="0"/>
                <a:cs typeface="Times New Roman" panose="02020603050405020304" pitchFamily="18" charset="0"/>
              </a:rPr>
              <a:t>content creation </a:t>
            </a:r>
            <a:r>
              <a:rPr lang="en-IN" b="0" i="0" dirty="0">
                <a:solidFill>
                  <a:srgbClr val="000000"/>
                </a:solidFill>
                <a:effectLst/>
                <a:latin typeface="Times New Roman" panose="02020603050405020304" pitchFamily="18" charset="0"/>
                <a:cs typeface="Times New Roman" panose="02020603050405020304" pitchFamily="18" charset="0"/>
              </a:rPr>
              <a:t>on social networks, blogs, sharing sites and more. </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Search engines (Google) and social media platforms (Facebook, Twitter) driven by user-generated content disrupted the media, advertising and retail industries. </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Web 2.0’s business model relies on </a:t>
            </a:r>
            <a:r>
              <a:rPr lang="en-IN" b="1" i="0" dirty="0">
                <a:solidFill>
                  <a:srgbClr val="000000"/>
                </a:solidFill>
                <a:effectLst/>
                <a:latin typeface="Times New Roman" panose="02020603050405020304" pitchFamily="18" charset="0"/>
                <a:cs typeface="Times New Roman" panose="02020603050405020304" pitchFamily="18" charset="0"/>
              </a:rPr>
              <a:t>user participation to create fresh content</a:t>
            </a:r>
            <a:r>
              <a:rPr lang="en-IN" b="0" i="0" dirty="0">
                <a:solidFill>
                  <a:srgbClr val="000000"/>
                </a:solidFill>
                <a:effectLst/>
                <a:latin typeface="Times New Roman" panose="02020603050405020304" pitchFamily="18" charset="0"/>
                <a:cs typeface="Times New Roman" panose="02020603050405020304" pitchFamily="18" charset="0"/>
              </a:rPr>
              <a:t> and </a:t>
            </a:r>
            <a:r>
              <a:rPr lang="en-IN" b="1" i="0" dirty="0">
                <a:solidFill>
                  <a:srgbClr val="000000"/>
                </a:solidFill>
                <a:effectLst/>
                <a:latin typeface="Times New Roman" panose="02020603050405020304" pitchFamily="18" charset="0"/>
                <a:cs typeface="Times New Roman" panose="02020603050405020304" pitchFamily="18" charset="0"/>
              </a:rPr>
              <a:t>the resultant data being sold to third parties for marketing purposes.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94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F2EC-DB93-2B07-FC71-E051ED0C42AD}"/>
              </a:ext>
            </a:extLst>
          </p:cNvPr>
          <p:cNvSpPr>
            <a:spLocks noGrp="1"/>
          </p:cNvSpPr>
          <p:nvPr>
            <p:ph type="title"/>
          </p:nvPr>
        </p:nvSpPr>
        <p:spPr/>
        <p:txBody>
          <a:bodyPr/>
          <a:lstStyle/>
          <a:p>
            <a:r>
              <a:rPr lang="en-IN" b="1" i="0" dirty="0">
                <a:solidFill>
                  <a:schemeClr val="bg2"/>
                </a:solidFill>
                <a:effectLst/>
                <a:latin typeface="Times New Roman" panose="02020603050405020304" pitchFamily="18" charset="0"/>
                <a:cs typeface="Times New Roman" panose="02020603050405020304" pitchFamily="18" charset="0"/>
              </a:rPr>
              <a:t>Why we need Web 3.0?</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A4C29-68D7-56FA-9816-8868E789322C}"/>
              </a:ext>
            </a:extLst>
          </p:cNvPr>
          <p:cNvSpPr>
            <a:spLocks noGrp="1"/>
          </p:cNvSpPr>
          <p:nvPr>
            <p:ph idx="1"/>
          </p:nvPr>
        </p:nvSpPr>
        <p:spPr>
          <a:xfrm>
            <a:off x="581192" y="1982940"/>
            <a:ext cx="11029615" cy="4875060"/>
          </a:xfrm>
        </p:spPr>
        <p:txBody>
          <a:bodyPr>
            <a:normAutofit fontScale="92500" lnSpcReduction="20000"/>
          </a:bodyPr>
          <a:lstStyle/>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Loss of privacy</a:t>
            </a:r>
            <a:r>
              <a:rPr lang="en-IN" b="0" i="0" dirty="0">
                <a:solidFill>
                  <a:srgbClr val="000000"/>
                </a:solidFill>
                <a:effectLst/>
                <a:latin typeface="Times New Roman" panose="02020603050405020304" pitchFamily="18" charset="0"/>
                <a:cs typeface="Times New Roman" panose="02020603050405020304" pitchFamily="18" charset="0"/>
              </a:rPr>
              <a:t>: Presently, a huge amount of data is generated when consumers search, shop or upload videos and pictures. All this data is stored in the servers of the companies that the people interact with. This means that intermediaries become custodians of user data and profit from it via advertising. For such companies, the more time consumers spend creating content, the more data the company can collect, helping it to improve its AI algorithm and its advertising engine, a key revenue model for the company.</a:t>
            </a:r>
          </a:p>
          <a:p>
            <a:pPr algn="just">
              <a:lnSpc>
                <a:spcPct val="150000"/>
              </a:lnSpc>
            </a:pPr>
            <a:r>
              <a:rPr lang="en-IN" b="0" i="0" dirty="0">
                <a:solidFill>
                  <a:srgbClr val="000000"/>
                </a:solidFill>
                <a:effectLst/>
                <a:latin typeface="Times New Roman" panose="02020603050405020304" pitchFamily="18" charset="0"/>
                <a:cs typeface="Times New Roman" panose="02020603050405020304" pitchFamily="18" charset="0"/>
              </a:rPr>
              <a:t>This gives rise to issues of privacy, wherein user data is shared for profit without their consent.</a:t>
            </a:r>
          </a:p>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Data ownership</a:t>
            </a:r>
            <a:r>
              <a:rPr lang="en-IN" b="0" i="0" dirty="0">
                <a:solidFill>
                  <a:srgbClr val="000000"/>
                </a:solidFill>
                <a:effectLst/>
                <a:latin typeface="Times New Roman" panose="02020603050405020304" pitchFamily="18" charset="0"/>
                <a:cs typeface="Times New Roman" panose="02020603050405020304" pitchFamily="18" charset="0"/>
              </a:rPr>
              <a:t>: Presently, only centralized repositories are the ones that own user data and profit from it. In Web 3.0, users can own and be properly compensated for their time and data.</a:t>
            </a:r>
          </a:p>
          <a:p>
            <a:pPr algn="just">
              <a:lnSpc>
                <a:spcPct val="150000"/>
              </a:lnSpc>
            </a:pPr>
            <a:r>
              <a:rPr lang="en-IN" b="1" i="0" dirty="0">
                <a:solidFill>
                  <a:srgbClr val="000000"/>
                </a:solidFill>
                <a:effectLst/>
                <a:latin typeface="Times New Roman" panose="02020603050405020304" pitchFamily="18" charset="0"/>
                <a:cs typeface="Times New Roman" panose="02020603050405020304" pitchFamily="18" charset="0"/>
              </a:rPr>
              <a:t>Plagiarism:</a:t>
            </a:r>
            <a:r>
              <a:rPr lang="en-IN" b="0" i="0" dirty="0">
                <a:solidFill>
                  <a:srgbClr val="000000"/>
                </a:solidFill>
                <a:effectLst/>
                <a:latin typeface="Times New Roman" panose="02020603050405020304" pitchFamily="18" charset="0"/>
                <a:cs typeface="Times New Roman" panose="02020603050405020304" pitchFamily="18" charset="0"/>
              </a:rPr>
              <a:t> Plagiarism is widespread online. It’s very easy to copy original content and build a following around it on social media. Those who copy content get compensated way more than the original content creator. Plagiarism makes it harder for creators to get adequately compensated. Web3 might help address that issue. The transparent nature of blockchain makes it easy for anyone to track the originator of content.</a:t>
            </a:r>
          </a:p>
          <a:p>
            <a:endParaRPr lang="en-US" dirty="0"/>
          </a:p>
        </p:txBody>
      </p:sp>
    </p:spTree>
    <p:extLst>
      <p:ext uri="{BB962C8B-B14F-4D97-AF65-F5344CB8AC3E}">
        <p14:creationId xmlns:p14="http://schemas.microsoft.com/office/powerpoint/2010/main" val="100595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BB82-8BDE-2678-EFF1-03D984628BE2}"/>
              </a:ext>
            </a:extLst>
          </p:cNvPr>
          <p:cNvSpPr>
            <a:spLocks noGrp="1"/>
          </p:cNvSpPr>
          <p:nvPr>
            <p:ph type="title"/>
          </p:nvPr>
        </p:nvSpPr>
        <p:spPr/>
        <p:txBody>
          <a:bodyPr>
            <a:normAutofit/>
          </a:bodyPr>
          <a:lstStyle/>
          <a:p>
            <a:r>
              <a:rPr lang="en-IN" b="1" dirty="0">
                <a:effectLst/>
                <a:latin typeface="Times New Roman" panose="02020603050405020304" pitchFamily="18" charset="0"/>
                <a:cs typeface="Times New Roman" panose="02020603050405020304" pitchFamily="18" charset="0"/>
              </a:rPr>
              <a:t>Web 2.0: Going Social </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3BDAC3-6769-9F67-9FD7-138E009BF537}"/>
              </a:ext>
            </a:extLst>
          </p:cNvPr>
          <p:cNvSpPr>
            <a:spLocks noGrp="1"/>
          </p:cNvSpPr>
          <p:nvPr>
            <p:ph idx="1"/>
          </p:nvPr>
        </p:nvSpPr>
        <p:spPr/>
        <p:txBody>
          <a:bodyPr/>
          <a:lstStyle/>
          <a:p>
            <a:pPr algn="just">
              <a:lnSpc>
                <a:spcPct val="150000"/>
              </a:lnSpc>
            </a:pPr>
            <a:r>
              <a:rPr lang="en-IN" sz="1800" dirty="0">
                <a:effectLst/>
                <a:latin typeface="Times New Roman" panose="02020603050405020304" pitchFamily="18" charset="0"/>
                <a:cs typeface="Times New Roman" panose="02020603050405020304" pitchFamily="18" charset="0"/>
              </a:rPr>
              <a:t>In 2003 there was a noticeable shift in how people and businesses were using the web and developing web-based applications. </a:t>
            </a:r>
          </a:p>
          <a:p>
            <a:pPr algn="just">
              <a:lnSpc>
                <a:spcPct val="150000"/>
              </a:lnSpc>
            </a:pPr>
            <a:r>
              <a:rPr lang="en-IN" sz="1800" dirty="0">
                <a:effectLst/>
                <a:latin typeface="Times New Roman" panose="02020603050405020304" pitchFamily="18" charset="0"/>
                <a:cs typeface="Times New Roman" panose="02020603050405020304" pitchFamily="18" charset="0"/>
              </a:rPr>
              <a:t>The term </a:t>
            </a:r>
            <a:r>
              <a:rPr lang="en-IN" sz="1800" b="1" dirty="0">
                <a:effectLst/>
                <a:latin typeface="Times New Roman" panose="02020603050405020304" pitchFamily="18" charset="0"/>
                <a:cs typeface="Times New Roman" panose="02020603050405020304" pitchFamily="18" charset="0"/>
              </a:rPr>
              <a:t>Web 2.0 </a:t>
            </a:r>
            <a:r>
              <a:rPr lang="en-IN" sz="1800" dirty="0">
                <a:effectLst/>
                <a:latin typeface="Times New Roman" panose="02020603050405020304" pitchFamily="18" charset="0"/>
                <a:cs typeface="Times New Roman" panose="02020603050405020304" pitchFamily="18" charset="0"/>
              </a:rPr>
              <a:t>was coined by </a:t>
            </a:r>
            <a:r>
              <a:rPr lang="en-IN" sz="1800" b="1" dirty="0">
                <a:effectLst/>
                <a:latin typeface="Times New Roman" panose="02020603050405020304" pitchFamily="18" charset="0"/>
                <a:cs typeface="Times New Roman" panose="02020603050405020304" pitchFamily="18" charset="0"/>
              </a:rPr>
              <a:t>Dale Dougherty </a:t>
            </a:r>
            <a:r>
              <a:rPr lang="en-IN" sz="1800" dirty="0">
                <a:effectLst/>
                <a:latin typeface="Times New Roman" panose="02020603050405020304" pitchFamily="18" charset="0"/>
                <a:cs typeface="Times New Roman" panose="02020603050405020304" pitchFamily="18" charset="0"/>
              </a:rPr>
              <a:t>of </a:t>
            </a:r>
            <a:r>
              <a:rPr lang="en-IN" sz="1800" b="1" dirty="0">
                <a:effectLst/>
                <a:latin typeface="Times New Roman" panose="02020603050405020304" pitchFamily="18" charset="0"/>
                <a:cs typeface="Times New Roman" panose="02020603050405020304" pitchFamily="18" charset="0"/>
              </a:rPr>
              <a:t>O’Reilly Media</a:t>
            </a:r>
            <a:r>
              <a:rPr lang="en-IN" sz="1800" dirty="0">
                <a:effectLst/>
                <a:latin typeface="Times New Roman" panose="02020603050405020304" pitchFamily="18" charset="0"/>
                <a:cs typeface="Times New Roman" panose="02020603050405020304" pitchFamily="18" charset="0"/>
              </a:rPr>
              <a:t> in 2003 to describe this trend. </a:t>
            </a:r>
          </a:p>
          <a:p>
            <a:pPr algn="just">
              <a:lnSpc>
                <a:spcPct val="150000"/>
              </a:lnSpc>
            </a:pPr>
            <a:r>
              <a:rPr lang="en-IN" sz="1800" dirty="0">
                <a:effectLst/>
                <a:latin typeface="Times New Roman" panose="02020603050405020304" pitchFamily="18" charset="0"/>
                <a:cs typeface="Times New Roman" panose="02020603050405020304" pitchFamily="18" charset="0"/>
              </a:rPr>
              <a:t>Generally, Web 2.0 companies use the web as a platform to create </a:t>
            </a:r>
            <a:r>
              <a:rPr lang="en-IN" sz="1800" b="1" dirty="0">
                <a:effectLst/>
                <a:latin typeface="Times New Roman" panose="02020603050405020304" pitchFamily="18" charset="0"/>
                <a:cs typeface="Times New Roman" panose="02020603050405020304" pitchFamily="18" charset="0"/>
              </a:rPr>
              <a:t>collaborative</a:t>
            </a:r>
            <a:r>
              <a:rPr lang="en-IN" sz="1800" dirty="0">
                <a:effectLst/>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cs typeface="Times New Roman" panose="02020603050405020304" pitchFamily="18" charset="0"/>
              </a:rPr>
              <a:t>community-based sites (</a:t>
            </a:r>
            <a:r>
              <a:rPr lang="en-IN" sz="1800" dirty="0">
                <a:effectLst/>
                <a:latin typeface="Times New Roman" panose="02020603050405020304" pitchFamily="18" charset="0"/>
                <a:cs typeface="Times New Roman" panose="02020603050405020304" pitchFamily="18" charset="0"/>
              </a:rPr>
              <a:t>e.g., social networking sites, blogs, wikis) </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748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EAE8-C53A-55C6-6535-DDE9D44C9D22}"/>
              </a:ext>
            </a:extLst>
          </p:cNvPr>
          <p:cNvSpPr>
            <a:spLocks noGrp="1"/>
          </p:cNvSpPr>
          <p:nvPr>
            <p:ph type="title"/>
          </p:nvPr>
        </p:nvSpPr>
        <p:spPr/>
        <p:txBody>
          <a:bodyPr>
            <a:normAutofit/>
          </a:bodyPr>
          <a:lstStyle/>
          <a:p>
            <a:r>
              <a:rPr lang="en-IN" sz="2000" b="1" dirty="0">
                <a:effectLst/>
                <a:latin typeface="Times New Roman" panose="02020603050405020304" pitchFamily="18" charset="0"/>
                <a:cs typeface="Times New Roman" panose="02020603050405020304" pitchFamily="18" charset="0"/>
              </a:rPr>
              <a:t>Web 1.0 versus Web 2.0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2890E4-5E9D-2B0E-2FE2-C18354E74A67}"/>
              </a:ext>
            </a:extLst>
          </p:cNvPr>
          <p:cNvSpPr>
            <a:spLocks noGrp="1"/>
          </p:cNvSpPr>
          <p:nvPr>
            <p:ph idx="1"/>
          </p:nvPr>
        </p:nvSpPr>
        <p:spPr/>
        <p:txBody>
          <a:bodyPr/>
          <a:lstStyle/>
          <a:p>
            <a:pPr algn="just">
              <a:lnSpc>
                <a:spcPct val="150000"/>
              </a:lnSpc>
            </a:pPr>
            <a:r>
              <a:rPr lang="en-IN" sz="1800" b="1" dirty="0">
                <a:effectLst/>
                <a:latin typeface="Times New Roman" panose="02020603050405020304" pitchFamily="18" charset="0"/>
                <a:cs typeface="Times New Roman" panose="02020603050405020304" pitchFamily="18" charset="0"/>
              </a:rPr>
              <a:t>Web 1.0 </a:t>
            </a:r>
            <a:r>
              <a:rPr lang="en-IN" sz="1800" dirty="0">
                <a:effectLst/>
                <a:latin typeface="Times New Roman" panose="02020603050405020304" pitchFamily="18" charset="0"/>
                <a:cs typeface="Times New Roman" panose="02020603050405020304" pitchFamily="18" charset="0"/>
              </a:rPr>
              <a:t>(the state of the web through the 1990s and early 2000s) was focused on a relatively small number of </a:t>
            </a:r>
            <a:r>
              <a:rPr lang="en-IN" sz="1800" b="1" dirty="0">
                <a:effectLst/>
                <a:latin typeface="Times New Roman" panose="02020603050405020304" pitchFamily="18" charset="0"/>
                <a:cs typeface="Times New Roman" panose="02020603050405020304" pitchFamily="18" charset="0"/>
              </a:rPr>
              <a:t>companies</a:t>
            </a:r>
            <a:r>
              <a:rPr lang="en-IN" sz="1800" dirty="0">
                <a:effectLst/>
                <a:latin typeface="Times New Roman" panose="02020603050405020304" pitchFamily="18" charset="0"/>
                <a:cs typeface="Times New Roman" panose="02020603050405020304" pitchFamily="18" charset="0"/>
              </a:rPr>
              <a:t> and </a:t>
            </a:r>
            <a:r>
              <a:rPr lang="en-IN" sz="1800" b="1" dirty="0">
                <a:effectLst/>
                <a:latin typeface="Times New Roman" panose="02020603050405020304" pitchFamily="18" charset="0"/>
                <a:cs typeface="Times New Roman" panose="02020603050405020304" pitchFamily="18" charset="0"/>
              </a:rPr>
              <a:t>advertisers</a:t>
            </a:r>
            <a:r>
              <a:rPr lang="en-IN" sz="1800" dirty="0">
                <a:effectLst/>
                <a:latin typeface="Times New Roman" panose="02020603050405020304" pitchFamily="18" charset="0"/>
                <a:cs typeface="Times New Roman" panose="02020603050405020304" pitchFamily="18" charset="0"/>
              </a:rPr>
              <a:t> producing content for users to access (some people called it the “brochure web”). </a:t>
            </a:r>
          </a:p>
          <a:p>
            <a:pPr algn="just">
              <a:lnSpc>
                <a:spcPct val="150000"/>
              </a:lnSpc>
            </a:pPr>
            <a:r>
              <a:rPr lang="en-IN" sz="1800" dirty="0">
                <a:effectLst/>
                <a:latin typeface="Times New Roman" panose="02020603050405020304" pitchFamily="18" charset="0"/>
                <a:cs typeface="Times New Roman" panose="02020603050405020304" pitchFamily="18" charset="0"/>
              </a:rPr>
              <a:t>Web 2.0 </a:t>
            </a:r>
            <a:r>
              <a:rPr lang="en-IN" sz="1800" i="1" dirty="0">
                <a:effectLst/>
                <a:latin typeface="Times New Roman" panose="02020603050405020304" pitchFamily="18" charset="0"/>
                <a:cs typeface="Times New Roman" panose="02020603050405020304" pitchFamily="18" charset="0"/>
              </a:rPr>
              <a:t>involves </a:t>
            </a:r>
            <a:r>
              <a:rPr lang="en-IN" sz="1800" dirty="0">
                <a:effectLst/>
                <a:latin typeface="Times New Roman" panose="02020603050405020304" pitchFamily="18" charset="0"/>
                <a:cs typeface="Times New Roman" panose="02020603050405020304" pitchFamily="18" charset="0"/>
              </a:rPr>
              <a:t>the </a:t>
            </a:r>
            <a:r>
              <a:rPr lang="en-IN" sz="1800" b="1" dirty="0">
                <a:effectLst/>
                <a:latin typeface="Times New Roman" panose="02020603050405020304" pitchFamily="18" charset="0"/>
                <a:cs typeface="Times New Roman" panose="02020603050405020304" pitchFamily="18" charset="0"/>
              </a:rPr>
              <a:t>users</a:t>
            </a:r>
            <a:r>
              <a:rPr lang="en-IN" sz="1800" dirty="0">
                <a:effectLst/>
                <a:latin typeface="Times New Roman" panose="02020603050405020304" pitchFamily="18" charset="0"/>
                <a:cs typeface="Times New Roman" panose="02020603050405020304" pitchFamily="18" charset="0"/>
              </a:rPr>
              <a:t>—not only do they often create content, but they help organize it, share it, remix it, critique it, update it, etc. </a:t>
            </a:r>
          </a:p>
          <a:p>
            <a:pPr algn="just">
              <a:lnSpc>
                <a:spcPct val="150000"/>
              </a:lnSpc>
            </a:pPr>
            <a:r>
              <a:rPr lang="en-IN" sz="1800" dirty="0">
                <a:effectLst/>
                <a:latin typeface="Times New Roman" panose="02020603050405020304" pitchFamily="18" charset="0"/>
                <a:cs typeface="Times New Roman" panose="02020603050405020304" pitchFamily="18" charset="0"/>
              </a:rPr>
              <a:t>One way to look at Web 1.0 is as a </a:t>
            </a:r>
            <a:r>
              <a:rPr lang="en-IN" sz="1800" b="1" i="1" dirty="0">
                <a:effectLst/>
                <a:latin typeface="Times New Roman" panose="02020603050405020304" pitchFamily="18" charset="0"/>
                <a:cs typeface="Times New Roman" panose="02020603050405020304" pitchFamily="18" charset="0"/>
              </a:rPr>
              <a:t>lecture</a:t>
            </a:r>
            <a:r>
              <a:rPr lang="en-IN" sz="1800" dirty="0">
                <a:effectLst/>
                <a:latin typeface="Times New Roman" panose="02020603050405020304" pitchFamily="18" charset="0"/>
                <a:cs typeface="Times New Roman" panose="02020603050405020304" pitchFamily="18" charset="0"/>
              </a:rPr>
              <a:t>, a small number of professors informing a large audience of students. In comparison, Web 2.0 is a </a:t>
            </a:r>
            <a:r>
              <a:rPr lang="en-IN" sz="1800" b="1" i="1" dirty="0">
                <a:effectLst/>
                <a:latin typeface="Times New Roman" panose="02020603050405020304" pitchFamily="18" charset="0"/>
                <a:cs typeface="Times New Roman" panose="02020603050405020304" pitchFamily="18" charset="0"/>
              </a:rPr>
              <a:t>conversation</a:t>
            </a:r>
            <a:r>
              <a:rPr lang="en-IN" sz="1800" dirty="0">
                <a:effectLst/>
                <a:latin typeface="Times New Roman" panose="02020603050405020304" pitchFamily="18" charset="0"/>
                <a:cs typeface="Times New Roman" panose="02020603050405020304" pitchFamily="18" charset="0"/>
              </a:rPr>
              <a:t>, with everyone having the opportunity to speak and share views. </a:t>
            </a:r>
          </a:p>
          <a:p>
            <a:pPr algn="just">
              <a:lnSpc>
                <a:spcPct val="150000"/>
              </a:lnSpc>
            </a:pPr>
            <a:r>
              <a:rPr lang="en-IN" sz="1800" dirty="0">
                <a:effectLst/>
                <a:latin typeface="Times New Roman" panose="02020603050405020304" pitchFamily="18" charset="0"/>
                <a:cs typeface="Times New Roman" panose="02020603050405020304" pitchFamily="18" charset="0"/>
              </a:rPr>
              <a:t>Companies that understand Web 2.0 realize that their </a:t>
            </a:r>
            <a:r>
              <a:rPr lang="en-IN" sz="1800" b="1" dirty="0">
                <a:effectLst/>
                <a:latin typeface="Times New Roman" panose="02020603050405020304" pitchFamily="18" charset="0"/>
                <a:cs typeface="Times New Roman" panose="02020603050405020304" pitchFamily="18" charset="0"/>
              </a:rPr>
              <a:t>products</a:t>
            </a:r>
            <a:r>
              <a:rPr lang="en-IN" sz="1800" dirty="0">
                <a:effectLst/>
                <a:latin typeface="Times New Roman" panose="02020603050405020304" pitchFamily="18" charset="0"/>
                <a:cs typeface="Times New Roman" panose="02020603050405020304" pitchFamily="18" charset="0"/>
              </a:rPr>
              <a:t> and </a:t>
            </a:r>
            <a:r>
              <a:rPr lang="en-IN" sz="1800" b="1" dirty="0">
                <a:effectLst/>
                <a:latin typeface="Times New Roman" panose="02020603050405020304" pitchFamily="18" charset="0"/>
                <a:cs typeface="Times New Roman" panose="02020603050405020304" pitchFamily="18" charset="0"/>
              </a:rPr>
              <a:t>services</a:t>
            </a:r>
            <a:r>
              <a:rPr lang="en-IN" sz="1800" dirty="0">
                <a:effectLst/>
                <a:latin typeface="Times New Roman" panose="02020603050405020304" pitchFamily="18" charset="0"/>
                <a:cs typeface="Times New Roman" panose="02020603050405020304" pitchFamily="18" charset="0"/>
              </a:rPr>
              <a:t> are conversations as well. </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206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E13D-4D76-D301-656E-70AF5D7A8518}"/>
              </a:ext>
            </a:extLst>
          </p:cNvPr>
          <p:cNvSpPr>
            <a:spLocks noGrp="1"/>
          </p:cNvSpPr>
          <p:nvPr>
            <p:ph type="title"/>
          </p:nvPr>
        </p:nvSpPr>
        <p:spPr/>
        <p:txBody>
          <a:bodyPr>
            <a:normAutofit/>
          </a:bodyPr>
          <a:lstStyle/>
          <a:p>
            <a:r>
              <a:rPr lang="en-IN" sz="2400" b="1" dirty="0">
                <a:effectLst/>
                <a:latin typeface="Times New Roman" panose="02020603050405020304" pitchFamily="18" charset="0"/>
                <a:cs typeface="Times New Roman" panose="02020603050405020304" pitchFamily="18" charset="0"/>
              </a:rPr>
              <a:t>Architecture of Participation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CF3F8D-8D5C-957D-C612-28634AEA42A9}"/>
              </a:ext>
            </a:extLst>
          </p:cNvPr>
          <p:cNvSpPr>
            <a:spLocks noGrp="1"/>
          </p:cNvSpPr>
          <p:nvPr>
            <p:ph idx="1"/>
          </p:nvPr>
        </p:nvSpPr>
        <p:spPr>
          <a:xfrm>
            <a:off x="581193" y="2144644"/>
            <a:ext cx="11029615" cy="4865756"/>
          </a:xfrm>
        </p:spPr>
        <p:txBody>
          <a:bodyPr>
            <a:normAutofit/>
          </a:bodyPr>
          <a:lstStyle/>
          <a:p>
            <a:pPr algn="just">
              <a:lnSpc>
                <a:spcPct val="150000"/>
              </a:lnSpc>
            </a:pPr>
            <a:r>
              <a:rPr lang="en-IN" sz="1800" dirty="0">
                <a:effectLst/>
                <a:latin typeface="Times New Roman" panose="02020603050405020304" pitchFamily="18" charset="0"/>
                <a:cs typeface="Times New Roman" panose="02020603050405020304" pitchFamily="18" charset="0"/>
              </a:rPr>
              <a:t>Web 2.0 is providing new opportunities and connecting people and content in unique ways. </a:t>
            </a:r>
          </a:p>
          <a:p>
            <a:pPr algn="just">
              <a:lnSpc>
                <a:spcPct val="150000"/>
              </a:lnSpc>
            </a:pPr>
            <a:r>
              <a:rPr lang="en-IN" sz="1800" dirty="0">
                <a:effectLst/>
                <a:latin typeface="Times New Roman" panose="02020603050405020304" pitchFamily="18" charset="0"/>
                <a:cs typeface="Times New Roman" panose="02020603050405020304" pitchFamily="18" charset="0"/>
              </a:rPr>
              <a:t>Web 2.0 embraces an </a:t>
            </a:r>
            <a:r>
              <a:rPr lang="en-IN" sz="1800" b="1" dirty="0">
                <a:effectLst/>
                <a:latin typeface="Times New Roman" panose="02020603050405020304" pitchFamily="18" charset="0"/>
                <a:cs typeface="Times New Roman" panose="02020603050405020304" pitchFamily="18" charset="0"/>
              </a:rPr>
              <a:t>architecture of participation</a:t>
            </a:r>
            <a:r>
              <a:rPr lang="en-IN" sz="1800" dirty="0">
                <a:effectLst/>
                <a:latin typeface="Times New Roman" panose="02020603050405020304" pitchFamily="18" charset="0"/>
                <a:cs typeface="Times New Roman" panose="02020603050405020304" pitchFamily="18" charset="0"/>
              </a:rPr>
              <a:t>—a design that encourages user interaction and community contributions. </a:t>
            </a:r>
          </a:p>
          <a:p>
            <a:pPr algn="just">
              <a:lnSpc>
                <a:spcPct val="150000"/>
              </a:lnSpc>
            </a:pPr>
            <a:r>
              <a:rPr lang="en-IN" dirty="0">
                <a:latin typeface="Times New Roman" panose="02020603050405020304" pitchFamily="18" charset="0"/>
                <a:cs typeface="Times New Roman" panose="02020603050405020304" pitchFamily="18" charset="0"/>
              </a:rPr>
              <a:t>T</a:t>
            </a:r>
            <a:r>
              <a:rPr lang="en-IN" sz="1800" dirty="0">
                <a:effectLst/>
                <a:latin typeface="Times New Roman" panose="02020603050405020304" pitchFamily="18" charset="0"/>
                <a:cs typeface="Times New Roman" panose="02020603050405020304" pitchFamily="18" charset="0"/>
              </a:rPr>
              <a:t>he user, are the most important aspect of Web 2.0</a:t>
            </a:r>
          </a:p>
          <a:p>
            <a:pPr algn="just">
              <a:lnSpc>
                <a:spcPct val="150000"/>
              </a:lnSpc>
            </a:pPr>
            <a:r>
              <a:rPr lang="en-IN" sz="1800" dirty="0">
                <a:effectLst/>
                <a:latin typeface="Times New Roman" panose="02020603050405020304" pitchFamily="18" charset="0"/>
                <a:cs typeface="Times New Roman" panose="02020603050405020304" pitchFamily="18" charset="0"/>
              </a:rPr>
              <a:t>Several popular blogs now compete with traditional media powerhouses, and many Web 2.0 companies are built almost entirely on user-generated content.</a:t>
            </a:r>
          </a:p>
          <a:p>
            <a:pPr algn="just">
              <a:lnSpc>
                <a:spcPct val="150000"/>
              </a:lnSpc>
            </a:pPr>
            <a:r>
              <a:rPr lang="en-IN" sz="1800" dirty="0">
                <a:effectLst/>
                <a:latin typeface="Times New Roman" panose="02020603050405020304" pitchFamily="18" charset="0"/>
                <a:cs typeface="Times New Roman" panose="02020603050405020304" pitchFamily="18" charset="0"/>
              </a:rPr>
              <a:t>For websites like </a:t>
            </a:r>
            <a:r>
              <a:rPr lang="en-IN" sz="1800" b="1" dirty="0">
                <a:effectLst/>
                <a:latin typeface="Times New Roman" panose="02020603050405020304" pitchFamily="18" charset="0"/>
                <a:cs typeface="Times New Roman" panose="02020603050405020304" pitchFamily="18" charset="0"/>
              </a:rPr>
              <a:t>Facebook</a:t>
            </a:r>
            <a:r>
              <a:rPr lang="en-IN" sz="1800" dirty="0">
                <a:effectLst/>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cs typeface="Times New Roman" panose="02020603050405020304" pitchFamily="18" charset="0"/>
              </a:rPr>
              <a:t>Twitter</a:t>
            </a:r>
            <a:r>
              <a:rPr lang="en-IN" sz="1800" dirty="0">
                <a:effectLst/>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cs typeface="Times New Roman" panose="02020603050405020304" pitchFamily="18" charset="0"/>
              </a:rPr>
              <a:t>YouTube</a:t>
            </a:r>
            <a:r>
              <a:rPr lang="en-IN" sz="1800" dirty="0">
                <a:effectLst/>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cs typeface="Times New Roman" panose="02020603050405020304" pitchFamily="18" charset="0"/>
              </a:rPr>
              <a:t>eBay</a:t>
            </a:r>
            <a:r>
              <a:rPr lang="en-IN" sz="1800" dirty="0">
                <a:effectLst/>
                <a:latin typeface="Times New Roman" panose="02020603050405020304" pitchFamily="18" charset="0"/>
                <a:cs typeface="Times New Roman" panose="02020603050405020304" pitchFamily="18" charset="0"/>
              </a:rPr>
              <a:t> and </a:t>
            </a:r>
            <a:r>
              <a:rPr lang="en-IN" sz="1800" b="1" dirty="0">
                <a:effectLst/>
                <a:latin typeface="Times New Roman" panose="02020603050405020304" pitchFamily="18" charset="0"/>
                <a:cs typeface="Times New Roman" panose="02020603050405020304" pitchFamily="18" charset="0"/>
              </a:rPr>
              <a:t>Wikipedia</a:t>
            </a:r>
            <a:r>
              <a:rPr lang="en-IN" sz="1800" dirty="0">
                <a:effectLst/>
                <a:latin typeface="Times New Roman" panose="02020603050405020304" pitchFamily="18" charset="0"/>
                <a:cs typeface="Times New Roman" panose="02020603050405020304" pitchFamily="18" charset="0"/>
              </a:rPr>
              <a:t>, users create the content, while the companies provide the </a:t>
            </a:r>
            <a:r>
              <a:rPr lang="en-IN" sz="1800" b="1" dirty="0">
                <a:effectLst/>
                <a:latin typeface="Times New Roman" panose="02020603050405020304" pitchFamily="18" charset="0"/>
                <a:cs typeface="Times New Roman" panose="02020603050405020304" pitchFamily="18" charset="0"/>
              </a:rPr>
              <a:t>platforms</a:t>
            </a:r>
            <a:r>
              <a:rPr lang="en-IN" sz="1800" dirty="0">
                <a:effectLst/>
                <a:latin typeface="Times New Roman" panose="02020603050405020304" pitchFamily="18" charset="0"/>
                <a:cs typeface="Times New Roman" panose="02020603050405020304" pitchFamily="18" charset="0"/>
              </a:rPr>
              <a:t> on which to enter, manipulate and share the information. </a:t>
            </a:r>
          </a:p>
          <a:p>
            <a:pPr algn="just">
              <a:lnSpc>
                <a:spcPct val="150000"/>
              </a:lnSpc>
            </a:pPr>
            <a:r>
              <a:rPr lang="en-IN" sz="1800" dirty="0">
                <a:effectLst/>
                <a:latin typeface="Times New Roman" panose="02020603050405020304" pitchFamily="18" charset="0"/>
                <a:cs typeface="Times New Roman" panose="02020603050405020304" pitchFamily="18" charset="0"/>
              </a:rPr>
              <a:t>These companies </a:t>
            </a:r>
            <a:r>
              <a:rPr lang="en-IN" sz="1800" b="1" i="1" dirty="0">
                <a:effectLst/>
                <a:latin typeface="Times New Roman" panose="02020603050405020304" pitchFamily="18" charset="0"/>
                <a:cs typeface="Times New Roman" panose="02020603050405020304" pitchFamily="18" charset="0"/>
              </a:rPr>
              <a:t>trust their users</a:t>
            </a:r>
            <a:r>
              <a:rPr lang="en-IN" sz="1800" dirty="0">
                <a:effectLst/>
                <a:latin typeface="Times New Roman" panose="02020603050405020304" pitchFamily="18" charset="0"/>
                <a:cs typeface="Times New Roman" panose="02020603050405020304" pitchFamily="18" charset="0"/>
              </a:rPr>
              <a:t>—without such trust, users cannot make significant contributions to the sites. </a:t>
            </a:r>
            <a:endParaRPr lang="en-IN" dirty="0">
              <a:latin typeface="Times New Roman" panose="02020603050405020304" pitchFamily="18" charset="0"/>
              <a:cs typeface="Times New Roman" panose="02020603050405020304" pitchFamily="18" charset="0"/>
            </a:endParaRPr>
          </a:p>
          <a:p>
            <a:endParaRPr lang="en-IN" dirty="0"/>
          </a:p>
          <a:p>
            <a:endParaRPr lang="en-US" b="1" dirty="0"/>
          </a:p>
        </p:txBody>
      </p:sp>
    </p:spTree>
    <p:extLst>
      <p:ext uri="{BB962C8B-B14F-4D97-AF65-F5344CB8AC3E}">
        <p14:creationId xmlns:p14="http://schemas.microsoft.com/office/powerpoint/2010/main" val="178239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0527-9205-E68E-53AC-93E6D3A3A093}"/>
              </a:ext>
            </a:extLst>
          </p:cNvPr>
          <p:cNvSpPr>
            <a:spLocks noGrp="1"/>
          </p:cNvSpPr>
          <p:nvPr>
            <p:ph type="title"/>
          </p:nvPr>
        </p:nvSpPr>
        <p:spPr/>
        <p:txBody>
          <a:bodyPr/>
          <a:lstStyle/>
          <a:p>
            <a:r>
              <a:rPr lang="en-IN" sz="2800" b="1" dirty="0">
                <a:effectLst/>
                <a:latin typeface="Times New Roman" panose="02020603050405020304" pitchFamily="18" charset="0"/>
                <a:cs typeface="Times New Roman" panose="02020603050405020304" pitchFamily="18" charset="0"/>
              </a:rPr>
              <a:t>Search Engines and Social Media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0AD5F-F864-D8B9-5469-70C0CE081670}"/>
              </a:ext>
            </a:extLst>
          </p:cNvPr>
          <p:cNvSpPr>
            <a:spLocks noGrp="1"/>
          </p:cNvSpPr>
          <p:nvPr>
            <p:ph idx="1"/>
          </p:nvPr>
        </p:nvSpPr>
        <p:spPr/>
        <p:txBody>
          <a:bodyPr/>
          <a:lstStyle/>
          <a:p>
            <a:pPr algn="just">
              <a:lnSpc>
                <a:spcPct val="150000"/>
              </a:lnSpc>
            </a:pPr>
            <a:r>
              <a:rPr lang="en-IN" sz="1800" b="1" u="sng" dirty="0">
                <a:effectLst/>
                <a:latin typeface="Times New Roman" panose="02020603050405020304" pitchFamily="18" charset="0"/>
                <a:cs typeface="Times New Roman" panose="02020603050405020304" pitchFamily="18" charset="0"/>
              </a:rPr>
              <a:t>Search engines, </a:t>
            </a:r>
            <a:r>
              <a:rPr lang="en-IN" sz="1800" dirty="0">
                <a:effectLst/>
                <a:latin typeface="Times New Roman" panose="02020603050405020304" pitchFamily="18" charset="0"/>
                <a:cs typeface="Times New Roman" panose="02020603050405020304" pitchFamily="18" charset="0"/>
              </a:rPr>
              <a:t>including </a:t>
            </a:r>
            <a:r>
              <a:rPr lang="en-IN" sz="1800" b="1" dirty="0">
                <a:effectLst/>
                <a:latin typeface="Times New Roman" panose="02020603050405020304" pitchFamily="18" charset="0"/>
                <a:cs typeface="Times New Roman" panose="02020603050405020304" pitchFamily="18" charset="0"/>
              </a:rPr>
              <a:t>Google</a:t>
            </a:r>
            <a:r>
              <a:rPr lang="en-IN" sz="1800" dirty="0">
                <a:effectLst/>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cs typeface="Times New Roman" panose="02020603050405020304" pitchFamily="18" charset="0"/>
              </a:rPr>
              <a:t>Microsoft Bing</a:t>
            </a:r>
            <a:r>
              <a:rPr lang="en-IN" sz="1800" dirty="0">
                <a:effectLst/>
                <a:latin typeface="Times New Roman" panose="02020603050405020304" pitchFamily="18" charset="0"/>
                <a:cs typeface="Times New Roman" panose="02020603050405020304" pitchFamily="18" charset="0"/>
              </a:rPr>
              <a:t>, and many more, have become essential to sifting through the massive amount of content on the web. </a:t>
            </a:r>
          </a:p>
          <a:p>
            <a:pPr algn="just">
              <a:lnSpc>
                <a:spcPct val="150000"/>
              </a:lnSpc>
            </a:pPr>
            <a:r>
              <a:rPr lang="en-IN" sz="1800" b="1" u="sng" dirty="0">
                <a:effectLst/>
                <a:latin typeface="Times New Roman" panose="02020603050405020304" pitchFamily="18" charset="0"/>
                <a:cs typeface="Times New Roman" panose="02020603050405020304" pitchFamily="18" charset="0"/>
              </a:rPr>
              <a:t>Social bookmarking </a:t>
            </a:r>
            <a:r>
              <a:rPr lang="en-IN" sz="1800" dirty="0">
                <a:effectLst/>
                <a:latin typeface="Times New Roman" panose="02020603050405020304" pitchFamily="18" charset="0"/>
                <a:cs typeface="Times New Roman" panose="02020603050405020304" pitchFamily="18" charset="0"/>
              </a:rPr>
              <a:t>sites such as </a:t>
            </a:r>
            <a:r>
              <a:rPr lang="en-IN" sz="1800" b="1" dirty="0" err="1">
                <a:effectLst/>
                <a:latin typeface="Times New Roman" panose="02020603050405020304" pitchFamily="18" charset="0"/>
                <a:cs typeface="Times New Roman" panose="02020603050405020304" pitchFamily="18" charset="0"/>
              </a:rPr>
              <a:t>del.icio.us</a:t>
            </a:r>
            <a:r>
              <a:rPr lang="en-IN" sz="1800" b="1"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allow users to share their favourite sites with others. Social media sites such as </a:t>
            </a:r>
            <a:r>
              <a:rPr lang="en-IN" sz="1800" b="1" dirty="0" err="1">
                <a:effectLst/>
                <a:latin typeface="Times New Roman" panose="02020603050405020304" pitchFamily="18" charset="0"/>
                <a:cs typeface="Times New Roman" panose="02020603050405020304" pitchFamily="18" charset="0"/>
              </a:rPr>
              <a:t>DiggTM</a:t>
            </a:r>
            <a:r>
              <a:rPr lang="en-IN" sz="1800" dirty="0">
                <a:effectLst/>
                <a:latin typeface="Times New Roman" panose="02020603050405020304" pitchFamily="18" charset="0"/>
                <a:cs typeface="Times New Roman" panose="02020603050405020304" pitchFamily="18" charset="0"/>
              </a:rPr>
              <a:t> enable the community to decide which news articles are the most significant. </a:t>
            </a:r>
          </a:p>
          <a:p>
            <a:pPr algn="just">
              <a:lnSpc>
                <a:spcPct val="150000"/>
              </a:lnSpc>
            </a:pPr>
            <a:r>
              <a:rPr lang="en-IN" sz="1800" dirty="0">
                <a:effectLst/>
                <a:latin typeface="Times New Roman" panose="02020603050405020304" pitchFamily="18" charset="0"/>
                <a:cs typeface="Times New Roman" panose="02020603050405020304" pitchFamily="18" charset="0"/>
              </a:rPr>
              <a:t>The way we find the information on these sites is also changing—people are </a:t>
            </a:r>
            <a:r>
              <a:rPr lang="en-IN" sz="1800" b="1" dirty="0">
                <a:effectLst/>
                <a:latin typeface="Times New Roman" panose="02020603050405020304" pitchFamily="18" charset="0"/>
                <a:cs typeface="Times New Roman" panose="02020603050405020304" pitchFamily="18" charset="0"/>
              </a:rPr>
              <a:t>tagging </a:t>
            </a:r>
            <a:r>
              <a:rPr lang="en-IN" sz="1800" dirty="0">
                <a:effectLst/>
                <a:latin typeface="Times New Roman" panose="02020603050405020304" pitchFamily="18" charset="0"/>
                <a:cs typeface="Times New Roman" panose="02020603050405020304" pitchFamily="18" charset="0"/>
              </a:rPr>
              <a:t>(i.e., </a:t>
            </a:r>
            <a:r>
              <a:rPr lang="en-IN" sz="1800" dirty="0" err="1">
                <a:effectLst/>
                <a:latin typeface="Times New Roman" panose="02020603050405020304" pitchFamily="18" charset="0"/>
                <a:cs typeface="Times New Roman" panose="02020603050405020304" pitchFamily="18" charset="0"/>
              </a:rPr>
              <a:t>labeling</a:t>
            </a:r>
            <a:r>
              <a:rPr lang="en-IN" sz="1800" dirty="0">
                <a:effectLst/>
                <a:latin typeface="Times New Roman" panose="02020603050405020304" pitchFamily="18" charset="0"/>
                <a:cs typeface="Times New Roman" panose="02020603050405020304" pitchFamily="18" charset="0"/>
              </a:rPr>
              <a:t>) web content by </a:t>
            </a:r>
            <a:r>
              <a:rPr lang="en-IN" sz="1800" b="1" dirty="0">
                <a:effectLst/>
                <a:latin typeface="Times New Roman" panose="02020603050405020304" pitchFamily="18" charset="0"/>
                <a:cs typeface="Times New Roman" panose="02020603050405020304" pitchFamily="18" charset="0"/>
              </a:rPr>
              <a:t>subject or keyword in a way that helps anyone locate information more effectively</a:t>
            </a:r>
            <a:r>
              <a:rPr lang="en-IN" sz="180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140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5281-BB22-0AD9-90B7-88B69FC164E9}"/>
              </a:ext>
            </a:extLst>
          </p:cNvPr>
          <p:cNvSpPr>
            <a:spLocks noGrp="1"/>
          </p:cNvSpPr>
          <p:nvPr>
            <p:ph type="title"/>
          </p:nvPr>
        </p:nvSpPr>
        <p:spPr/>
        <p:txBody>
          <a:bodyPr/>
          <a:lstStyle/>
          <a:p>
            <a:r>
              <a:rPr lang="en-US" dirty="0"/>
              <a:t>Content networks</a:t>
            </a:r>
          </a:p>
        </p:txBody>
      </p:sp>
      <p:sp>
        <p:nvSpPr>
          <p:cNvPr id="3" name="Content Placeholder 2">
            <a:extLst>
              <a:ext uri="{FF2B5EF4-FFF2-40B4-BE49-F238E27FC236}">
                <a16:creationId xmlns:a16="http://schemas.microsoft.com/office/drawing/2014/main" id="{B3966CE9-0F2D-FEDE-F409-54A2FCE9F099}"/>
              </a:ext>
            </a:extLst>
          </p:cNvPr>
          <p:cNvSpPr>
            <a:spLocks noGrp="1"/>
          </p:cNvSpPr>
          <p:nvPr>
            <p:ph idx="1"/>
          </p:nvPr>
        </p:nvSpPr>
        <p:spPr/>
        <p:txBody>
          <a:bodyPr/>
          <a:lstStyle/>
          <a:p>
            <a:pPr algn="just">
              <a:lnSpc>
                <a:spcPct val="150000"/>
              </a:lnSpc>
            </a:pPr>
            <a:r>
              <a:rPr lang="en-IN" b="0" i="1" dirty="0">
                <a:solidFill>
                  <a:srgbClr val="404040"/>
                </a:solidFill>
                <a:effectLst/>
                <a:latin typeface="Times New Roman" panose="02020603050405020304" pitchFamily="18" charset="0"/>
                <a:cs typeface="Times New Roman" panose="02020603050405020304" pitchFamily="18" charset="0"/>
              </a:rPr>
              <a:t>A </a:t>
            </a:r>
            <a:r>
              <a:rPr lang="en-IN" b="0" i="0" dirty="0">
                <a:solidFill>
                  <a:srgbClr val="404040"/>
                </a:solidFill>
                <a:effectLst/>
                <a:latin typeface="Times New Roman" panose="02020603050405020304" pitchFamily="18" charset="0"/>
                <a:cs typeface="Times New Roman" panose="02020603050405020304" pitchFamily="18" charset="0"/>
              </a:rPr>
              <a:t>content network is a network of sites that provide </a:t>
            </a:r>
            <a:r>
              <a:rPr lang="en-IN" b="1" i="0" dirty="0">
                <a:solidFill>
                  <a:srgbClr val="404040"/>
                </a:solidFill>
                <a:effectLst/>
                <a:latin typeface="Times New Roman" panose="02020603050405020304" pitchFamily="18" charset="0"/>
                <a:cs typeface="Times New Roman" panose="02020603050405020304" pitchFamily="18" charset="0"/>
              </a:rPr>
              <a:t>content (text, videos, audio, etc.).</a:t>
            </a:r>
            <a:endParaRPr lang="en-IN"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r>
              <a:rPr lang="en-IN" b="0" i="1" dirty="0">
                <a:solidFill>
                  <a:srgbClr val="404040"/>
                </a:solidFill>
                <a:effectLst/>
                <a:latin typeface="Times New Roman" panose="02020603050405020304" pitchFamily="18" charset="0"/>
                <a:cs typeface="Times New Roman" panose="02020603050405020304" pitchFamily="18" charset="0"/>
              </a:rPr>
              <a:t>The</a:t>
            </a:r>
            <a:r>
              <a:rPr lang="en-IN" b="0" i="0" dirty="0">
                <a:solidFill>
                  <a:srgbClr val="404040"/>
                </a:solidFill>
                <a:effectLst/>
                <a:latin typeface="Times New Roman" panose="02020603050405020304" pitchFamily="18" charset="0"/>
                <a:cs typeface="Times New Roman" panose="02020603050405020304" pitchFamily="18" charset="0"/>
              </a:rPr>
              <a:t> content network is the collection of sites.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6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05B7-E3C8-CCDD-26BC-26A69F8DEE63}"/>
              </a:ext>
            </a:extLst>
          </p:cNvPr>
          <p:cNvSpPr>
            <a:spLocks noGrp="1"/>
          </p:cNvSpPr>
          <p:nvPr>
            <p:ph type="title"/>
          </p:nvPr>
        </p:nvSpPr>
        <p:spPr/>
        <p:txBody>
          <a:bodyPr/>
          <a:lstStyle/>
          <a:p>
            <a:r>
              <a:rPr lang="en-US" dirty="0"/>
              <a:t>User generated content</a:t>
            </a:r>
          </a:p>
        </p:txBody>
      </p:sp>
      <p:sp>
        <p:nvSpPr>
          <p:cNvPr id="3" name="Content Placeholder 2">
            <a:extLst>
              <a:ext uri="{FF2B5EF4-FFF2-40B4-BE49-F238E27FC236}">
                <a16:creationId xmlns:a16="http://schemas.microsoft.com/office/drawing/2014/main" id="{BB11330E-5A83-F850-338A-B64C0887795B}"/>
              </a:ext>
            </a:extLst>
          </p:cNvPr>
          <p:cNvSpPr>
            <a:spLocks noGrp="1"/>
          </p:cNvSpPr>
          <p:nvPr>
            <p:ph idx="1"/>
          </p:nvPr>
        </p:nvSpPr>
        <p:spPr/>
        <p:txBody>
          <a:bodyPr/>
          <a:lstStyle/>
          <a:p>
            <a:pPr algn="just">
              <a:lnSpc>
                <a:spcPct val="150000"/>
              </a:lnSpc>
            </a:pPr>
            <a:r>
              <a:rPr lang="en-IN" b="0" i="0" dirty="0">
                <a:solidFill>
                  <a:srgbClr val="2D263B"/>
                </a:solidFill>
                <a:effectLst/>
                <a:latin typeface="Times New Roman" panose="02020603050405020304" pitchFamily="18" charset="0"/>
                <a:cs typeface="Times New Roman" panose="02020603050405020304" pitchFamily="18" charset="0"/>
              </a:rPr>
              <a:t>User-generated content is any content that’s created by users of an online platform rather than its owners, whether that content is </a:t>
            </a:r>
            <a:r>
              <a:rPr lang="en-IN" b="1" i="0" dirty="0">
                <a:solidFill>
                  <a:srgbClr val="2D263B"/>
                </a:solidFill>
                <a:effectLst/>
                <a:latin typeface="Times New Roman" panose="02020603050405020304" pitchFamily="18" charset="0"/>
                <a:cs typeface="Times New Roman" panose="02020603050405020304" pitchFamily="18" charset="0"/>
              </a:rPr>
              <a:t>text, videos, photos, or something else</a:t>
            </a:r>
            <a:r>
              <a:rPr lang="en-IN" b="0" i="0" dirty="0">
                <a:solidFill>
                  <a:srgbClr val="2D263B"/>
                </a:solidFill>
                <a:effectLst/>
                <a:latin typeface="Times New Roman" panose="02020603050405020304" pitchFamily="18" charset="0"/>
                <a:cs typeface="Times New Roman" panose="02020603050405020304" pitchFamily="18" charset="0"/>
              </a:rPr>
              <a:t>. </a:t>
            </a:r>
          </a:p>
          <a:p>
            <a:pPr algn="just">
              <a:lnSpc>
                <a:spcPct val="150000"/>
              </a:lnSpc>
            </a:pPr>
            <a:r>
              <a:rPr lang="en-IN" b="0" i="0" dirty="0">
                <a:solidFill>
                  <a:srgbClr val="2D263B"/>
                </a:solidFill>
                <a:effectLst/>
                <a:latin typeface="Times New Roman" panose="02020603050405020304" pitchFamily="18" charset="0"/>
                <a:cs typeface="Times New Roman" panose="02020603050405020304" pitchFamily="18" charset="0"/>
              </a:rPr>
              <a:t>Most social media platforms rely on user-generated content, but so do many other online spaces like </a:t>
            </a:r>
            <a:r>
              <a:rPr lang="en-IN" b="1" i="0" dirty="0">
                <a:solidFill>
                  <a:srgbClr val="2D263B"/>
                </a:solidFill>
                <a:effectLst/>
                <a:latin typeface="Times New Roman" panose="02020603050405020304" pitchFamily="18" charset="0"/>
                <a:cs typeface="Times New Roman" panose="02020603050405020304" pitchFamily="18" charset="0"/>
              </a:rPr>
              <a:t>websites</a:t>
            </a:r>
            <a:r>
              <a:rPr lang="en-IN" b="0" i="0" dirty="0">
                <a:solidFill>
                  <a:srgbClr val="2D263B"/>
                </a:solidFill>
                <a:effectLst/>
                <a:latin typeface="Times New Roman" panose="02020603050405020304" pitchFamily="18" charset="0"/>
                <a:cs typeface="Times New Roman" panose="02020603050405020304" pitchFamily="18" charset="0"/>
              </a:rPr>
              <a:t>, </a:t>
            </a:r>
            <a:r>
              <a:rPr lang="en-IN" b="1" i="0" dirty="0">
                <a:solidFill>
                  <a:srgbClr val="2D263B"/>
                </a:solidFill>
                <a:effectLst/>
                <a:latin typeface="Times New Roman" panose="02020603050405020304" pitchFamily="18" charset="0"/>
                <a:cs typeface="Times New Roman" panose="02020603050405020304" pitchFamily="18" charset="0"/>
              </a:rPr>
              <a:t>online forums,</a:t>
            </a:r>
            <a:r>
              <a:rPr lang="en-IN" b="0" i="0" dirty="0">
                <a:solidFill>
                  <a:srgbClr val="2D263B"/>
                </a:solidFill>
                <a:effectLst/>
                <a:latin typeface="Times New Roman" panose="02020603050405020304" pitchFamily="18" charset="0"/>
                <a:cs typeface="Times New Roman" panose="02020603050405020304" pitchFamily="18" charset="0"/>
              </a:rPr>
              <a:t> and </a:t>
            </a:r>
            <a:r>
              <a:rPr lang="en-IN" b="1" i="0" dirty="0">
                <a:solidFill>
                  <a:srgbClr val="2D263B"/>
                </a:solidFill>
                <a:effectLst/>
                <a:latin typeface="Times New Roman" panose="02020603050405020304" pitchFamily="18" charset="0"/>
                <a:cs typeface="Times New Roman" panose="02020603050405020304" pitchFamily="18" charset="0"/>
              </a:rPr>
              <a:t>online communities</a:t>
            </a:r>
            <a:r>
              <a:rPr lang="en-IN" b="0" i="0" dirty="0">
                <a:solidFill>
                  <a:srgbClr val="2D263B"/>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9816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1704</TotalTime>
  <Words>3786</Words>
  <Application>Microsoft Macintosh PowerPoint</Application>
  <PresentationFormat>Widescreen</PresentationFormat>
  <Paragraphs>172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AGaramond</vt:lpstr>
      <vt:lpstr>Arial</vt:lpstr>
      <vt:lpstr>Gill Sans MT</vt:lpstr>
      <vt:lpstr>open sans</vt:lpstr>
      <vt:lpstr>Segoe UI</vt:lpstr>
      <vt:lpstr>Times New Roman</vt:lpstr>
      <vt:lpstr>Wingdings 2</vt:lpstr>
      <vt:lpstr>Dividend</vt:lpstr>
      <vt:lpstr>Web 2.0</vt:lpstr>
      <vt:lpstr>Web 1.0</vt:lpstr>
      <vt:lpstr>Web 2.0</vt:lpstr>
      <vt:lpstr>Web 2.0: Going Social </vt:lpstr>
      <vt:lpstr>Web 1.0 versus Web 2.0 </vt:lpstr>
      <vt:lpstr>Architecture of Participation </vt:lpstr>
      <vt:lpstr>Search Engines and Social Media </vt:lpstr>
      <vt:lpstr>Content networks</vt:lpstr>
      <vt:lpstr>User generated content</vt:lpstr>
      <vt:lpstr>PowerPoint Presentation</vt:lpstr>
      <vt:lpstr>blogging</vt:lpstr>
      <vt:lpstr>How blogging works</vt:lpstr>
      <vt:lpstr>tagging</vt:lpstr>
      <vt:lpstr>Tagging</vt:lpstr>
      <vt:lpstr>PowerPoint Presentation</vt:lpstr>
      <vt:lpstr>Pros And Cons of Blogging</vt:lpstr>
      <vt:lpstr>Difference between website &amp; blog</vt:lpstr>
      <vt:lpstr>Rich Internet Applications (RIAs)</vt:lpstr>
      <vt:lpstr>PowerPoint Presentation</vt:lpstr>
      <vt:lpstr>PowerPoint Presentation</vt:lpstr>
      <vt:lpstr>PowerPoint Presentation</vt:lpstr>
      <vt:lpstr>PowerPoint Presentation</vt:lpstr>
      <vt:lpstr>Web services</vt:lpstr>
      <vt:lpstr>examples</vt:lpstr>
      <vt:lpstr>Location-Based Services</vt:lpstr>
      <vt:lpstr>How Do Location-Based Services Work?</vt:lpstr>
      <vt:lpstr>Types of Location-Based Services</vt:lpstr>
      <vt:lpstr>Web 3.0: The future of internet</vt:lpstr>
      <vt:lpstr>PowerPoint Presentation</vt:lpstr>
      <vt:lpstr>Why we need Web 3.0?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dc:title>
  <dc:creator>TEHSEEN BHAT</dc:creator>
  <cp:lastModifiedBy>TEHSEEN BHAT</cp:lastModifiedBy>
  <cp:revision>11</cp:revision>
  <dcterms:created xsi:type="dcterms:W3CDTF">2022-09-29T06:54:44Z</dcterms:created>
  <dcterms:modified xsi:type="dcterms:W3CDTF">2022-10-05T12:01:00Z</dcterms:modified>
</cp:coreProperties>
</file>