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E49C8-7565-2F7F-6748-40B85F227E4B}" v="123" dt="2021-04-06T07:14:42.948"/>
    <p1510:client id="{7D58A858-F153-16D0-5FA2-A7E3F14F1986}" v="818" dt="2021-04-05T21:28:11.305"/>
    <p1510:client id="{96EC30EA-2EA7-779D-34FD-B7B23F6BA720}" v="3" dt="2021-04-06T09:41:38.426"/>
    <p1510:client id="{B07011F3-0162-4599-9F53-AE49FA5467AC}" v="92" dt="2021-04-12T18:27:17.502"/>
    <p1510:client id="{CE72241D-A3EE-6DA4-E12F-31FD096C8794}" v="2" dt="2021-04-06T13:30:11.539"/>
    <p1510:client id="{D127278D-5A4E-4FEE-8334-BCF9F7BC1E01}" v="1" dt="2021-04-05T19:52:56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7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53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0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12,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611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45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2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8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12, 2021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74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fab-oulu.com/2021/03/25/introductory-report-of-adjustable-phone-stand/" TargetMode="External"/><Relationship Id="rId2" Type="http://schemas.openxmlformats.org/officeDocument/2006/relationships/hyperlink" Target="https://github.com/admwester/adjustable-phone-stan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fab-oulu.com/2021/04/01/learning-diary-report-of-adjustable-phone-stand-w11-1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760495" y="318187"/>
            <a:ext cx="7225205" cy="623759"/>
          </a:xfrm>
        </p:spPr>
        <p:txBody>
          <a:bodyPr>
            <a:normAutofit/>
          </a:bodyPr>
          <a:lstStyle/>
          <a:p>
            <a:r>
              <a:rPr lang="en-US" sz="2600" spc="300">
                <a:latin typeface="Avenir Next LT Pro" panose="020B0504020202020204" pitchFamily="34" charset="0"/>
                <a:ea typeface="Batang"/>
                <a:cs typeface="Tahoma"/>
              </a:rPr>
              <a:t>The</a:t>
            </a:r>
            <a:r>
              <a:rPr lang="fi-FI" sz="2600" spc="300">
                <a:latin typeface="Avenir Next LT Pro" panose="020B0504020202020204" pitchFamily="34" charset="0"/>
                <a:ea typeface="Batang"/>
                <a:cs typeface="Tahoma"/>
              </a:rPr>
              <a:t> midterm evaluation</a:t>
            </a:r>
            <a:endParaRPr lang="fi-FI" sz="2600" spc="300">
              <a:latin typeface="Avenir Next LT Pro" panose="020B0504020202020204" pitchFamily="34" charset="0"/>
              <a:cs typeface="Tahoma"/>
            </a:endParaRP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760494" y="2088770"/>
            <a:ext cx="7478834" cy="342674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sz="3100">
                <a:latin typeface="Tahoma"/>
                <a:cs typeface="Tahoma"/>
              </a:rPr>
              <a:t>Basic idea is to </a:t>
            </a:r>
            <a:r>
              <a:rPr lang="fi-FI" sz="3100" err="1">
                <a:latin typeface="Tahoma"/>
                <a:cs typeface="Tahoma"/>
              </a:rPr>
              <a:t>hold</a:t>
            </a:r>
            <a:r>
              <a:rPr lang="fi-FI" sz="3100">
                <a:latin typeface="Tahoma"/>
                <a:cs typeface="Tahoma"/>
              </a:rPr>
              <a:t> a </a:t>
            </a:r>
            <a:r>
              <a:rPr lang="fi-FI" sz="3100" err="1">
                <a:latin typeface="Tahoma"/>
                <a:cs typeface="Tahoma"/>
              </a:rPr>
              <a:t>phone</a:t>
            </a:r>
            <a:r>
              <a:rPr lang="fi-FI" sz="3100">
                <a:latin typeface="Tahoma"/>
                <a:cs typeface="Tahoma"/>
              </a:rPr>
              <a:t> in a </a:t>
            </a:r>
            <a:r>
              <a:rPr lang="fi-FI" sz="3100" err="1">
                <a:latin typeface="Tahoma"/>
                <a:cs typeface="Tahoma"/>
              </a:rPr>
              <a:t>desired</a:t>
            </a:r>
            <a:r>
              <a:rPr lang="fi-FI" sz="3100">
                <a:latin typeface="Tahoma"/>
                <a:cs typeface="Tahoma"/>
              </a:rPr>
              <a:t> </a:t>
            </a:r>
            <a:r>
              <a:rPr lang="fi-FI" sz="3100" err="1">
                <a:latin typeface="Tahoma"/>
                <a:cs typeface="Tahoma"/>
              </a:rPr>
              <a:t>angle</a:t>
            </a:r>
            <a:r>
              <a:rPr lang="fi-FI" sz="3100">
                <a:latin typeface="Tahoma"/>
                <a:cs typeface="Tahoma"/>
              </a:rPr>
              <a:t> and position for </a:t>
            </a:r>
            <a:r>
              <a:rPr lang="fi-FI" sz="3100" err="1">
                <a:latin typeface="Tahoma"/>
                <a:cs typeface="Tahoma"/>
              </a:rPr>
              <a:t>prolonged</a:t>
            </a:r>
            <a:r>
              <a:rPr lang="fi-FI" sz="3100">
                <a:latin typeface="Tahoma"/>
                <a:cs typeface="Tahoma"/>
              </a:rPr>
              <a:t> </a:t>
            </a:r>
            <a:r>
              <a:rPr lang="fi-FI" sz="3100" err="1">
                <a:latin typeface="Tahoma"/>
                <a:cs typeface="Tahoma"/>
              </a:rPr>
              <a:t>periods</a:t>
            </a:r>
            <a:r>
              <a:rPr lang="fi-FI" sz="3100">
                <a:latin typeface="Tahoma"/>
                <a:cs typeface="Tahoma"/>
              </a:rPr>
              <a:t> of </a:t>
            </a:r>
            <a:r>
              <a:rPr lang="fi-FI" sz="3100" err="1">
                <a:latin typeface="Tahoma"/>
                <a:cs typeface="Tahoma"/>
              </a:rPr>
              <a:t>time</a:t>
            </a:r>
            <a:r>
              <a:rPr lang="fi-FI" sz="3100">
                <a:latin typeface="Tahoma"/>
                <a:cs typeface="Tahoma"/>
              </a:rPr>
              <a:t> </a:t>
            </a:r>
          </a:p>
          <a:p>
            <a:pPr algn="l"/>
            <a:endParaRPr lang="fi-FI" sz="3100">
              <a:latin typeface="Tahoma"/>
              <a:cs typeface="Tahom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sz="3100">
                <a:latin typeface="Tahoma"/>
                <a:cs typeface="Tahoma"/>
              </a:rPr>
              <a:t>For </a:t>
            </a:r>
            <a:r>
              <a:rPr lang="fi-FI" sz="3100" err="1">
                <a:latin typeface="Tahoma"/>
                <a:cs typeface="Tahoma"/>
              </a:rPr>
              <a:t>example</a:t>
            </a:r>
            <a:r>
              <a:rPr lang="fi-FI" sz="3100">
                <a:latin typeface="Tahoma"/>
                <a:cs typeface="Tahoma"/>
              </a:rPr>
              <a:t> in a </a:t>
            </a:r>
            <a:r>
              <a:rPr lang="fi-FI" sz="3100" err="1">
                <a:latin typeface="Tahoma"/>
                <a:cs typeface="Tahoma"/>
              </a:rPr>
              <a:t>remote</a:t>
            </a:r>
            <a:r>
              <a:rPr lang="fi-FI" sz="3100">
                <a:latin typeface="Tahoma"/>
                <a:cs typeface="Tahoma"/>
              </a:rPr>
              <a:t> </a:t>
            </a:r>
            <a:r>
              <a:rPr lang="fi-FI" sz="3100" err="1">
                <a:latin typeface="Tahoma"/>
                <a:cs typeface="Tahoma"/>
              </a:rPr>
              <a:t>exam</a:t>
            </a:r>
            <a:r>
              <a:rPr lang="fi-FI" sz="3100">
                <a:latin typeface="Tahoma"/>
                <a:cs typeface="Tahoma"/>
              </a:rPr>
              <a:t> </a:t>
            </a:r>
            <a:r>
              <a:rPr lang="fi-FI" sz="3100" err="1">
                <a:latin typeface="Tahoma"/>
                <a:cs typeface="Tahoma"/>
              </a:rPr>
              <a:t>situation</a:t>
            </a:r>
            <a:endParaRPr lang="fi-FI" sz="3100">
              <a:latin typeface="Tahoma"/>
              <a:cs typeface="Tahoma"/>
            </a:endParaRPr>
          </a:p>
          <a:p>
            <a:pPr marL="800100" lvl="1" indent="-342900" algn="l">
              <a:buFont typeface="Tahoma" panose="020B0604030504040204" pitchFamily="34" charset="0"/>
              <a:buChar char="→"/>
            </a:pPr>
            <a:r>
              <a:rPr lang="fi-FI" sz="3100">
                <a:latin typeface="Tahoma"/>
                <a:cs typeface="Tahoma"/>
              </a:rPr>
              <a:t>Phone </a:t>
            </a:r>
            <a:r>
              <a:rPr lang="fi-FI" sz="3100" err="1">
                <a:latin typeface="Tahoma"/>
                <a:cs typeface="Tahoma"/>
              </a:rPr>
              <a:t>locked</a:t>
            </a:r>
            <a:r>
              <a:rPr lang="fi-FI" sz="3100">
                <a:latin typeface="Tahoma"/>
                <a:cs typeface="Tahoma"/>
              </a:rPr>
              <a:t> in </a:t>
            </a:r>
            <a:r>
              <a:rPr lang="fi-FI" sz="3100" err="1">
                <a:latin typeface="Tahoma"/>
                <a:cs typeface="Tahoma"/>
              </a:rPr>
              <a:t>place</a:t>
            </a:r>
            <a:r>
              <a:rPr lang="fi-FI" sz="3100">
                <a:latin typeface="Tahoma"/>
                <a:cs typeface="Tahoma"/>
              </a:rPr>
              <a:t> for </a:t>
            </a:r>
            <a:r>
              <a:rPr lang="fi-FI" sz="3100" err="1">
                <a:latin typeface="Tahoma"/>
                <a:cs typeface="Tahoma"/>
              </a:rPr>
              <a:t>several</a:t>
            </a:r>
            <a:r>
              <a:rPr lang="fi-FI" sz="3100">
                <a:latin typeface="Tahoma"/>
                <a:cs typeface="Tahoma"/>
              </a:rPr>
              <a:t> </a:t>
            </a:r>
            <a:r>
              <a:rPr lang="fi-FI" sz="3100" err="1">
                <a:latin typeface="Tahoma"/>
                <a:cs typeface="Tahoma"/>
              </a:rPr>
              <a:t>hours</a:t>
            </a:r>
            <a:endParaRPr lang="fi-FI" sz="3100">
              <a:latin typeface="Tahoma"/>
              <a:cs typeface="Tahoma"/>
            </a:endParaRPr>
          </a:p>
          <a:p>
            <a:pPr marL="800100" lvl="1" indent="-342900" algn="l">
              <a:buFont typeface="Tahoma" panose="020B0604030504040204" pitchFamily="34" charset="0"/>
              <a:buChar char="→"/>
            </a:pPr>
            <a:endParaRPr lang="fi-FI" sz="3100">
              <a:latin typeface="Tahoma"/>
              <a:cs typeface="Tahoma"/>
            </a:endParaRPr>
          </a:p>
          <a:p>
            <a:pPr lvl="1" algn="l"/>
            <a:endParaRPr lang="fi-FI" sz="3100">
              <a:latin typeface="Tahoma"/>
              <a:cs typeface="Tahom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sz="3100" err="1">
                <a:latin typeface="Tahoma"/>
                <a:cs typeface="Tahoma"/>
              </a:rPr>
              <a:t>Needs</a:t>
            </a:r>
            <a:r>
              <a:rPr lang="fi-FI" sz="3100">
                <a:latin typeface="Tahoma"/>
                <a:cs typeface="Tahoma"/>
              </a:rPr>
              <a:t> to </a:t>
            </a:r>
            <a:r>
              <a:rPr lang="fi-FI" sz="3100" err="1">
                <a:latin typeface="Tahoma"/>
                <a:cs typeface="Tahoma"/>
              </a:rPr>
              <a:t>be</a:t>
            </a:r>
            <a:r>
              <a:rPr lang="fi-FI" sz="3100">
                <a:latin typeface="Tahoma"/>
                <a:cs typeface="Tahoma"/>
              </a:rPr>
              <a:t> </a:t>
            </a:r>
            <a:r>
              <a:rPr lang="fi-FI" sz="3100" err="1">
                <a:latin typeface="Tahoma"/>
                <a:cs typeface="Tahoma"/>
              </a:rPr>
              <a:t>reliable</a:t>
            </a:r>
            <a:r>
              <a:rPr lang="fi-FI" sz="3100">
                <a:latin typeface="Tahoma"/>
                <a:cs typeface="Tahoma"/>
              </a:rPr>
              <a:t> and </a:t>
            </a:r>
            <a:r>
              <a:rPr lang="fi-FI" sz="3100" err="1">
                <a:latin typeface="Tahoma"/>
                <a:cs typeface="Tahoma"/>
              </a:rPr>
              <a:t>robust</a:t>
            </a:r>
            <a:endParaRPr lang="fi-FI" sz="3100">
              <a:latin typeface="Tahoma"/>
              <a:cs typeface="Tahom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i-FI" sz="1800">
              <a:latin typeface="Tahoma"/>
              <a:cs typeface="Tahom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i-FI" sz="1800">
              <a:latin typeface="Tahoma"/>
              <a:cs typeface="Tahoma"/>
            </a:endParaRPr>
          </a:p>
        </p:txBody>
      </p:sp>
      <p:pic>
        <p:nvPicPr>
          <p:cNvPr id="10" name="Picture 3" descr="Kolmiokuvioitu abstrakti tausta">
            <a:extLst>
              <a:ext uri="{FF2B5EF4-FFF2-40B4-BE49-F238E27FC236}">
                <a16:creationId xmlns:a16="http://schemas.microsoft.com/office/drawing/2014/main" id="{D2F79950-5E20-45FA-B036-BEB970FAF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5" r="35472" b="7"/>
          <a:stretch/>
        </p:blipFill>
        <p:spPr>
          <a:xfrm>
            <a:off x="8356060" y="4024"/>
            <a:ext cx="3835940" cy="685557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D58F6882-E62B-4F53-9601-D4557578013E}"/>
              </a:ext>
            </a:extLst>
          </p:cNvPr>
          <p:cNvSpPr txBox="1"/>
          <p:nvPr/>
        </p:nvSpPr>
        <p:spPr>
          <a:xfrm>
            <a:off x="2568477" y="1008534"/>
            <a:ext cx="36092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2200" err="1">
                <a:latin typeface="Avenir Next LT Pro" panose="020B0504020202020204" pitchFamily="34" charset="0"/>
                <a:ea typeface="Tahoma"/>
                <a:cs typeface="Calibri"/>
              </a:rPr>
              <a:t>Adjustable</a:t>
            </a:r>
            <a:r>
              <a:rPr lang="fi-FI" sz="2200">
                <a:latin typeface="Avenir Next LT Pro" panose="020B0504020202020204" pitchFamily="34" charset="0"/>
                <a:ea typeface="Tahoma"/>
                <a:cs typeface="Calibri"/>
              </a:rPr>
              <a:t> Phone </a:t>
            </a:r>
            <a:r>
              <a:rPr lang="fi-FI" sz="2200" err="1">
                <a:latin typeface="Avenir Next LT Pro" panose="020B0504020202020204" pitchFamily="34" charset="0"/>
                <a:ea typeface="Tahoma"/>
                <a:cs typeface="Calibri"/>
              </a:rPr>
              <a:t>Stand</a:t>
            </a:r>
            <a:endParaRPr lang="fi-FI" sz="2200">
              <a:latin typeface="Avenir Next LT Pro" panose="020B0504020202020204" pitchFamily="34" charset="0"/>
              <a:ea typeface="Tahoma"/>
              <a:cs typeface="Calibri"/>
            </a:endParaRPr>
          </a:p>
        </p:txBody>
      </p:sp>
      <p:cxnSp>
        <p:nvCxnSpPr>
          <p:cNvPr id="5" name="Suora nuoliyhdysviiva 4">
            <a:extLst>
              <a:ext uri="{FF2B5EF4-FFF2-40B4-BE49-F238E27FC236}">
                <a16:creationId xmlns:a16="http://schemas.microsoft.com/office/drawing/2014/main" id="{AB16AC2C-D9B5-4410-9C89-F060715F797D}"/>
              </a:ext>
            </a:extLst>
          </p:cNvPr>
          <p:cNvCxnSpPr>
            <a:cxnSpLocks/>
          </p:cNvCxnSpPr>
          <p:nvPr/>
        </p:nvCxnSpPr>
        <p:spPr>
          <a:xfrm>
            <a:off x="1128992" y="951624"/>
            <a:ext cx="648821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iruutu 8">
            <a:extLst>
              <a:ext uri="{FF2B5EF4-FFF2-40B4-BE49-F238E27FC236}">
                <a16:creationId xmlns:a16="http://schemas.microsoft.com/office/drawing/2014/main" id="{1E69E22A-0FE0-40C4-B9F7-86A527109B2E}"/>
              </a:ext>
            </a:extLst>
          </p:cNvPr>
          <p:cNvSpPr txBox="1"/>
          <p:nvPr/>
        </p:nvSpPr>
        <p:spPr>
          <a:xfrm>
            <a:off x="140128" y="6539813"/>
            <a:ext cx="7155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</a:rPr>
              <a:t>Group: Axel Wester, Santeri Heikkinen, Tuomas Peltoketo, Helena Helisten</a:t>
            </a:r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C639AB7-4013-48C9-9CB5-D76D6E5D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49" y="310379"/>
            <a:ext cx="9810604" cy="635539"/>
          </a:xfrm>
        </p:spPr>
        <p:txBody>
          <a:bodyPr>
            <a:normAutofit/>
          </a:bodyPr>
          <a:lstStyle/>
          <a:p>
            <a:r>
              <a:rPr lang="fi-FI" sz="2500" spc="300">
                <a:latin typeface="Avenir Next LT Pro" panose="020B0504020202020204" pitchFamily="34" charset="0"/>
              </a:rPr>
              <a:t>Design </a:t>
            </a:r>
            <a:r>
              <a:rPr lang="en-US" sz="2500" spc="300">
                <a:latin typeface="Avenir Next LT Pro" panose="020B0504020202020204" pitchFamily="34" charset="0"/>
              </a:rPr>
              <a:t>process</a:t>
            </a:r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942A0E66-BE2F-4260-87D5-A6B74198A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49" y="1184899"/>
            <a:ext cx="4290743" cy="387365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7B5D5580-BA0A-4115-B40D-DEBAD5A2FDBF}"/>
              </a:ext>
            </a:extLst>
          </p:cNvPr>
          <p:cNvSpPr txBox="1"/>
          <p:nvPr/>
        </p:nvSpPr>
        <p:spPr>
          <a:xfrm>
            <a:off x="516149" y="4937889"/>
            <a:ext cx="44887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700" i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1: </a:t>
            </a:r>
            <a:r>
              <a:rPr lang="en-US" sz="1700" i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fi-FI" sz="1700" i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700" i="1" err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</a:t>
            </a:r>
            <a:r>
              <a:rPr lang="fi-FI" sz="1700" i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700" i="1" err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sketch</a:t>
            </a:r>
            <a:r>
              <a:rPr lang="fi-FI" sz="1700" i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i-FI" sz="1700" i="1" err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fi-FI" sz="1700" i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700" i="1" err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endParaRPr lang="fi-FI" sz="1700" i="1">
              <a:solidFill>
                <a:schemeClr val="bg1">
                  <a:lumMod val="50000"/>
                </a:schemeClr>
              </a:solidFill>
              <a:latin typeface="Avenir Next LT Pro Light" panose="020B03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uora nuoliyhdysviiva 6">
            <a:extLst>
              <a:ext uri="{FF2B5EF4-FFF2-40B4-BE49-F238E27FC236}">
                <a16:creationId xmlns:a16="http://schemas.microsoft.com/office/drawing/2014/main" id="{FADA7F52-97A3-4167-9BA8-5686DFC2D696}"/>
              </a:ext>
            </a:extLst>
          </p:cNvPr>
          <p:cNvCxnSpPr>
            <a:cxnSpLocks/>
          </p:cNvCxnSpPr>
          <p:nvPr/>
        </p:nvCxnSpPr>
        <p:spPr>
          <a:xfrm>
            <a:off x="516149" y="951624"/>
            <a:ext cx="100870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iruutu 8">
            <a:extLst>
              <a:ext uri="{FF2B5EF4-FFF2-40B4-BE49-F238E27FC236}">
                <a16:creationId xmlns:a16="http://schemas.microsoft.com/office/drawing/2014/main" id="{89930EE5-48C9-4506-8AD6-51E7C21CA840}"/>
              </a:ext>
            </a:extLst>
          </p:cNvPr>
          <p:cNvSpPr txBox="1"/>
          <p:nvPr/>
        </p:nvSpPr>
        <p:spPr>
          <a:xfrm>
            <a:off x="4806892" y="1644402"/>
            <a:ext cx="6122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alongside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angle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could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adjusted</a:t>
            </a:r>
            <a:endParaRPr lang="fi-F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Tahoma" panose="020B0604030504040204" pitchFamily="34" charset="0"/>
              <a:buChar char="→"/>
            </a:pP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scrapped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later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angle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changed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push-buttons</a:t>
            </a:r>
            <a:endParaRPr lang="fi-F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Tahoma" panose="020B0604030504040204" pitchFamily="34" charset="0"/>
              <a:buChar char="→"/>
            </a:pP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Angle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changed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potentiometer</a:t>
            </a:r>
            <a:endParaRPr lang="fi-FI" sz="17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i-F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Positions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memorized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utilizing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</a:t>
            </a:r>
            <a:endParaRPr lang="fi-F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Tahoma" panose="020B0604030504040204" pitchFamily="34" charset="0"/>
              <a:buChar char="→"/>
            </a:pP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Scrapped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later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</a:t>
            </a:r>
          </a:p>
          <a:p>
            <a:pPr marL="1200150" lvl="2" indent="-285750">
              <a:buFont typeface="Tahoma" panose="020B0604030504040204" pitchFamily="34" charset="0"/>
              <a:buChar char="→"/>
            </a:pP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tell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position of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</a:t>
            </a:r>
            <a:r>
              <a:rPr lang="fi-FI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fi-FI" sz="17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adequate</a:t>
            </a:r>
            <a:endParaRPr lang="fi-FI" sz="17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2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8BDFC17-EA3F-4DAA-8716-F33D9A7A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14" y="425757"/>
            <a:ext cx="9810604" cy="538263"/>
          </a:xfrm>
        </p:spPr>
        <p:txBody>
          <a:bodyPr>
            <a:normAutofit/>
          </a:bodyPr>
          <a:lstStyle/>
          <a:p>
            <a:r>
              <a:rPr lang="fi-FI" sz="2500" spc="300" err="1">
                <a:latin typeface="Avenir Next LT Pro" panose="020B0504020202020204" pitchFamily="34" charset="0"/>
              </a:rPr>
              <a:t>Solidifying</a:t>
            </a:r>
            <a:r>
              <a:rPr lang="fi-FI" sz="2500" spc="300">
                <a:latin typeface="Avenir Next LT Pro" panose="020B0504020202020204" pitchFamily="34" charset="0"/>
              </a:rPr>
              <a:t> </a:t>
            </a:r>
            <a:r>
              <a:rPr lang="fi-FI" sz="2500" spc="300" err="1">
                <a:latin typeface="Avenir Next LT Pro" panose="020B0504020202020204" pitchFamily="34" charset="0"/>
              </a:rPr>
              <a:t>the</a:t>
            </a:r>
            <a:r>
              <a:rPr lang="fi-FI" sz="2500" spc="300">
                <a:latin typeface="Avenir Next LT Pro" panose="020B0504020202020204" pitchFamily="34" charset="0"/>
              </a:rPr>
              <a:t> design</a:t>
            </a:r>
          </a:p>
        </p:txBody>
      </p:sp>
      <p:pic>
        <p:nvPicPr>
          <p:cNvPr id="4" name="graphics2">
            <a:extLst>
              <a:ext uri="{FF2B5EF4-FFF2-40B4-BE49-F238E27FC236}">
                <a16:creationId xmlns:a16="http://schemas.microsoft.com/office/drawing/2014/main" id="{D4800500-01DE-4C82-B148-2F9267B94BF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lum/>
            <a:alphaModFix/>
          </a:blip>
          <a:srcRect l="1457" t="1181" r="775" b="1403"/>
          <a:stretch/>
        </p:blipFill>
        <p:spPr>
          <a:xfrm>
            <a:off x="434014" y="1115736"/>
            <a:ext cx="7174801" cy="4211273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F6A2334C-9F69-4CE2-B239-EB1FF33117CF}"/>
              </a:ext>
            </a:extLst>
          </p:cNvPr>
          <p:cNvSpPr txBox="1"/>
          <p:nvPr/>
        </p:nvSpPr>
        <p:spPr>
          <a:xfrm>
            <a:off x="434014" y="5565292"/>
            <a:ext cx="5262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i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2: </a:t>
            </a:r>
            <a:r>
              <a:rPr lang="fi-FI" sz="1600" i="1" err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r>
              <a:rPr lang="fi-FI" sz="1600" i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600" i="1" err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</a:t>
            </a:r>
            <a:r>
              <a:rPr lang="fi-FI" sz="1600" i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600" i="1" err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concepts</a:t>
            </a:r>
            <a:r>
              <a:rPr lang="fi-FI" sz="1600" i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fi-FI" sz="1600" i="1" err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fi-FI" sz="1600" i="1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design.</a:t>
            </a:r>
          </a:p>
        </p:txBody>
      </p:sp>
      <p:cxnSp>
        <p:nvCxnSpPr>
          <p:cNvPr id="6" name="Suora nuoliyhdysviiva 5">
            <a:extLst>
              <a:ext uri="{FF2B5EF4-FFF2-40B4-BE49-F238E27FC236}">
                <a16:creationId xmlns:a16="http://schemas.microsoft.com/office/drawing/2014/main" id="{323329D6-D296-4EE2-876D-6E17C2B593FA}"/>
              </a:ext>
            </a:extLst>
          </p:cNvPr>
          <p:cNvCxnSpPr>
            <a:cxnSpLocks/>
          </p:cNvCxnSpPr>
          <p:nvPr/>
        </p:nvCxnSpPr>
        <p:spPr>
          <a:xfrm>
            <a:off x="434014" y="964021"/>
            <a:ext cx="100870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iruutu 6">
            <a:extLst>
              <a:ext uri="{FF2B5EF4-FFF2-40B4-BE49-F238E27FC236}">
                <a16:creationId xmlns:a16="http://schemas.microsoft.com/office/drawing/2014/main" id="{65AE0C0A-D90A-44D0-BC48-6DB626588754}"/>
              </a:ext>
            </a:extLst>
          </p:cNvPr>
          <p:cNvSpPr txBox="1"/>
          <p:nvPr/>
        </p:nvSpPr>
        <p:spPr>
          <a:xfrm>
            <a:off x="7608815" y="1841092"/>
            <a:ext cx="339579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r>
              <a:rPr lang="fi-FI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 </a:t>
            </a:r>
            <a:r>
              <a:rPr lang="fi-FI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concepts</a:t>
            </a:r>
            <a:r>
              <a:rPr lang="fi-FI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</a:t>
            </a:r>
            <a:r>
              <a:rPr lang="fi-FI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considered</a:t>
            </a:r>
            <a:endParaRPr lang="fi-FI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1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i-FI" sz="1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Telescope</a:t>
            </a:r>
            <a:r>
              <a:rPr lang="fi-FI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Arm</a:t>
            </a:r>
            <a:r>
              <a:rPr lang="fi-FI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i-FI" sz="15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lang="fi-FI"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5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joint</a:t>
            </a:r>
            <a:r>
              <a:rPr lang="fi-FI"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i-FI"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</a:t>
            </a:r>
            <a:r>
              <a:rPr lang="fi-FI" sz="15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joint</a:t>
            </a:r>
            <a:r>
              <a:rPr lang="fi-FI"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i-FI" sz="1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Ball-and-</a:t>
            </a:r>
            <a:r>
              <a:rPr lang="fi-FI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</a:t>
            </a:r>
            <a:r>
              <a:rPr lang="fi-FI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joint</a:t>
            </a:r>
            <a:r>
              <a:rPr lang="fi-FI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fi-FI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</a:t>
            </a:r>
            <a:r>
              <a:rPr lang="fi-FI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fi-FI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angle</a:t>
            </a:r>
            <a:r>
              <a:rPr lang="fi-FI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got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overly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complicated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needed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simplified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  <a:p>
            <a:pPr marL="742950" lvl="1" indent="-285750">
              <a:buFont typeface="Tahoma" panose="020B0604030504040204" pitchFamily="34" charset="0"/>
              <a:buChar char="→"/>
            </a:pPr>
            <a:r>
              <a:rPr lang="fi-FI" sz="15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Looped</a:t>
            </a:r>
            <a:r>
              <a:rPr lang="fi-FI"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15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</a:t>
            </a:r>
            <a:r>
              <a:rPr lang="fi-FI"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fi-FI" sz="15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</a:t>
            </a:r>
            <a:r>
              <a:rPr lang="fi-FI"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</a:p>
          <a:p>
            <a:pPr marL="742950" lvl="1" indent="-285750">
              <a:buFont typeface="Tahoma" panose="020B0604030504040204" pitchFamily="34" charset="0"/>
              <a:buChar char="→"/>
            </a:pPr>
            <a:endParaRPr lang="fi-FI" sz="1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Tahoma" panose="020B0604030504040204" pitchFamily="34" charset="0"/>
              <a:buChar char="→"/>
            </a:pPr>
            <a:endParaRPr lang="fi-FI" sz="1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70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8FAF16F-483F-4037-BB5E-1061EB6A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14" y="308879"/>
            <a:ext cx="6074733" cy="655142"/>
          </a:xfrm>
        </p:spPr>
        <p:txBody>
          <a:bodyPr>
            <a:normAutofit/>
          </a:bodyPr>
          <a:lstStyle/>
          <a:p>
            <a:r>
              <a:rPr lang="en-US" sz="2500" spc="300">
                <a:latin typeface="Avenir Next LT Pro" panose="020B0504020202020204" pitchFamily="34" charset="0"/>
                <a:ea typeface="Batang"/>
                <a:cs typeface="Tahoma"/>
              </a:rPr>
              <a:t>The</a:t>
            </a:r>
            <a:r>
              <a:rPr lang="fi-FI" sz="2500" spc="300">
                <a:latin typeface="Avenir Next LT Pro" panose="020B0504020202020204" pitchFamily="34" charset="0"/>
                <a:ea typeface="Batang"/>
                <a:cs typeface="Tahoma"/>
              </a:rPr>
              <a:t> </a:t>
            </a:r>
            <a:r>
              <a:rPr lang="fi-FI" sz="2500" spc="300" err="1">
                <a:latin typeface="Avenir Next LT Pro" panose="020B0504020202020204" pitchFamily="34" charset="0"/>
                <a:ea typeface="Batang"/>
                <a:cs typeface="Tahoma"/>
              </a:rPr>
              <a:t>list</a:t>
            </a:r>
            <a:r>
              <a:rPr lang="fi-FI" sz="2500" spc="300">
                <a:latin typeface="Avenir Next LT Pro" panose="020B0504020202020204" pitchFamily="34" charset="0"/>
                <a:ea typeface="Batang"/>
                <a:cs typeface="Tahoma"/>
              </a:rPr>
              <a:t> of </a:t>
            </a:r>
            <a:r>
              <a:rPr lang="fi-FI" sz="2500" spc="300" err="1">
                <a:latin typeface="Avenir Next LT Pro" panose="020B0504020202020204" pitchFamily="34" charset="0"/>
                <a:ea typeface="Batang"/>
                <a:cs typeface="Tahoma"/>
              </a:rPr>
              <a:t>components</a:t>
            </a:r>
            <a:endParaRPr lang="fi-FI" sz="2500" spc="300" err="1">
              <a:latin typeface="Avenir Next LT Pro" panose="020B0504020202020204" pitchFamily="34" charset="0"/>
              <a:cs typeface="Tahoma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770AC75-4791-4BE1-AEFC-376B569A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14" y="1360908"/>
            <a:ext cx="4801848" cy="442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sz="1800">
                <a:latin typeface="Avenir Next LT Pro"/>
                <a:ea typeface="Batang"/>
                <a:cs typeface="Tahoma"/>
              </a:rPr>
              <a:t>Arduino Uno/Nano</a:t>
            </a:r>
          </a:p>
          <a:p>
            <a:r>
              <a:rPr lang="fi-FI" sz="1800" i="1">
                <a:latin typeface="Avenir Next LT Pro"/>
                <a:ea typeface="Batang"/>
                <a:cs typeface="Tahoma"/>
              </a:rPr>
              <a:t>3x </a:t>
            </a:r>
            <a:r>
              <a:rPr lang="fi-FI" sz="1800" err="1">
                <a:latin typeface="Avenir Next LT Pro"/>
                <a:ea typeface="Batang"/>
                <a:cs typeface="Tahoma"/>
              </a:rPr>
              <a:t>Resistors</a:t>
            </a:r>
            <a:r>
              <a:rPr lang="fi-FI" sz="1800">
                <a:latin typeface="Avenir Next LT Pro"/>
                <a:ea typeface="Batang"/>
                <a:cs typeface="Tahoma"/>
              </a:rPr>
              <a:t> 230Ω</a:t>
            </a:r>
          </a:p>
          <a:p>
            <a:r>
              <a:rPr lang="fi-FI" sz="1800" i="1">
                <a:latin typeface="Avenir Next LT Pro"/>
                <a:ea typeface="Batang"/>
                <a:cs typeface="Tahoma"/>
              </a:rPr>
              <a:t>3x </a:t>
            </a:r>
            <a:r>
              <a:rPr lang="fi-FI" sz="1800">
                <a:latin typeface="Avenir Next LT Pro"/>
                <a:ea typeface="Batang"/>
                <a:cs typeface="Tahoma"/>
              </a:rPr>
              <a:t>LED</a:t>
            </a:r>
          </a:p>
          <a:p>
            <a:r>
              <a:rPr lang="fi-FI" sz="1800" i="1">
                <a:latin typeface="Avenir Next LT Pro"/>
                <a:ea typeface="Batang"/>
                <a:cs typeface="Tahoma"/>
              </a:rPr>
              <a:t>2x</a:t>
            </a:r>
            <a:r>
              <a:rPr lang="fi-FI" sz="1800">
                <a:latin typeface="Avenir Next LT Pro"/>
                <a:ea typeface="Batang"/>
                <a:cs typeface="Tahoma"/>
              </a:rPr>
              <a:t> </a:t>
            </a:r>
            <a:r>
              <a:rPr lang="fi-FI" sz="1800" err="1">
                <a:latin typeface="Avenir Next LT Pro"/>
                <a:ea typeface="Batang"/>
                <a:cs typeface="Tahoma"/>
              </a:rPr>
              <a:t>Servomotor</a:t>
            </a:r>
            <a:r>
              <a:rPr lang="fi-FI" sz="1800">
                <a:latin typeface="Avenir Next LT Pro"/>
                <a:ea typeface="Batang"/>
                <a:cs typeface="Tahoma"/>
              </a:rPr>
              <a:t> RC 4.8V</a:t>
            </a:r>
          </a:p>
          <a:p>
            <a:r>
              <a:rPr lang="fi-FI" sz="1800" err="1">
                <a:latin typeface="Avenir Next LT Pro"/>
                <a:ea typeface="Batang"/>
                <a:cs typeface="Tahoma"/>
              </a:rPr>
              <a:t>Potentiometer</a:t>
            </a:r>
            <a:r>
              <a:rPr lang="fi-FI" sz="1800">
                <a:latin typeface="Avenir Next LT Pro"/>
                <a:ea typeface="Batang"/>
                <a:cs typeface="Tahoma"/>
              </a:rPr>
              <a:t> 10 </a:t>
            </a:r>
            <a:r>
              <a:rPr lang="fi-FI" sz="1800" err="1">
                <a:latin typeface="Avenir Next LT Pro"/>
                <a:ea typeface="Batang"/>
                <a:cs typeface="Tahoma"/>
              </a:rPr>
              <a:t>k</a:t>
            </a:r>
            <a:r>
              <a:rPr lang="fi-FI" sz="1800" err="1">
                <a:latin typeface="Avenir Next LT Pro"/>
                <a:ea typeface="Batang"/>
                <a:cs typeface="Calibri"/>
              </a:rPr>
              <a:t>Ω</a:t>
            </a:r>
            <a:r>
              <a:rPr lang="fi-FI" sz="1800">
                <a:latin typeface="Avenir Next LT Pro"/>
                <a:ea typeface="Batang"/>
                <a:cs typeface="Calibri"/>
              </a:rPr>
              <a:t> 1/32 W</a:t>
            </a:r>
          </a:p>
          <a:p>
            <a:r>
              <a:rPr lang="fi-FI" sz="1800" err="1">
                <a:latin typeface="Avenir Next LT Pro" panose="020B0504020202020204" pitchFamily="34" charset="0"/>
                <a:ea typeface="Batang"/>
                <a:cs typeface="Calibri"/>
              </a:rPr>
              <a:t>Breadboard</a:t>
            </a:r>
            <a:endParaRPr lang="fi-FI" sz="1800">
              <a:latin typeface="Avenir Next LT Pro" panose="020B0504020202020204" pitchFamily="34" charset="0"/>
              <a:ea typeface="Batang"/>
              <a:cs typeface="Calibri"/>
            </a:endParaRPr>
          </a:p>
          <a:p>
            <a:r>
              <a:rPr lang="fi-FI" sz="1800" err="1">
                <a:latin typeface="Avenir Next LT Pro"/>
                <a:ea typeface="Batang"/>
                <a:cs typeface="Calibri"/>
              </a:rPr>
              <a:t>Jumper</a:t>
            </a:r>
            <a:r>
              <a:rPr lang="fi-FI" sz="1800">
                <a:latin typeface="Avenir Next LT Pro"/>
                <a:ea typeface="Batang"/>
                <a:cs typeface="Calibri"/>
              </a:rPr>
              <a:t> </a:t>
            </a:r>
            <a:r>
              <a:rPr lang="fi-FI" sz="1800" err="1">
                <a:latin typeface="Avenir Next LT Pro"/>
                <a:ea typeface="Batang"/>
                <a:cs typeface="Calibri"/>
              </a:rPr>
              <a:t>cables</a:t>
            </a:r>
            <a:endParaRPr lang="fi-FI" sz="1800">
              <a:latin typeface="Avenir Next LT Pro"/>
              <a:ea typeface="Batang"/>
              <a:cs typeface="Calibri"/>
            </a:endParaRPr>
          </a:p>
          <a:p>
            <a:r>
              <a:rPr lang="fi-FI" sz="1800" err="1">
                <a:latin typeface="Avenir Next LT Pro"/>
                <a:ea typeface="Batang"/>
                <a:cs typeface="Calibri"/>
              </a:rPr>
              <a:t>Battery</a:t>
            </a:r>
            <a:r>
              <a:rPr lang="fi-FI" sz="1800">
                <a:latin typeface="Avenir Next LT Pro"/>
                <a:ea typeface="Batang"/>
                <a:cs typeface="Calibri"/>
              </a:rPr>
              <a:t> </a:t>
            </a:r>
            <a:r>
              <a:rPr lang="fi-FI" sz="1800" err="1">
                <a:latin typeface="Avenir Next LT Pro"/>
                <a:ea typeface="Batang"/>
                <a:cs typeface="Calibri"/>
              </a:rPr>
              <a:t>mount</a:t>
            </a:r>
            <a:endParaRPr lang="fi-FI" sz="1800">
              <a:latin typeface="Avenir Next LT Pro"/>
              <a:ea typeface="Batang"/>
              <a:cs typeface="Calibri"/>
            </a:endParaRPr>
          </a:p>
          <a:p>
            <a:r>
              <a:rPr lang="fi-FI" sz="1800" i="1">
                <a:latin typeface="Avenir Next LT Pro"/>
                <a:ea typeface="Batang"/>
                <a:cs typeface="Calibri"/>
              </a:rPr>
              <a:t>4x</a:t>
            </a:r>
            <a:r>
              <a:rPr lang="fi-FI" sz="1800">
                <a:latin typeface="Avenir Next LT Pro"/>
                <a:ea typeface="Batang"/>
                <a:cs typeface="Calibri"/>
              </a:rPr>
              <a:t> AAA </a:t>
            </a:r>
            <a:r>
              <a:rPr lang="fi-FI" sz="1800" err="1">
                <a:latin typeface="Avenir Next LT Pro"/>
                <a:ea typeface="Batang"/>
                <a:cs typeface="Calibri"/>
              </a:rPr>
              <a:t>batteries</a:t>
            </a:r>
            <a:endParaRPr lang="fi-FI" sz="1800">
              <a:latin typeface="Avenir Next LT Pro"/>
              <a:ea typeface="Batang"/>
              <a:cs typeface="Calibri"/>
            </a:endParaRPr>
          </a:p>
          <a:p>
            <a:r>
              <a:rPr lang="fi-FI" sz="1800">
                <a:latin typeface="Avenir Next LT Pro"/>
                <a:ea typeface="Batang"/>
                <a:cs typeface="Calibri"/>
              </a:rPr>
              <a:t>TEMT6000 </a:t>
            </a:r>
            <a:r>
              <a:rPr lang="fi-FI" sz="1800" err="1">
                <a:latin typeface="Avenir Next LT Pro"/>
                <a:ea typeface="Batang"/>
                <a:cs typeface="Calibri"/>
              </a:rPr>
              <a:t>Ambient</a:t>
            </a:r>
            <a:r>
              <a:rPr lang="fi-FI" sz="1800">
                <a:latin typeface="Avenir Next LT Pro"/>
                <a:ea typeface="Batang"/>
                <a:cs typeface="Calibri"/>
              </a:rPr>
              <a:t> </a:t>
            </a:r>
            <a:r>
              <a:rPr lang="fi-FI" sz="1800" err="1">
                <a:latin typeface="Avenir Next LT Pro"/>
                <a:ea typeface="Batang"/>
                <a:cs typeface="Calibri"/>
              </a:rPr>
              <a:t>Light</a:t>
            </a:r>
            <a:r>
              <a:rPr lang="fi-FI" sz="1800">
                <a:latin typeface="Avenir Next LT Pro"/>
                <a:ea typeface="Batang"/>
                <a:cs typeface="Calibri"/>
              </a:rPr>
              <a:t> </a:t>
            </a:r>
            <a:r>
              <a:rPr lang="fi-FI" sz="1800" err="1">
                <a:latin typeface="Avenir Next LT Pro"/>
                <a:ea typeface="Batang"/>
                <a:cs typeface="Calibri"/>
              </a:rPr>
              <a:t>Sensor</a:t>
            </a:r>
            <a:endParaRPr lang="fi-FI" sz="1800" err="1">
              <a:latin typeface="Avenir Next LT Pro"/>
              <a:cs typeface="Calibri"/>
            </a:endParaRP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1C0E8B31-2D8B-49D7-BB4A-EAE7E2AFB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9" t="7812" r="24281" b="17205"/>
          <a:stretch/>
        </p:blipFill>
        <p:spPr>
          <a:xfrm>
            <a:off x="6508747" y="1364078"/>
            <a:ext cx="3244131" cy="2405583"/>
          </a:xfrm>
          <a:prstGeom prst="rect">
            <a:avLst/>
          </a:prstGeom>
        </p:spPr>
      </p:pic>
      <p:cxnSp>
        <p:nvCxnSpPr>
          <p:cNvPr id="6" name="Suora nuoliyhdysviiva 5">
            <a:extLst>
              <a:ext uri="{FF2B5EF4-FFF2-40B4-BE49-F238E27FC236}">
                <a16:creationId xmlns:a16="http://schemas.microsoft.com/office/drawing/2014/main" id="{B9A2ACE1-C9E9-4C27-8D35-DA341C04EF91}"/>
              </a:ext>
            </a:extLst>
          </p:cNvPr>
          <p:cNvCxnSpPr>
            <a:cxnSpLocks/>
          </p:cNvCxnSpPr>
          <p:nvPr/>
        </p:nvCxnSpPr>
        <p:spPr>
          <a:xfrm>
            <a:off x="434014" y="964021"/>
            <a:ext cx="100870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iruutu 6">
            <a:extLst>
              <a:ext uri="{FF2B5EF4-FFF2-40B4-BE49-F238E27FC236}">
                <a16:creationId xmlns:a16="http://schemas.microsoft.com/office/drawing/2014/main" id="{E67ED3C0-F2E3-4323-8AB7-A9F79C31EA4B}"/>
              </a:ext>
            </a:extLst>
          </p:cNvPr>
          <p:cNvSpPr txBox="1"/>
          <p:nvPr/>
        </p:nvSpPr>
        <p:spPr>
          <a:xfrm>
            <a:off x="5343438" y="3918865"/>
            <a:ext cx="5285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Servomotors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decided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suitable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</a:p>
          <a:p>
            <a:endParaRPr lang="fi-F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side to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stability</a:t>
            </a:r>
            <a:endParaRPr lang="fi-F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enough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hold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sized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phones</a:t>
            </a:r>
            <a:endParaRPr lang="fi-F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A59BF00D-E2B2-4DA8-B2A1-A662B7A79CAE}"/>
              </a:ext>
            </a:extLst>
          </p:cNvPr>
          <p:cNvSpPr txBox="1"/>
          <p:nvPr/>
        </p:nvSpPr>
        <p:spPr>
          <a:xfrm>
            <a:off x="5195761" y="3567264"/>
            <a:ext cx="587010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i-FI" sz="1200" i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Picture 3: A </a:t>
            </a:r>
            <a:r>
              <a:rPr lang="fi-FI" sz="1200" i="1" err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possible</a:t>
            </a:r>
            <a:r>
              <a:rPr lang="fi-FI" sz="1200" i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 </a:t>
            </a:r>
            <a:r>
              <a:rPr lang="fi-FI" sz="1200" i="1" err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concept</a:t>
            </a:r>
            <a:r>
              <a:rPr lang="fi-FI" sz="1200" i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 to </a:t>
            </a:r>
            <a:r>
              <a:rPr lang="fi-FI" sz="1200" i="1" err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change</a:t>
            </a:r>
            <a:r>
              <a:rPr lang="fi-FI" sz="1200" i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 </a:t>
            </a:r>
            <a:r>
              <a:rPr lang="fi-FI" sz="1200" i="1" err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the</a:t>
            </a:r>
            <a:r>
              <a:rPr lang="fi-FI" sz="1200" i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 </a:t>
            </a:r>
            <a:r>
              <a:rPr lang="fi-FI" sz="1200" i="1" err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angle</a:t>
            </a:r>
            <a:r>
              <a:rPr lang="fi-FI" sz="1200" i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. (</a:t>
            </a:r>
            <a:r>
              <a:rPr lang="fi-FI" sz="1200" i="1" err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Sketch</a:t>
            </a:r>
            <a:r>
              <a:rPr lang="fi-FI" sz="1200" i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 </a:t>
            </a:r>
            <a:r>
              <a:rPr lang="fi-FI" sz="1200" i="1" err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by</a:t>
            </a:r>
            <a:r>
              <a:rPr lang="fi-FI" sz="1200" i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 </a:t>
            </a:r>
            <a:r>
              <a:rPr lang="fi-FI" sz="1200" i="1" err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Georgi</a:t>
            </a:r>
            <a:r>
              <a:rPr lang="fi-FI" sz="1200" i="1">
                <a:solidFill>
                  <a:schemeClr val="bg1">
                    <a:lumMod val="50000"/>
                  </a:schemeClr>
                </a:solidFill>
                <a:latin typeface="Avenir Next LT Pro Light"/>
                <a:ea typeface="Tahoma"/>
                <a:cs typeface="Tahoma"/>
              </a:rPr>
              <a:t> in TA-session) </a:t>
            </a:r>
            <a:endParaRPr lang="fi-FI" sz="1200" i="1">
              <a:solidFill>
                <a:schemeClr val="bg1">
                  <a:lumMod val="50000"/>
                </a:schemeClr>
              </a:solidFill>
              <a:latin typeface="Avenir Next LT Pro Light" panose="020B03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7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323B0E-B319-4E3D-9134-9A9988F6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44" y="564777"/>
            <a:ext cx="9810604" cy="705036"/>
          </a:xfrm>
        </p:spPr>
        <p:txBody>
          <a:bodyPr/>
          <a:lstStyle/>
          <a:p>
            <a:r>
              <a:rPr lang="fi-FI" spc="300" err="1">
                <a:latin typeface="Avenir Next LT Pro"/>
                <a:ea typeface="Batang"/>
              </a:rPr>
              <a:t>Links</a:t>
            </a:r>
            <a:endParaRPr lang="fi-FI" spc="300" err="1">
              <a:latin typeface="Avenir Next LT Pro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DCB7C4-7F0C-4DA9-A966-227E026C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583125"/>
            <a:ext cx="9810604" cy="1754879"/>
          </a:xfrm>
        </p:spPr>
        <p:txBody>
          <a:bodyPr>
            <a:normAutofit fontScale="70000" lnSpcReduction="20000"/>
          </a:bodyPr>
          <a:lstStyle/>
          <a:p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GitHub: </a:t>
            </a:r>
          </a:p>
          <a:p>
            <a:pPr marL="0" indent="0">
              <a:buNone/>
            </a:pPr>
            <a:r>
              <a:rPr lang="fi-FI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https://github.com/admwester/adjustable-phone-stand</a:t>
            </a:r>
            <a:endParaRPr lang="fi-F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Introductory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0" indent="0">
              <a:buNone/>
            </a:pPr>
            <a:r>
              <a:rPr lang="fi-FI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https://www.digifab-oulu.com/2021/03/25/introductory-report-of-adjustable-phone-stand/</a:t>
            </a:r>
            <a:endParaRPr lang="fi-F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</a:t>
            </a:r>
            <a:r>
              <a:rPr lang="fi-FI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Diary</a:t>
            </a:r>
            <a:r>
              <a:rPr lang="fi-F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0" indent="0">
              <a:buNone/>
            </a:pPr>
            <a:r>
              <a:rPr lang="fi-FI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https://www.digifab-oulu.com/2021/04/01/learning-diary-report-of-adjustable-phone-stand-w11-13/</a:t>
            </a:r>
            <a:endParaRPr lang="fi-F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i-F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uora nuoliyhdysviiva 4">
            <a:extLst>
              <a:ext uri="{FF2B5EF4-FFF2-40B4-BE49-F238E27FC236}">
                <a16:creationId xmlns:a16="http://schemas.microsoft.com/office/drawing/2014/main" id="{D94F2195-E7E7-4B5B-B034-265F6A7EFED5}"/>
              </a:ext>
            </a:extLst>
          </p:cNvPr>
          <p:cNvCxnSpPr>
            <a:cxnSpLocks/>
          </p:cNvCxnSpPr>
          <p:nvPr/>
        </p:nvCxnSpPr>
        <p:spPr>
          <a:xfrm>
            <a:off x="478838" y="1268821"/>
            <a:ext cx="100870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6257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_2SEEDS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BB7E89"/>
      </a:accent1>
      <a:accent2>
        <a:srgbClr val="C795B3"/>
      </a:accent2>
      <a:accent3>
        <a:srgbClr val="C49B8F"/>
      </a:accent3>
      <a:accent4>
        <a:srgbClr val="75ADA1"/>
      </a:accent4>
      <a:accent5>
        <a:srgbClr val="7AA9B5"/>
      </a:accent5>
      <a:accent6>
        <a:srgbClr val="7E95BB"/>
      </a:accent6>
      <a:hlink>
        <a:srgbClr val="568E84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Laajakuva</PresentationFormat>
  <Paragraphs>58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7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13" baseType="lpstr">
      <vt:lpstr>Arial</vt:lpstr>
      <vt:lpstr>Avenir Next LT Pro</vt:lpstr>
      <vt:lpstr>Avenir Next LT Pro Light</vt:lpstr>
      <vt:lpstr>Bembo</vt:lpstr>
      <vt:lpstr>Calibri</vt:lpstr>
      <vt:lpstr>Tahoma</vt:lpstr>
      <vt:lpstr>Wingdings</vt:lpstr>
      <vt:lpstr>ArchiveVTI</vt:lpstr>
      <vt:lpstr>The midterm evaluation</vt:lpstr>
      <vt:lpstr>Design process</vt:lpstr>
      <vt:lpstr>Solidifying the design</vt:lpstr>
      <vt:lpstr>The list of components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Sane</dc:creator>
  <cp:lastModifiedBy>Santeri Heikkinen</cp:lastModifiedBy>
  <cp:revision>2</cp:revision>
  <dcterms:created xsi:type="dcterms:W3CDTF">2021-04-05T19:50:59Z</dcterms:created>
  <dcterms:modified xsi:type="dcterms:W3CDTF">2021-04-12T18:27:17Z</dcterms:modified>
</cp:coreProperties>
</file>