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8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9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Pen placed on top of a signature line">
            <a:extLst>
              <a:ext uri="{FF2B5EF4-FFF2-40B4-BE49-F238E27FC236}">
                <a16:creationId xmlns:a16="http://schemas.microsoft.com/office/drawing/2014/main" id="{086F2127-E592-5589-D882-8A12CACA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94" r="-1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1017EE-0973-4055-DD71-F084AB6C9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Loan Underwriting Prediction Application for Financial Institutions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E3BBC-A450-5023-76CF-D402C8C10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A Machine Learning-Based Solution for Financial Risk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826097-2FA2-F90A-3025-A2494D5F6018}"/>
              </a:ext>
            </a:extLst>
          </p:cNvPr>
          <p:cNvSpPr txBox="1"/>
          <p:nvPr/>
        </p:nvSpPr>
        <p:spPr>
          <a:xfrm>
            <a:off x="9411703" y="5214270"/>
            <a:ext cx="338087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Saheer</a:t>
            </a:r>
            <a:r>
              <a:rPr lang="en-US" sz="3200" dirty="0">
                <a:solidFill>
                  <a:schemeClr val="bg1"/>
                </a:solidFill>
              </a:rPr>
              <a:t> Shaik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02080047</a:t>
            </a:r>
          </a:p>
        </p:txBody>
      </p:sp>
    </p:spTree>
    <p:extLst>
      <p:ext uri="{BB962C8B-B14F-4D97-AF65-F5344CB8AC3E}">
        <p14:creationId xmlns:p14="http://schemas.microsoft.com/office/powerpoint/2010/main" val="3034793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60E99-9FDA-B8CE-7AE8-99D49ECF1677}"/>
              </a:ext>
            </a:extLst>
          </p:cNvPr>
          <p:cNvSpPr txBox="1"/>
          <p:nvPr/>
        </p:nvSpPr>
        <p:spPr>
          <a:xfrm>
            <a:off x="818147" y="818146"/>
            <a:ext cx="105637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r>
              <a:rPr lang="en-IN" sz="2000" b="1" dirty="0"/>
              <a:t>Future Scope: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Integration: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Connect with a database (e.g., Snowflake) for real-time data retrieval and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Deployment: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Deploy the model and web application on cloud platforms like AWS or Azure for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Analytics 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a dashboard for visualizing loan trends, approval rates, and applicant risk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Periodic Model Retraining: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new datasets to retrain the model periodically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End-to-End Workflow: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Implement API integrations for live data streams.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Scalability: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Optimize the application for larger datasets and real-time predictions.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5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B1F33-7541-4ACB-0D0C-1F8895B495E0}"/>
              </a:ext>
            </a:extLst>
          </p:cNvPr>
          <p:cNvSpPr txBox="1"/>
          <p:nvPr/>
        </p:nvSpPr>
        <p:spPr>
          <a:xfrm>
            <a:off x="830179" y="782053"/>
            <a:ext cx="1057575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endParaRPr lang="en-IN" sz="2400" b="1" dirty="0"/>
          </a:p>
          <a:p>
            <a:r>
              <a:rPr lang="en-IN" sz="2400" b="1" dirty="0"/>
              <a:t>Conclusion:</a:t>
            </a:r>
          </a:p>
          <a:p>
            <a:endParaRPr lang="en-IN" dirty="0"/>
          </a:p>
          <a:p>
            <a:r>
              <a:rPr lang="en-IN" sz="2400" b="1" dirty="0"/>
              <a:t>Project Outcomes: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Built a fully functional machine learning pipeline for loan underwriting.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Automated predictions with over 96%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Developed a user-friendly web interface for practical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Integrated SHAP for transparent and explainable decisions.</a:t>
            </a:r>
          </a:p>
          <a:p>
            <a:endParaRPr lang="en-IN" dirty="0"/>
          </a:p>
          <a:p>
            <a:r>
              <a:rPr lang="en-IN" sz="2400" b="1" dirty="0"/>
              <a:t>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Improved efficiency and objectivity in loan approvals.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Enhanced trust in loan decisions through </a:t>
            </a:r>
            <a:r>
              <a:rPr lang="en-IN" sz="2000" dirty="0" err="1"/>
              <a:t>explainability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Scalable solution adaptable to real-world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7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F1C42-A656-856B-0FF0-F54C653F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156" y="800100"/>
            <a:ext cx="1640215" cy="525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D337B-2398-7ECF-0D79-1DCED0A4FABE}"/>
              </a:ext>
            </a:extLst>
          </p:cNvPr>
          <p:cNvSpPr txBox="1"/>
          <p:nvPr/>
        </p:nvSpPr>
        <p:spPr>
          <a:xfrm>
            <a:off x="800100" y="800100"/>
            <a:ext cx="87153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Project Code Structure: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Codebase Organization: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app.py</a:t>
            </a:r>
            <a:r>
              <a:rPr lang="en-IN" sz="2000" dirty="0"/>
              <a:t>: Core application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style.css</a:t>
            </a:r>
            <a:r>
              <a:rPr lang="en-IN" sz="2000" dirty="0"/>
              <a:t>: Styling for the web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index.html</a:t>
            </a:r>
            <a:r>
              <a:rPr lang="en-IN" sz="2000" dirty="0"/>
              <a:t> and </a:t>
            </a:r>
            <a:r>
              <a:rPr lang="en-IN" sz="2000" dirty="0" err="1"/>
              <a:t>result.html</a:t>
            </a:r>
            <a:r>
              <a:rPr lang="en-IN" sz="2000" dirty="0"/>
              <a:t>: Frontend pages for upload and results.</a:t>
            </a:r>
          </a:p>
          <a:p>
            <a:pPr lvl="1"/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Logical Flow: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Data is uploaded via the web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Backend processes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Model predicts loan approvals/rejections.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Results are displayed in a professional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4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11CE38-D7D4-A042-02BB-B85BA7AA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6" y="2015503"/>
            <a:ext cx="5045612" cy="2415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5AA633-63F6-01B4-BBA0-931CC0F9E602}"/>
              </a:ext>
            </a:extLst>
          </p:cNvPr>
          <p:cNvSpPr txBox="1"/>
          <p:nvPr/>
        </p:nvSpPr>
        <p:spPr>
          <a:xfrm>
            <a:off x="755112" y="797312"/>
            <a:ext cx="53408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Loading and </a:t>
            </a:r>
            <a:r>
              <a:rPr lang="en-IN" sz="2400" b="1" dirty="0" err="1"/>
              <a:t>Preprocessing</a:t>
            </a:r>
            <a:r>
              <a:rPr lang="en-IN" sz="2400" b="1" dirty="0"/>
              <a:t> Data:</a:t>
            </a:r>
          </a:p>
          <a:p>
            <a:endParaRPr lang="en-IN" dirty="0"/>
          </a:p>
          <a:p>
            <a:r>
              <a:rPr lang="en-IN" sz="2000" b="1" dirty="0"/>
              <a:t>Loading Data:</a:t>
            </a:r>
            <a:br>
              <a:rPr lang="en-IN" sz="2000" dirty="0"/>
            </a:br>
            <a:r>
              <a:rPr lang="en-IN" sz="2000" dirty="0"/>
              <a:t>The pandas library loads the dataset into a </a:t>
            </a:r>
          </a:p>
          <a:p>
            <a:r>
              <a:rPr lang="en-IN" sz="2000" dirty="0" err="1"/>
              <a:t>df</a:t>
            </a:r>
            <a:r>
              <a:rPr lang="en-IN" sz="2000" dirty="0"/>
              <a:t> = </a:t>
            </a:r>
            <a:r>
              <a:rPr lang="en-IN" sz="2000" dirty="0" err="1"/>
              <a:t>pd.read_excel</a:t>
            </a:r>
            <a:r>
              <a:rPr lang="en-IN" sz="2000" dirty="0"/>
              <a:t>(</a:t>
            </a:r>
            <a:r>
              <a:rPr lang="en-IN" sz="2000" dirty="0" err="1"/>
              <a:t>file_path</a:t>
            </a:r>
            <a:r>
              <a:rPr lang="en-IN" sz="2000" dirty="0"/>
              <a:t>) 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Handling Missing Values: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Numeric columns: Missing values replaced by median.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Categorical columns: Missing values filled with the mode.</a:t>
            </a:r>
          </a:p>
          <a:p>
            <a:pPr rtl="0"/>
            <a:endParaRPr lang="en-IN" sz="2000" dirty="0"/>
          </a:p>
          <a:p>
            <a:pPr rtl="0"/>
            <a:r>
              <a:rPr lang="en-IN" sz="2000" dirty="0" err="1"/>
              <a:t>df</a:t>
            </a:r>
            <a:r>
              <a:rPr lang="en-IN" sz="2000" dirty="0"/>
              <a:t>[col].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df</a:t>
            </a:r>
            <a:r>
              <a:rPr lang="en-IN" sz="2000" dirty="0"/>
              <a:t>[col].median(), </a:t>
            </a:r>
            <a:r>
              <a:rPr lang="en-IN" sz="2000" dirty="0" err="1"/>
              <a:t>inplace</a:t>
            </a:r>
            <a:r>
              <a:rPr lang="en-IN" sz="2000" dirty="0"/>
              <a:t>=True)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4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E20A8-C7ED-12DE-EDFF-3FC2A9F0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4066675"/>
            <a:ext cx="10522368" cy="1603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316E7-6DBA-80DC-BE13-0988A1725ABC}"/>
              </a:ext>
            </a:extLst>
          </p:cNvPr>
          <p:cNvSpPr txBox="1"/>
          <p:nvPr/>
        </p:nvSpPr>
        <p:spPr>
          <a:xfrm>
            <a:off x="785813" y="814388"/>
            <a:ext cx="106870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b="1" dirty="0"/>
              <a:t>Feature Engineering: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Generated Features: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/>
              <a:t>IncomeToLoanRatio</a:t>
            </a:r>
            <a:r>
              <a:rPr lang="en-IN" sz="2200" dirty="0"/>
              <a:t>: Relationship between income and loan.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/>
              <a:t>MonthlySurplus</a:t>
            </a:r>
            <a:r>
              <a:rPr lang="en-IN" sz="2200" dirty="0"/>
              <a:t>: Monthly financial surplus after debt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/>
              <a:t>CreditScore_IncomeToLoan</a:t>
            </a:r>
            <a:r>
              <a:rPr lang="en-IN" sz="2200" dirty="0"/>
              <a:t>: Interaction term to improve prediction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90855C-E787-8A3F-6AA4-0FECE309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1593240"/>
            <a:ext cx="5210867" cy="29787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3F75D-7B94-35E5-F2F4-508624603D84}"/>
              </a:ext>
            </a:extLst>
          </p:cNvPr>
          <p:cNvSpPr txBox="1"/>
          <p:nvPr/>
        </p:nvSpPr>
        <p:spPr>
          <a:xfrm>
            <a:off x="771526" y="814387"/>
            <a:ext cx="54959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Encoding Categorical Variables:</a:t>
            </a:r>
          </a:p>
          <a:p>
            <a:endParaRPr lang="en-IN" dirty="0"/>
          </a:p>
          <a:p>
            <a:r>
              <a:rPr lang="en-IN" sz="2000" dirty="0"/>
              <a:t>Binary categories (e.g., Insurance Status): </a:t>
            </a:r>
          </a:p>
          <a:p>
            <a:r>
              <a:rPr lang="en-IN" sz="2000" dirty="0"/>
              <a:t>Transformed into 0/1 using </a:t>
            </a:r>
            <a:r>
              <a:rPr lang="en-IN" sz="2000" dirty="0" err="1"/>
              <a:t>LabelEncoder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dirty="0"/>
              <a:t>Multiclass categories (e.g., </a:t>
            </a:r>
            <a:r>
              <a:rPr lang="en-IN" sz="2000" dirty="0" err="1"/>
              <a:t>EmploymentStatus</a:t>
            </a:r>
            <a:r>
              <a:rPr lang="en-IN" sz="2000" dirty="0"/>
              <a:t>): One-hot encoded using </a:t>
            </a:r>
            <a:r>
              <a:rPr lang="en-IN" sz="2000" dirty="0" err="1"/>
              <a:t>pd.get_dummies</a:t>
            </a:r>
            <a:r>
              <a:rPr lang="en-IN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3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E94C93-4A7C-C9B3-181A-567316DB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43" y="3994484"/>
            <a:ext cx="7316114" cy="12011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301C9D-956D-DBCA-EEE9-E83AADF5B1A3}"/>
              </a:ext>
            </a:extLst>
          </p:cNvPr>
          <p:cNvSpPr txBox="1"/>
          <p:nvPr/>
        </p:nvSpPr>
        <p:spPr>
          <a:xfrm>
            <a:off x="806116" y="890336"/>
            <a:ext cx="105396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Handling Class Imbalance:</a:t>
            </a:r>
          </a:p>
          <a:p>
            <a:endParaRPr lang="en-IN" dirty="0"/>
          </a:p>
          <a:p>
            <a:r>
              <a:rPr lang="en-IN" sz="2000" b="1" dirty="0"/>
              <a:t>Problem:</a:t>
            </a:r>
            <a:r>
              <a:rPr lang="en-IN" sz="2000" dirty="0"/>
              <a:t> Loan approvals are imbalanced.</a:t>
            </a:r>
          </a:p>
          <a:p>
            <a:endParaRPr lang="en-IN" sz="2000" b="1" dirty="0"/>
          </a:p>
          <a:p>
            <a:r>
              <a:rPr lang="en-IN" sz="2000" b="1" dirty="0" err="1"/>
              <a:t>Solution:</a:t>
            </a:r>
            <a:r>
              <a:rPr lang="en-IN" sz="2000" dirty="0" err="1"/>
              <a:t>SMOTEENN</a:t>
            </a:r>
            <a:r>
              <a:rPr lang="en-IN" sz="2000" dirty="0"/>
              <a:t> combines oversampling and </a:t>
            </a:r>
            <a:r>
              <a:rPr lang="en-IN" sz="2000" dirty="0" err="1"/>
              <a:t>undersampling</a:t>
            </a:r>
            <a:r>
              <a:rPr lang="en-IN" sz="2000" dirty="0"/>
              <a:t> techniques to balance the dataset.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0A308-9FA9-60A3-8D95-F8FA31DD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44" y="4013157"/>
            <a:ext cx="7327900" cy="876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248959-C5B8-9DE5-D42C-BA2349C266D6}"/>
              </a:ext>
            </a:extLst>
          </p:cNvPr>
          <p:cNvSpPr txBox="1"/>
          <p:nvPr/>
        </p:nvSpPr>
        <p:spPr>
          <a:xfrm>
            <a:off x="794084" y="757988"/>
            <a:ext cx="105998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Feature Scaling and Train-Test Split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Used </a:t>
            </a:r>
            <a:r>
              <a:rPr lang="en-IN" dirty="0" err="1"/>
              <a:t>StandardScaler</a:t>
            </a:r>
            <a:r>
              <a:rPr lang="en-IN" dirty="0"/>
              <a:t> to normalize features, ensuring equal weight for </a:t>
            </a:r>
            <a:r>
              <a:rPr lang="en-IN" dirty="0" err="1"/>
              <a:t>all:python</a:t>
            </a:r>
            <a:endParaRPr lang="en-IN" dirty="0"/>
          </a:p>
          <a:p>
            <a:r>
              <a:rPr lang="en-IN" dirty="0"/>
              <a:t>Copy code</a:t>
            </a:r>
          </a:p>
          <a:p>
            <a:pPr rtl="0"/>
            <a:r>
              <a:rPr lang="en-IN" dirty="0"/>
              <a:t>scaler = </a:t>
            </a:r>
            <a:r>
              <a:rPr lang="en-IN" dirty="0" err="1"/>
              <a:t>StandardScaler</a:t>
            </a:r>
            <a:r>
              <a:rPr lang="en-IN" dirty="0"/>
              <a:t>() </a:t>
            </a:r>
            <a:r>
              <a:rPr lang="en-IN" dirty="0" err="1"/>
              <a:t>X_balanced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scaler.fit_transform</a:t>
            </a:r>
            <a:r>
              <a:rPr lang="en-IN" dirty="0"/>
              <a:t>(</a:t>
            </a:r>
            <a:r>
              <a:rPr lang="en-IN" dirty="0" err="1"/>
              <a:t>X_balanced</a:t>
            </a:r>
            <a:r>
              <a:rPr lang="en-IN" dirty="0"/>
              <a:t>), columns=</a:t>
            </a:r>
            <a:r>
              <a:rPr lang="en-IN" dirty="0" err="1"/>
              <a:t>X.columns</a:t>
            </a:r>
            <a:r>
              <a:rPr lang="en-IN" dirty="0"/>
              <a:t>)</a:t>
            </a:r>
          </a:p>
          <a:p>
            <a:pPr rtl="0"/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80% data for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20% data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Stratified sampling ensures class balance.</a:t>
            </a:r>
          </a:p>
          <a:p>
            <a:pPr rtl="0"/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11DC8-B5A5-33B0-6E60-C90C7CDB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244" y="5007811"/>
            <a:ext cx="742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8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E08FB8-5D8B-1EDA-177E-85CB8176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73" y="1997490"/>
            <a:ext cx="5077446" cy="2545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CC6255-1AE2-263E-995A-DC9492A206CD}"/>
              </a:ext>
            </a:extLst>
          </p:cNvPr>
          <p:cNvSpPr txBox="1"/>
          <p:nvPr/>
        </p:nvSpPr>
        <p:spPr>
          <a:xfrm>
            <a:off x="800100" y="871538"/>
            <a:ext cx="52959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Model Training:</a:t>
            </a:r>
          </a:p>
          <a:p>
            <a:endParaRPr lang="en-IN" dirty="0"/>
          </a:p>
          <a:p>
            <a:r>
              <a:rPr lang="en-IN" sz="2200" b="1" dirty="0"/>
              <a:t>Random Forest Hyperparameter Tuning:</a:t>
            </a:r>
            <a:br>
              <a:rPr lang="en-IN" sz="2200" dirty="0"/>
            </a:br>
            <a:r>
              <a:rPr lang="en-IN" sz="2200" dirty="0"/>
              <a:t>Optimized using </a:t>
            </a:r>
            <a:r>
              <a:rPr lang="en-IN" sz="2200" dirty="0" err="1"/>
              <a:t>GridSearchCV</a:t>
            </a:r>
            <a:r>
              <a:rPr lang="en-IN" sz="2200" dirty="0"/>
              <a:t>.</a:t>
            </a:r>
          </a:p>
          <a:p>
            <a:endParaRPr lang="en-IN" sz="2200" dirty="0"/>
          </a:p>
          <a:p>
            <a:r>
              <a:rPr lang="en-IN" sz="2200" b="1" dirty="0"/>
              <a:t>Voting Classifier:</a:t>
            </a:r>
            <a:br>
              <a:rPr lang="en-IN" sz="2200" dirty="0"/>
            </a:br>
            <a:r>
              <a:rPr lang="en-IN" sz="2200" dirty="0"/>
              <a:t>Combines Random Forest and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82377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F9050-4830-7580-94E2-BEB2B60A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88" y="2103437"/>
            <a:ext cx="4645026" cy="1976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C231A-5B0F-ED26-CB0D-6B220472DCBA}"/>
              </a:ext>
            </a:extLst>
          </p:cNvPr>
          <p:cNvSpPr txBox="1"/>
          <p:nvPr/>
        </p:nvSpPr>
        <p:spPr>
          <a:xfrm>
            <a:off x="785814" y="842963"/>
            <a:ext cx="5972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Flask Web Application: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Routes:</a:t>
            </a:r>
          </a:p>
          <a:p>
            <a:endParaRPr lang="en-IN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/: Displays the upload page (</a:t>
            </a:r>
            <a:r>
              <a:rPr lang="en-IN" sz="2200" dirty="0" err="1"/>
              <a:t>index.html</a:t>
            </a:r>
            <a:r>
              <a:rPr lang="en-IN" sz="2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/predict: Processes the uploaded file and predicts loan approvals.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/download: Allows users to download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DE43E-9D7F-72B0-969F-E8D23FC89202}"/>
              </a:ext>
            </a:extLst>
          </p:cNvPr>
          <p:cNvSpPr txBox="1"/>
          <p:nvPr/>
        </p:nvSpPr>
        <p:spPr>
          <a:xfrm>
            <a:off x="794084" y="866274"/>
            <a:ext cx="1059982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r>
              <a:rPr lang="en-IN" sz="2000" b="1" dirty="0"/>
              <a:t>Problem Statement: </a:t>
            </a:r>
          </a:p>
          <a:p>
            <a:r>
              <a:rPr lang="en-IN" dirty="0"/>
              <a:t>Challenges in Traditional Loan Underwriting</a:t>
            </a:r>
          </a:p>
          <a:p>
            <a:endParaRPr lang="en-IN" dirty="0"/>
          </a:p>
          <a:p>
            <a:r>
              <a:rPr lang="en-IN" sz="2000" b="1" dirty="0"/>
              <a:t>Current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Manual loan evaluations are prone to bias and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Inefficient processes delay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Limited tools for providing transparent reasoning behind loan decisions.</a:t>
            </a:r>
          </a:p>
          <a:p>
            <a:endParaRPr lang="en-IN" dirty="0"/>
          </a:p>
          <a:p>
            <a:r>
              <a:rPr lang="en-IN" sz="2000" b="1" dirty="0"/>
              <a:t>Business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High risk of loan defaults due to inaccurate underwriting.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Loss of customer trust due to opaque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Reduced efficiency in high-volume loan evaluations.</a:t>
            </a:r>
          </a:p>
          <a:p>
            <a:endParaRPr lang="en-IN" dirty="0"/>
          </a:p>
          <a:p>
            <a:r>
              <a:rPr lang="en-IN" sz="2000" b="1" dirty="0"/>
              <a:t>Opportunity: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machine learning to bring automation, accuracy, and transparency to loan approvals.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382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556C0-2084-8B6A-488F-965EE1F4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65" y="2493169"/>
            <a:ext cx="5694210" cy="1871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FA77D6-DC7B-D4FC-4A35-184D299F1162}"/>
              </a:ext>
            </a:extLst>
          </p:cNvPr>
          <p:cNvSpPr txBox="1"/>
          <p:nvPr/>
        </p:nvSpPr>
        <p:spPr>
          <a:xfrm>
            <a:off x="857250" y="942975"/>
            <a:ext cx="4886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Frontend Code:</a:t>
            </a:r>
          </a:p>
          <a:p>
            <a:endParaRPr lang="en-IN" sz="2200" dirty="0"/>
          </a:p>
          <a:p>
            <a:r>
              <a:rPr lang="en-IN" sz="2000" dirty="0"/>
              <a:t>The web application's frontend was developed using HTML and CSS, ensuring a user-friendly and professional interface.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index.html</a:t>
            </a:r>
            <a:r>
              <a:rPr lang="en-IN" sz="2000" b="1" dirty="0"/>
              <a:t>:</a:t>
            </a:r>
            <a:r>
              <a:rPr lang="en-IN" sz="2000" dirty="0"/>
              <a:t> Handles file uploads by providing a clean and simple user interface.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Explanation: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 form element is used for uploading Excel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&lt;input&gt; tag specifies the file upload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 button triggers the submission of the file to the backend.</a:t>
            </a:r>
          </a:p>
          <a:p>
            <a:endParaRPr lang="en-IN" sz="22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138D43-59D6-02F4-5594-32BA682F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82" y="1517650"/>
            <a:ext cx="5113917" cy="299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9CA017-BD52-03C8-6218-01D9D8DCD1B8}"/>
              </a:ext>
            </a:extLst>
          </p:cNvPr>
          <p:cNvSpPr txBox="1"/>
          <p:nvPr/>
        </p:nvSpPr>
        <p:spPr>
          <a:xfrm>
            <a:off x="800100" y="814387"/>
            <a:ext cx="54006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Result Page:</a:t>
            </a:r>
          </a:p>
          <a:p>
            <a:endParaRPr lang="en-US" dirty="0"/>
          </a:p>
          <a:p>
            <a:r>
              <a:rPr lang="en-IN" sz="2000" b="1" dirty="0" err="1"/>
              <a:t>result.html</a:t>
            </a:r>
            <a:r>
              <a:rPr lang="en-IN" sz="2000" b="1" dirty="0"/>
              <a:t>:</a:t>
            </a:r>
            <a:r>
              <a:rPr lang="en-IN" sz="2000" dirty="0"/>
              <a:t> </a:t>
            </a:r>
          </a:p>
          <a:p>
            <a:r>
              <a:rPr lang="en-IN" sz="2000" dirty="0"/>
              <a:t>Displays the loan prediction results in a table with color-coded rows for approved and rejected loans.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Explanation: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{{ </a:t>
            </a:r>
            <a:r>
              <a:rPr lang="en-IN" sz="2000" dirty="0" err="1"/>
              <a:t>tables|safe</a:t>
            </a:r>
            <a:r>
              <a:rPr lang="en-IN" sz="2000" dirty="0"/>
              <a:t> }} placeholder dynamically displays the prediction results generated by the Flask backend.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 download link allows users to save the prediction results in an Excel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4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FDBB93-EBA0-2F4B-9849-C84295B2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75" y="2069034"/>
            <a:ext cx="5438174" cy="2302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53C18E-00AC-87A4-DF1F-E703C808DAED}"/>
              </a:ext>
            </a:extLst>
          </p:cNvPr>
          <p:cNvSpPr txBox="1"/>
          <p:nvPr/>
        </p:nvSpPr>
        <p:spPr>
          <a:xfrm>
            <a:off x="800100" y="814388"/>
            <a:ext cx="54381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CSS Code for Styling: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 err="1"/>
              <a:t>style.css</a:t>
            </a:r>
            <a:r>
              <a:rPr lang="en-IN" dirty="0"/>
              <a:t> file ensures the web application maintains a professional, modern, and user-friendly design. It includes styles for: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Page Layout</a:t>
            </a:r>
            <a:r>
              <a:rPr lang="en-IN" dirty="0"/>
              <a:t>: Consistent alignment and responsive design.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Upload Page</a:t>
            </a:r>
            <a:r>
              <a:rPr lang="en-IN" dirty="0"/>
              <a:t>: A simple and clean interface for uploading datasets.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Results Table</a:t>
            </a:r>
            <a:r>
              <a:rPr lang="en-IN" dirty="0"/>
              <a:t>: Highlighted rows with color-coded approvals and rejections.</a:t>
            </a:r>
          </a:p>
          <a:p>
            <a:r>
              <a:rPr lang="en-IN" b="1" dirty="0"/>
              <a:t>General Styling:</a:t>
            </a:r>
            <a:r>
              <a:rPr lang="en-IN" dirty="0"/>
              <a:t> Sets the overall look of the application.</a:t>
            </a:r>
          </a:p>
          <a:p>
            <a:endParaRPr lang="en-IN" dirty="0"/>
          </a:p>
          <a:p>
            <a:r>
              <a:rPr lang="en-IN" dirty="0"/>
              <a:t>Ensures </a:t>
            </a:r>
            <a:r>
              <a:rPr lang="en-IN" b="1" dirty="0"/>
              <a:t>consistent fonts</a:t>
            </a:r>
            <a:r>
              <a:rPr lang="en-IN" dirty="0"/>
              <a:t> and </a:t>
            </a:r>
            <a:r>
              <a:rPr lang="en-IN" b="1" dirty="0" err="1"/>
              <a:t>light-colored</a:t>
            </a:r>
            <a:r>
              <a:rPr lang="en-IN" b="1" dirty="0"/>
              <a:t> backgrounds</a:t>
            </a:r>
            <a:r>
              <a:rPr lang="en-IN" dirty="0"/>
              <a:t> for a polished look.</a:t>
            </a:r>
          </a:p>
          <a:p>
            <a:endParaRPr lang="en-IN" dirty="0"/>
          </a:p>
          <a:p>
            <a:r>
              <a:rPr lang="en-IN" dirty="0"/>
              <a:t>The .container </a:t>
            </a:r>
            <a:r>
              <a:rPr lang="en-IN" dirty="0" err="1"/>
              <a:t>centers</a:t>
            </a:r>
            <a:r>
              <a:rPr lang="en-IN" dirty="0"/>
              <a:t> the content and defines its maximum width.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9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AB7149-0A57-5C5F-1E30-40054BD9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06"/>
          <a:stretch/>
        </p:blipFill>
        <p:spPr>
          <a:xfrm>
            <a:off x="7186613" y="1559084"/>
            <a:ext cx="4308474" cy="33986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AD5AA2-1749-8929-F318-F27802CC6054}"/>
              </a:ext>
            </a:extLst>
          </p:cNvPr>
          <p:cNvSpPr txBox="1"/>
          <p:nvPr/>
        </p:nvSpPr>
        <p:spPr>
          <a:xfrm>
            <a:off x="828675" y="842963"/>
            <a:ext cx="62436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Table Styling:</a:t>
            </a:r>
          </a:p>
          <a:p>
            <a:endParaRPr lang="en-IN" b="1" dirty="0"/>
          </a:p>
          <a:p>
            <a:r>
              <a:rPr lang="en-IN" sz="2200" dirty="0"/>
              <a:t> Adds clarity and professionalism to the results.</a:t>
            </a:r>
          </a:p>
          <a:p>
            <a:endParaRPr lang="en-IN" sz="2200" dirty="0"/>
          </a:p>
          <a:p>
            <a:r>
              <a:rPr lang="en-IN" sz="2200" b="1" dirty="0" err="1"/>
              <a:t>thead</a:t>
            </a:r>
            <a:r>
              <a:rPr lang="en-IN" sz="2200" b="1" dirty="0"/>
              <a:t> Styling:</a:t>
            </a:r>
            <a:r>
              <a:rPr lang="en-IN" sz="2200" dirty="0"/>
              <a:t> Creates a dark, contrasting header for the table.</a:t>
            </a:r>
          </a:p>
          <a:p>
            <a:endParaRPr lang="en-IN" sz="2200" b="1" dirty="0"/>
          </a:p>
          <a:p>
            <a:r>
              <a:rPr lang="en-IN" sz="2200" b="1" dirty="0" err="1"/>
              <a:t>tbody</a:t>
            </a:r>
            <a:r>
              <a:rPr lang="en-IN" sz="2200" b="1" dirty="0"/>
              <a:t> Styling:</a:t>
            </a:r>
            <a:r>
              <a:rPr lang="en-IN" sz="2200" dirty="0"/>
              <a:t> Highlights approved rows in green and rejected rows in red.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714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F12249-196C-B4A1-E11C-6DD8F175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52" y="1668462"/>
            <a:ext cx="3953785" cy="3521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151FF3-325A-10D1-30F5-97E7751A6BB0}"/>
              </a:ext>
            </a:extLst>
          </p:cNvPr>
          <p:cNvSpPr txBox="1"/>
          <p:nvPr/>
        </p:nvSpPr>
        <p:spPr>
          <a:xfrm>
            <a:off x="814388" y="828675"/>
            <a:ext cx="665797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Upload Page Styling:</a:t>
            </a:r>
            <a:r>
              <a:rPr lang="en-IN" sz="2400" dirty="0"/>
              <a:t> </a:t>
            </a:r>
          </a:p>
          <a:p>
            <a:endParaRPr lang="en-IN" dirty="0"/>
          </a:p>
          <a:p>
            <a:r>
              <a:rPr lang="en-IN" sz="2200" dirty="0"/>
              <a:t>A visually pleasing design for file uploads.</a:t>
            </a:r>
          </a:p>
          <a:p>
            <a:endParaRPr lang="en-IN" sz="2200" dirty="0"/>
          </a:p>
          <a:p>
            <a:r>
              <a:rPr lang="en-IN" sz="2200" dirty="0"/>
              <a:t>Clean </a:t>
            </a:r>
            <a:r>
              <a:rPr lang="en-IN" sz="2200" b="1" dirty="0"/>
              <a:t>file upload interface</a:t>
            </a:r>
            <a:r>
              <a:rPr lang="en-IN" sz="2200" dirty="0"/>
              <a:t> with </a:t>
            </a:r>
            <a:r>
              <a:rPr lang="en-IN" sz="2200" dirty="0" err="1"/>
              <a:t>centered</a:t>
            </a:r>
            <a:r>
              <a:rPr lang="en-IN" sz="2200" dirty="0"/>
              <a:t> text and soft drop shadows.</a:t>
            </a:r>
          </a:p>
          <a:p>
            <a:endParaRPr lang="en-IN" sz="2200" b="1" dirty="0"/>
          </a:p>
          <a:p>
            <a:r>
              <a:rPr lang="en-IN" sz="2200" b="1" dirty="0"/>
              <a:t>Interactive buttons</a:t>
            </a:r>
            <a:r>
              <a:rPr lang="en-IN" sz="2200" dirty="0"/>
              <a:t> change </a:t>
            </a:r>
            <a:r>
              <a:rPr lang="en-IN" sz="2200" dirty="0" err="1"/>
              <a:t>colors</a:t>
            </a:r>
            <a:r>
              <a:rPr lang="en-IN" sz="2200" dirty="0"/>
              <a:t> on hover for a responsive experience.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266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1AF11-5C8E-DC76-5DB7-94E8C916482B}"/>
              </a:ext>
            </a:extLst>
          </p:cNvPr>
          <p:cNvSpPr txBox="1"/>
          <p:nvPr/>
        </p:nvSpPr>
        <p:spPr>
          <a:xfrm>
            <a:off x="814388" y="828674"/>
            <a:ext cx="105584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This project successfully integrates </a:t>
            </a:r>
            <a:r>
              <a:rPr lang="en-IN" sz="2400" b="1" dirty="0"/>
              <a:t>machine learning</a:t>
            </a:r>
            <a:r>
              <a:rPr lang="en-IN" sz="2400" dirty="0"/>
              <a:t> and a </a:t>
            </a:r>
            <a:r>
              <a:rPr lang="en-IN" sz="2400" b="1" dirty="0"/>
              <a:t>Flask-based web application</a:t>
            </a:r>
            <a:r>
              <a:rPr lang="en-IN" sz="2400" dirty="0"/>
              <a:t> to streamline the loan underwriting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system predicts loan approvals with high accuracy (96.78%) while providing detailed, interpretable insights using SHAP explanations.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user-friendly interface ensures that even non-technical users, like bank employees, can upload datasets and review predictions effortlessly.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By automating decision-making and reducing biases, this project demonstrates how technology can enhance efficiency in financial workflows.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70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11E90-C6E8-F4BE-FEB6-0F556D1A4559}"/>
              </a:ext>
            </a:extLst>
          </p:cNvPr>
          <p:cNvSpPr txBox="1"/>
          <p:nvPr/>
        </p:nvSpPr>
        <p:spPr>
          <a:xfrm>
            <a:off x="830179" y="830179"/>
            <a:ext cx="1057575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r>
              <a:rPr lang="en-IN" sz="2000" b="1" dirty="0"/>
              <a:t>Objective: </a:t>
            </a:r>
            <a:r>
              <a:rPr lang="en-IN" dirty="0"/>
              <a:t>Automate the loan underwriting process using machine learning to predict loan approvals based on financial risk factors.</a:t>
            </a:r>
          </a:p>
          <a:p>
            <a:endParaRPr lang="en-IN" dirty="0"/>
          </a:p>
          <a:p>
            <a:r>
              <a:rPr lang="en-IN" sz="2000" b="1" dirty="0"/>
              <a:t>Importance of the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Reduces manual bias in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Improves efficiency and accuracy for loan evaluations.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Explains decisions transparently using interpretable AI.</a:t>
            </a:r>
          </a:p>
          <a:p>
            <a:endParaRPr lang="en-IN" dirty="0"/>
          </a:p>
          <a:p>
            <a:r>
              <a:rPr lang="en-IN" sz="2000" b="1" dirty="0"/>
              <a:t>Target Audience: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Banking institutions, financial analysts, and decision-makers in the loan process.</a:t>
            </a:r>
          </a:p>
          <a:p>
            <a:endParaRPr lang="en-IN" dirty="0"/>
          </a:p>
          <a:p>
            <a:r>
              <a:rPr lang="en-IN" sz="2000" b="1" dirty="0"/>
              <a:t>Key Deliverables: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robust machine learning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user-friendly web interface for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Downloadable results with explanations for decision support.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1E8E84-0FE9-8C59-70BF-498FDE020E31}"/>
              </a:ext>
            </a:extLst>
          </p:cNvPr>
          <p:cNvSpPr txBox="1"/>
          <p:nvPr/>
        </p:nvSpPr>
        <p:spPr>
          <a:xfrm>
            <a:off x="806117" y="806116"/>
            <a:ext cx="105877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r>
              <a:rPr lang="en-IN" sz="2400" b="1" dirty="0"/>
              <a:t>Proposed Solution: </a:t>
            </a:r>
            <a:r>
              <a:rPr lang="en-IN" sz="2000" dirty="0"/>
              <a:t>Creating an automated prediction system.</a:t>
            </a:r>
            <a:endParaRPr lang="en-IN" sz="2000" b="1" dirty="0"/>
          </a:p>
          <a:p>
            <a:endParaRPr lang="en-IN" dirty="0"/>
          </a:p>
          <a:p>
            <a:r>
              <a:rPr lang="en-IN" sz="2400" b="1" dirty="0"/>
              <a:t>Solution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Machine learning model trained on 100,000+ applicant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Automated predictions for loan approval/rejection based on key risk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User-friendly web interface for bankers to upload datasets and view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Explainable AI (XAI) for transparency in model decisions.</a:t>
            </a:r>
          </a:p>
          <a:p>
            <a:endParaRPr lang="en-IN" sz="2400" b="1" dirty="0"/>
          </a:p>
          <a:p>
            <a:r>
              <a:rPr lang="en-IN" sz="2400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Scalable system for processing datasets of varying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SHAP explanations for top contributing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Professional, easy-to-use interface tailored for banking workflows.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A4EBC-5EFA-F5E5-B716-4E9D9F970EA9}"/>
              </a:ext>
            </a:extLst>
          </p:cNvPr>
          <p:cNvSpPr txBox="1"/>
          <p:nvPr/>
        </p:nvSpPr>
        <p:spPr>
          <a:xfrm>
            <a:off x="818147" y="818147"/>
            <a:ext cx="105396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Tools and Services Used:</a:t>
            </a:r>
          </a:p>
          <a:p>
            <a:endParaRPr lang="en-IN" dirty="0"/>
          </a:p>
          <a:p>
            <a:r>
              <a:rPr lang="en-IN" b="1" dirty="0"/>
              <a:t>Languages &amp; 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: Core programming language for model development and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Pandas, NumPy</a:t>
            </a:r>
            <a:r>
              <a:rPr lang="en-IN" dirty="0"/>
              <a:t>: Data pre-processing and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Scikit-learn</a:t>
            </a:r>
            <a:r>
              <a:rPr lang="en-IN" dirty="0"/>
              <a:t>: Machine learning models and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SHAP</a:t>
            </a:r>
            <a:r>
              <a:rPr lang="en-IN" dirty="0"/>
              <a:t>: Model </a:t>
            </a:r>
            <a:r>
              <a:rPr lang="en-IN" dirty="0" err="1"/>
              <a:t>explainability</a:t>
            </a:r>
            <a:r>
              <a:rPr lang="en-IN" dirty="0"/>
              <a:t> and interpretability.</a:t>
            </a:r>
          </a:p>
          <a:p>
            <a:endParaRPr lang="en-IN" dirty="0"/>
          </a:p>
          <a:p>
            <a:r>
              <a:rPr lang="en-IN" b="1" dirty="0"/>
              <a:t>Frameworks &amp;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Flask</a:t>
            </a:r>
            <a:r>
              <a:rPr lang="en-IN" dirty="0"/>
              <a:t>: Web application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Matplotlib &amp; Seaborn</a:t>
            </a:r>
            <a:r>
              <a:rPr lang="en-IN" dirty="0"/>
              <a:t>: Data visualization.</a:t>
            </a:r>
          </a:p>
          <a:p>
            <a:endParaRPr lang="en-IN" dirty="0"/>
          </a:p>
          <a:p>
            <a:r>
              <a:rPr lang="en-IN" b="1" dirty="0"/>
              <a:t>Development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 Studio Code</a:t>
            </a:r>
            <a:r>
              <a:rPr lang="en-IN" dirty="0"/>
              <a:t>: Code editing and 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Jupyter</a:t>
            </a:r>
            <a:r>
              <a:rPr lang="en-IN" b="1" dirty="0"/>
              <a:t> Notebook</a:t>
            </a:r>
            <a:r>
              <a:rPr lang="en-IN" dirty="0"/>
              <a:t>: Prototyping and experimentation.</a:t>
            </a:r>
          </a:p>
          <a:p>
            <a:endParaRPr lang="en-IN" dirty="0"/>
          </a:p>
          <a:p>
            <a:r>
              <a:rPr lang="en-IN" b="1" dirty="0"/>
              <a:t>File Handling: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Excel (.xlsx)</a:t>
            </a:r>
            <a:r>
              <a:rPr lang="en-IN" dirty="0"/>
              <a:t>: Input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Joblib</a:t>
            </a:r>
            <a:r>
              <a:rPr lang="en-IN" dirty="0"/>
              <a:t>: Model persistence and reusability.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0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60048-9DB4-7686-0CC2-249E3B11E9E3}"/>
              </a:ext>
            </a:extLst>
          </p:cNvPr>
          <p:cNvSpPr txBox="1"/>
          <p:nvPr/>
        </p:nvSpPr>
        <p:spPr>
          <a:xfrm>
            <a:off x="830179" y="866274"/>
            <a:ext cx="5870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r>
              <a:rPr lang="en-IN" sz="2000" b="1" dirty="0"/>
              <a:t>Logical Algorithm:</a:t>
            </a:r>
          </a:p>
          <a:p>
            <a:endParaRPr lang="en-IN" dirty="0"/>
          </a:p>
          <a:p>
            <a:r>
              <a:rPr lang="en-IN" dirty="0"/>
              <a:t>[Start] --&gt; [Input Dataset] --&gt; [Data Pre-processing] --&gt; [Prediction] --&gt; [Generate Explanation] --&gt; [Output Results] --&gt; [End]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FCDFD-94D7-49B3-58A6-61648467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27" y="770020"/>
            <a:ext cx="4586609" cy="531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C5302-97A6-3258-6546-3B918CF09B43}"/>
              </a:ext>
            </a:extLst>
          </p:cNvPr>
          <p:cNvSpPr txBox="1"/>
          <p:nvPr/>
        </p:nvSpPr>
        <p:spPr>
          <a:xfrm>
            <a:off x="806117" y="794084"/>
            <a:ext cx="105877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Dataset and Key Features:</a:t>
            </a:r>
          </a:p>
          <a:p>
            <a:endParaRPr lang="en-IN" dirty="0"/>
          </a:p>
          <a:p>
            <a:r>
              <a:rPr lang="en-IN" sz="24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Total Records: 100,001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Attributes: Credit Score, Annual Income, Loan Amount, Monthly Debt Payments, etc.</a:t>
            </a:r>
          </a:p>
          <a:p>
            <a:endParaRPr lang="en-IN" dirty="0"/>
          </a:p>
          <a:p>
            <a:r>
              <a:rPr lang="en-IN" sz="2400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Numerical: Credit Score, Annual Income, Loan Amount, Monthly Surplus.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Categorical: Employment Status, Marital Status, Loan Purpose.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Engineered: </a:t>
            </a:r>
            <a:r>
              <a:rPr lang="en-IN" sz="2000" dirty="0" err="1"/>
              <a:t>IncomeToLoanRatio</a:t>
            </a:r>
            <a:r>
              <a:rPr lang="en-IN" sz="2000" dirty="0"/>
              <a:t>, </a:t>
            </a:r>
            <a:r>
              <a:rPr lang="en-IN" sz="2000" dirty="0" err="1"/>
              <a:t>CreditScore_IncomeToLoan</a:t>
            </a:r>
            <a:r>
              <a:rPr lang="en-IN" sz="2000" dirty="0"/>
              <a:t>.</a:t>
            </a:r>
          </a:p>
          <a:p>
            <a:endParaRPr lang="en-IN" dirty="0"/>
          </a:p>
          <a:p>
            <a:r>
              <a:rPr lang="en-IN" sz="2400" b="1" dirty="0"/>
              <a:t>Handling Class Imbalance: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Used SMOTEENN to oversample minority classes and </a:t>
            </a:r>
            <a:r>
              <a:rPr lang="en-IN" sz="2000" dirty="0" err="1"/>
              <a:t>undersample</a:t>
            </a:r>
            <a:r>
              <a:rPr lang="en-IN" sz="2000" dirty="0"/>
              <a:t>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CC15-3760-DB3D-FB51-5901F077CFE2}"/>
              </a:ext>
            </a:extLst>
          </p:cNvPr>
          <p:cNvSpPr txBox="1"/>
          <p:nvPr/>
        </p:nvSpPr>
        <p:spPr>
          <a:xfrm>
            <a:off x="830180" y="770022"/>
            <a:ext cx="680987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Model Used:</a:t>
            </a:r>
            <a:endParaRPr lang="en-IN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dirty="0"/>
              <a:t>Voting Classifier combining Random Forest and Gradient Boosting for robustness.</a:t>
            </a:r>
          </a:p>
          <a:p>
            <a:pPr lvl="2"/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Hyperparameter Tuning:</a:t>
            </a:r>
            <a:endParaRPr lang="en-IN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dirty="0" err="1"/>
              <a:t>GridSearchCV</a:t>
            </a:r>
            <a:r>
              <a:rPr lang="en-IN" sz="1400" dirty="0"/>
              <a:t> optimized parameters for Random Forest.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dirty="0"/>
              <a:t>Best Parameters: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sz="1400" dirty="0" err="1"/>
              <a:t>n_estimators</a:t>
            </a:r>
            <a:r>
              <a:rPr lang="en-IN" sz="1400" dirty="0"/>
              <a:t>: 100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sz="1400" dirty="0" err="1"/>
              <a:t>max_depth</a:t>
            </a:r>
            <a:r>
              <a:rPr lang="en-IN" sz="1400" dirty="0"/>
              <a:t>: 15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sz="1400" dirty="0" err="1"/>
              <a:t>min_samples_split</a:t>
            </a:r>
            <a:r>
              <a:rPr lang="en-IN" sz="1400" dirty="0"/>
              <a:t>: 5</a:t>
            </a:r>
          </a:p>
          <a:p>
            <a:pPr lvl="3"/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Evaluation Metrics:</a:t>
            </a:r>
            <a:endParaRPr lang="en-IN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b="1" dirty="0"/>
              <a:t>Accuracy:</a:t>
            </a:r>
            <a:r>
              <a:rPr lang="en-IN" sz="1400" dirty="0"/>
              <a:t> 96.78%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b="1" dirty="0"/>
              <a:t>ROC-AUC:</a:t>
            </a:r>
            <a:r>
              <a:rPr lang="en-IN" sz="1400" dirty="0"/>
              <a:t> 0.98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b="1" dirty="0"/>
              <a:t>Confusion Matrix:</a:t>
            </a:r>
            <a:endParaRPr lang="en-IN" sz="1400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sz="1400" dirty="0"/>
              <a:t>True Positives: 3360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sz="1400" dirty="0"/>
              <a:t>True Negatives: 3078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sz="1400" dirty="0"/>
              <a:t>False Positives: 205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IN" sz="1400" dirty="0"/>
              <a:t>False Negatives: 9</a:t>
            </a:r>
          </a:p>
          <a:p>
            <a:pPr lvl="3"/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Performance Insights:</a:t>
            </a:r>
            <a:endParaRPr lang="en-IN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dirty="0"/>
              <a:t>High accuracy in distinguishing approved vs. rejected loans.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dirty="0"/>
              <a:t>Balanced sensitivity and specificity.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B3BD1-6236-23A8-8216-42B203DD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528" y="870035"/>
            <a:ext cx="3844342" cy="19303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48EC17-C8F0-2AB9-FBF9-92C0BB26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28" y="3014662"/>
            <a:ext cx="37493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60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67EF99-EB66-0DA5-4AF9-878B4C4871AF}"/>
              </a:ext>
            </a:extLst>
          </p:cNvPr>
          <p:cNvSpPr txBox="1"/>
          <p:nvPr/>
        </p:nvSpPr>
        <p:spPr>
          <a:xfrm>
            <a:off x="818147" y="782053"/>
            <a:ext cx="62203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endParaRPr lang="en-IN" sz="2000" b="1" dirty="0"/>
          </a:p>
          <a:p>
            <a:r>
              <a:rPr lang="en-IN" sz="2000" b="1" dirty="0"/>
              <a:t>Web Application: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Banker uploads applicant datasets via an upload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Predicts loan approvals/rejections and highlights approval probabilities.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Displays key contributing factors for each decision.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Technical Stack: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Backend: Flask (Python).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Frontend: HTML, CSS, Bootstrap for professional styling.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SHAP: Explainable AI for decision transparency.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41DCC-F07E-D72D-4BB6-ABD89AA5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74" y="909638"/>
            <a:ext cx="4533739" cy="2276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0B5F61-F5EE-F680-6AFA-DB656CD85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74" y="3058528"/>
            <a:ext cx="4571587" cy="28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087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412624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1542</Words>
  <Application>Microsoft Macintosh PowerPoint</Application>
  <PresentationFormat>Widescreen</PresentationFormat>
  <Paragraphs>283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Calisto MT</vt:lpstr>
      <vt:lpstr>Univers Condensed</vt:lpstr>
      <vt:lpstr>ChronicleVTI</vt:lpstr>
      <vt:lpstr>Loan Underwriting Prediction Application for Financial Institutions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Underwriting Prediction Application for Financial Institutions</dc:title>
  <dc:creator>Saheer Shaik</dc:creator>
  <cp:lastModifiedBy>Saheer Shaik</cp:lastModifiedBy>
  <cp:revision>3</cp:revision>
  <dcterms:created xsi:type="dcterms:W3CDTF">2024-12-05T20:35:05Z</dcterms:created>
  <dcterms:modified xsi:type="dcterms:W3CDTF">2024-12-06T21:06:44Z</dcterms:modified>
</cp:coreProperties>
</file>