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3697" r:id="rId2"/>
  </p:sldMasterIdLst>
  <p:notesMasterIdLst>
    <p:notesMasterId r:id="rId26"/>
  </p:notesMasterIdLst>
  <p:sldIdLst>
    <p:sldId id="257" r:id="rId3"/>
    <p:sldId id="272" r:id="rId4"/>
    <p:sldId id="258" r:id="rId5"/>
    <p:sldId id="261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8" r:id="rId14"/>
    <p:sldId id="286" r:id="rId15"/>
    <p:sldId id="282" r:id="rId16"/>
    <p:sldId id="283" r:id="rId17"/>
    <p:sldId id="287" r:id="rId18"/>
    <p:sldId id="284" r:id="rId19"/>
    <p:sldId id="289" r:id="rId20"/>
    <p:sldId id="290" r:id="rId21"/>
    <p:sldId id="291" r:id="rId22"/>
    <p:sldId id="285" r:id="rId23"/>
    <p:sldId id="292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643" y="3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05/12/2018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7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3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09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9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6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2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11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16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4F96FE2-9E77-4834-9C6B-212E1056298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4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6204" y="3444079"/>
            <a:ext cx="1003960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Time Series analysis on vehicle traffic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57" y="6522320"/>
            <a:ext cx="23692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i="1" dirty="0">
                <a:solidFill>
                  <a:schemeClr val="bg1"/>
                </a:solidFill>
              </a:rPr>
              <a:t>Praxis Business School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29C75-3EDD-4933-AC90-D2FAFCBCD57D}"/>
              </a:ext>
            </a:extLst>
          </p:cNvPr>
          <p:cNvSpPr txBox="1"/>
          <p:nvPr/>
        </p:nvSpPr>
        <p:spPr>
          <a:xfrm>
            <a:off x="9435295" y="4520097"/>
            <a:ext cx="2657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Bhavya Vemavarapu</a:t>
            </a:r>
          </a:p>
          <a:p>
            <a:r>
              <a:rPr lang="en-US" sz="2000" dirty="0">
                <a:solidFill>
                  <a:schemeClr val="bg1"/>
                </a:solidFill>
              </a:rPr>
              <a:t>Kirti Tambe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Ramya Ramprakash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Ruhi Ghosh</a:t>
            </a:r>
          </a:p>
          <a:p>
            <a:r>
              <a:rPr lang="en-US" sz="2000" dirty="0">
                <a:solidFill>
                  <a:schemeClr val="bg1"/>
                </a:solidFill>
              </a:rPr>
              <a:t>Saheer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Vinisha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EE0DE7-941D-48F4-9E25-62759D21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1" y="2920435"/>
            <a:ext cx="10058400" cy="3899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F1827-9827-44B4-9386-8835FEAFD699}"/>
              </a:ext>
            </a:extLst>
          </p:cNvPr>
          <p:cNvSpPr txBox="1"/>
          <p:nvPr/>
        </p:nvSpPr>
        <p:spPr>
          <a:xfrm>
            <a:off x="1165861" y="2689602"/>
            <a:ext cx="920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PACF AND ACF OF ARIMA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A5B88-F2B0-467B-A42F-702847AB0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" y="1228404"/>
            <a:ext cx="5480195" cy="1423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4A8F04-92FC-4151-85ED-A54A20B98B73}"/>
              </a:ext>
            </a:extLst>
          </p:cNvPr>
          <p:cNvSpPr txBox="1"/>
          <p:nvPr/>
        </p:nvSpPr>
        <p:spPr>
          <a:xfrm>
            <a:off x="6568440" y="1228404"/>
            <a:ext cx="493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Since ‘p’ value is 0.01 this gives much evidence to reject NULL hypothesis, thus our data is stationary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E3CCA-0312-4E48-B0AE-BEF97A0D3F69}"/>
              </a:ext>
            </a:extLst>
          </p:cNvPr>
          <p:cNvSpPr txBox="1"/>
          <p:nvPr/>
        </p:nvSpPr>
        <p:spPr>
          <a:xfrm>
            <a:off x="2778904" y="420490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Augmented</a:t>
            </a:r>
            <a:r>
              <a:rPr lang="en-US" sz="2400" b="1" dirty="0">
                <a:latin typeface="Arial Black" panose="020B0A04020102020204" pitchFamily="34" charset="0"/>
              </a:rPr>
              <a:t> Dickey-Fuller Test</a:t>
            </a:r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EB972F59-E91B-4F78-B726-22C4C9C92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01E48-8EB4-460E-83A1-6C0AB41AB56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4991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1B8A-F1F1-485F-848D-78E6F5D4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Summary of Arima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18DCA-383D-4CF9-96AE-534BCF912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380"/>
            <a:ext cx="10340339" cy="4491989"/>
          </a:xfrm>
          <a:prstGeom prst="rect">
            <a:avLst/>
          </a:prstGeom>
        </p:spPr>
      </p:pic>
      <p:sp>
        <p:nvSpPr>
          <p:cNvPr id="5" name="Freeform 19">
            <a:extLst>
              <a:ext uri="{FF2B5EF4-FFF2-40B4-BE49-F238E27FC236}">
                <a16:creationId xmlns:a16="http://schemas.microsoft.com/office/drawing/2014/main" id="{B0964AA3-DF01-4BDA-A782-5554B0368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E61AC-715B-430C-B8AB-6472ACE2689A}"/>
              </a:ext>
            </a:extLst>
          </p:cNvPr>
          <p:cNvSpPr txBox="1"/>
          <p:nvPr/>
        </p:nvSpPr>
        <p:spPr>
          <a:xfrm>
            <a:off x="11881806" y="648117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211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0C8BB-986D-4774-A1CB-91B921A6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5" y="502920"/>
            <a:ext cx="10303050" cy="5966460"/>
          </a:xfrm>
          <a:prstGeom prst="rect">
            <a:avLst/>
          </a:prstGeom>
        </p:spPr>
      </p:pic>
      <p:sp>
        <p:nvSpPr>
          <p:cNvPr id="4" name="Freeform 19">
            <a:extLst>
              <a:ext uri="{FF2B5EF4-FFF2-40B4-BE49-F238E27FC236}">
                <a16:creationId xmlns:a16="http://schemas.microsoft.com/office/drawing/2014/main" id="{EF0F3BB3-8CBD-4851-B9BE-2850BF7DE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A5-8605-42C4-8BCD-630DCC27CF5F}"/>
              </a:ext>
            </a:extLst>
          </p:cNvPr>
          <p:cNvSpPr txBox="1"/>
          <p:nvPr/>
        </p:nvSpPr>
        <p:spPr>
          <a:xfrm>
            <a:off x="11879094" y="64693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9982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41B9D-C8BA-4B01-AB7B-96E7D317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03" y="1794511"/>
            <a:ext cx="10689221" cy="46983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A4C17C-9720-461F-A96E-4EE52E67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Holt’s Trend method Summary</a:t>
            </a:r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FC172F70-5646-478F-ACC1-FCBDBF4D7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DC66E-E637-41C3-9BEC-19FA08EE2921}"/>
              </a:ext>
            </a:extLst>
          </p:cNvPr>
          <p:cNvSpPr txBox="1"/>
          <p:nvPr/>
        </p:nvSpPr>
        <p:spPr>
          <a:xfrm>
            <a:off x="11879094" y="64693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7813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98D5-6121-46EB-8F14-75D0FE9F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Damped Holt’s method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BACCD-88CC-448E-8413-DB370C43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26714"/>
            <a:ext cx="9704070" cy="4991256"/>
          </a:xfrm>
          <a:prstGeom prst="rect">
            <a:avLst/>
          </a:prstGeom>
        </p:spPr>
      </p:pic>
      <p:sp>
        <p:nvSpPr>
          <p:cNvPr id="5" name="Freeform 19">
            <a:extLst>
              <a:ext uri="{FF2B5EF4-FFF2-40B4-BE49-F238E27FC236}">
                <a16:creationId xmlns:a16="http://schemas.microsoft.com/office/drawing/2014/main" id="{D9B02206-B420-4DB5-9BF5-C3B20AEE4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AF982-4727-46BB-B44A-37B8BBFC9892}"/>
              </a:ext>
            </a:extLst>
          </p:cNvPr>
          <p:cNvSpPr txBox="1"/>
          <p:nvPr/>
        </p:nvSpPr>
        <p:spPr>
          <a:xfrm>
            <a:off x="11879094" y="64693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3465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E76BC-2ADB-41BB-8A35-E5C2105D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4" y="1360170"/>
            <a:ext cx="6322875" cy="47205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25DA38-6DF8-4D92-9E52-28C0BB1D57CE}"/>
              </a:ext>
            </a:extLst>
          </p:cNvPr>
          <p:cNvSpPr/>
          <p:nvPr/>
        </p:nvSpPr>
        <p:spPr>
          <a:xfrm>
            <a:off x="-1786890" y="6211669"/>
            <a:ext cx="545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Scale X-Axis:</a:t>
            </a:r>
          </a:p>
          <a:p>
            <a:pPr algn="ctr"/>
            <a:r>
              <a:rPr lang="en-US" dirty="0"/>
              <a:t>1 Unit= 1.2 months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33B57-9846-4904-9938-997F4BA24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23" y="1360170"/>
            <a:ext cx="5945477" cy="47205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0FA6D5-3647-4A83-BC0C-FFCD9271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Holt’s Damped/Trend Forecast Plot</a:t>
            </a:r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4244A85F-45E3-48D9-AA0C-A9CB7B551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B1235-44EF-445C-BB57-F800A37A9AE4}"/>
              </a:ext>
            </a:extLst>
          </p:cNvPr>
          <p:cNvSpPr txBox="1"/>
          <p:nvPr/>
        </p:nvSpPr>
        <p:spPr>
          <a:xfrm>
            <a:off x="11879094" y="64693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5391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2FA8-FF2D-4D8F-82BC-894B2543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426D3-2635-46EB-9235-8F0EC290D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125"/>
            <a:ext cx="11361420" cy="6492875"/>
          </a:xfrm>
          <a:prstGeom prst="rect">
            <a:avLst/>
          </a:prstGeom>
        </p:spPr>
      </p:pic>
      <p:sp>
        <p:nvSpPr>
          <p:cNvPr id="5" name="Freeform 19">
            <a:extLst>
              <a:ext uri="{FF2B5EF4-FFF2-40B4-BE49-F238E27FC236}">
                <a16:creationId xmlns:a16="http://schemas.microsoft.com/office/drawing/2014/main" id="{F9486B90-2731-487A-9244-D7B3AC8C6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EBD8A-1CC2-4A8B-AF4A-74210A590996}"/>
              </a:ext>
            </a:extLst>
          </p:cNvPr>
          <p:cNvSpPr txBox="1"/>
          <p:nvPr/>
        </p:nvSpPr>
        <p:spPr>
          <a:xfrm>
            <a:off x="11879094" y="64693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2548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E6B411-AE5F-40AE-8D3C-4D0B86E3F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1405890"/>
            <a:ext cx="11350156" cy="507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67169-C0EA-4139-B192-C87ABCD67F61}"/>
              </a:ext>
            </a:extLst>
          </p:cNvPr>
          <p:cNvSpPr txBox="1"/>
          <p:nvPr/>
        </p:nvSpPr>
        <p:spPr>
          <a:xfrm>
            <a:off x="1394460" y="457200"/>
            <a:ext cx="9909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Forecast Line Comparison of Arima, Holt-Trend and </a:t>
            </a:r>
          </a:p>
          <a:p>
            <a:pPr algn="ctr"/>
            <a:r>
              <a:rPr lang="en-US" sz="2800" b="1" dirty="0">
                <a:latin typeface="+mj-lt"/>
              </a:rPr>
              <a:t>Holt-Damped </a:t>
            </a:r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C8CC5DFC-4BD1-48E9-90FA-81A16741C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D5A13-B7D5-46C0-96CD-B271F0FA4E34}"/>
              </a:ext>
            </a:extLst>
          </p:cNvPr>
          <p:cNvSpPr txBox="1"/>
          <p:nvPr/>
        </p:nvSpPr>
        <p:spPr>
          <a:xfrm>
            <a:off x="11879094" y="64693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890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72E2C-9852-44CE-BAC7-1FF71538F2BF}"/>
              </a:ext>
            </a:extLst>
          </p:cNvPr>
          <p:cNvSpPr txBox="1"/>
          <p:nvPr/>
        </p:nvSpPr>
        <p:spPr>
          <a:xfrm>
            <a:off x="982980" y="2606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36CCF-2A2C-452B-8F81-7C9AE000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70"/>
            <a:ext cx="10703366" cy="49179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07DC8F-6C8B-4E74-A7E1-DC8D7178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Naive method Summary</a:t>
            </a:r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E04A18E4-11C1-4A19-B2CA-D63E493FA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7360E-5D69-4E1B-B01F-EC2D7F6AC892}"/>
              </a:ext>
            </a:extLst>
          </p:cNvPr>
          <p:cNvSpPr txBox="1"/>
          <p:nvPr/>
        </p:nvSpPr>
        <p:spPr>
          <a:xfrm>
            <a:off x="11879094" y="64693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6352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1B117-051D-49F9-B087-8EE4274F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1839277"/>
            <a:ext cx="10652760" cy="48021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90371D-1619-4332-9242-43A0E518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Naïve Forecast Plot</a:t>
            </a:r>
          </a:p>
        </p:txBody>
      </p:sp>
      <p:sp>
        <p:nvSpPr>
          <p:cNvPr id="5" name="Freeform 19">
            <a:extLst>
              <a:ext uri="{FF2B5EF4-FFF2-40B4-BE49-F238E27FC236}">
                <a16:creationId xmlns:a16="http://schemas.microsoft.com/office/drawing/2014/main" id="{999C2E51-0017-419B-B7A3-41D3DD623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2B252-00CE-4B47-AA31-069D43380D9C}"/>
              </a:ext>
            </a:extLst>
          </p:cNvPr>
          <p:cNvSpPr txBox="1"/>
          <p:nvPr/>
        </p:nvSpPr>
        <p:spPr>
          <a:xfrm>
            <a:off x="11879094" y="64693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261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2965-72FC-4368-8526-7BA7CD81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08" y="639445"/>
            <a:ext cx="3536852" cy="5680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Agenda: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3DBF62-E54D-4009-B847-1456724973D5}"/>
              </a:ext>
            </a:extLst>
          </p:cNvPr>
          <p:cNvSpPr txBox="1">
            <a:spLocks/>
          </p:cNvSpPr>
          <p:nvPr/>
        </p:nvSpPr>
        <p:spPr>
          <a:xfrm>
            <a:off x="1676400" y="2281213"/>
            <a:ext cx="10515600" cy="451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Exploratory Data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SMA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EMA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Automated Dickey-Fuller Test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ARIMA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Holt Winters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Naïve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Error Matrix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Recommendations and Outputs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980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2C45-0953-4D0B-A251-519101D8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ERROR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277CC5-B26B-4E72-8A2B-0CE0F0977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55594"/>
              </p:ext>
            </p:extLst>
          </p:nvPr>
        </p:nvGraphicFramePr>
        <p:xfrm>
          <a:off x="614680" y="2811991"/>
          <a:ext cx="3065780" cy="368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890">
                  <a:extLst>
                    <a:ext uri="{9D8B030D-6E8A-4147-A177-3AD203B41FA5}">
                      <a16:colId xmlns:a16="http://schemas.microsoft.com/office/drawing/2014/main" val="1112784930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1886526870"/>
                    </a:ext>
                  </a:extLst>
                </a:gridCol>
              </a:tblGrid>
              <a:tr h="444262">
                <a:tc>
                  <a:txBody>
                    <a:bodyPr/>
                    <a:lstStyle/>
                    <a:p>
                      <a:r>
                        <a:rPr lang="en-US" dirty="0"/>
                        <a:t>Error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37512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38.3439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74798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9048.85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84950"/>
                  </a:ext>
                </a:extLst>
              </a:tr>
              <a:tr h="5710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6976.89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14178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73.7066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78757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33603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0.52843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5647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2601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8002FF-C786-468B-8F56-A2F384658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63407"/>
              </p:ext>
            </p:extLst>
          </p:nvPr>
        </p:nvGraphicFramePr>
        <p:xfrm>
          <a:off x="4436427" y="2811991"/>
          <a:ext cx="3319146" cy="368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573">
                  <a:extLst>
                    <a:ext uri="{9D8B030D-6E8A-4147-A177-3AD203B41FA5}">
                      <a16:colId xmlns:a16="http://schemas.microsoft.com/office/drawing/2014/main" val="1112784930"/>
                    </a:ext>
                  </a:extLst>
                </a:gridCol>
                <a:gridCol w="1659573">
                  <a:extLst>
                    <a:ext uri="{9D8B030D-6E8A-4147-A177-3AD203B41FA5}">
                      <a16:colId xmlns:a16="http://schemas.microsoft.com/office/drawing/2014/main" val="1886526870"/>
                    </a:ext>
                  </a:extLst>
                </a:gridCol>
              </a:tblGrid>
              <a:tr h="444262">
                <a:tc>
                  <a:txBody>
                    <a:bodyPr/>
                    <a:lstStyle/>
                    <a:p>
                      <a:r>
                        <a:rPr lang="en-US" dirty="0"/>
                        <a:t>Error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37512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-49.5224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74798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12228.05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84950"/>
                  </a:ext>
                </a:extLst>
              </a:tr>
              <a:tr h="5710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9525.451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14178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100.8885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78757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126.6774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33603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0.721465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5647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260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51A624-2EB7-4DF7-989C-ED56628BE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7356"/>
              </p:ext>
            </p:extLst>
          </p:nvPr>
        </p:nvGraphicFramePr>
        <p:xfrm>
          <a:off x="8428990" y="2811991"/>
          <a:ext cx="3319146" cy="368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573">
                  <a:extLst>
                    <a:ext uri="{9D8B030D-6E8A-4147-A177-3AD203B41FA5}">
                      <a16:colId xmlns:a16="http://schemas.microsoft.com/office/drawing/2014/main" val="1112784930"/>
                    </a:ext>
                  </a:extLst>
                </a:gridCol>
                <a:gridCol w="1659573">
                  <a:extLst>
                    <a:ext uri="{9D8B030D-6E8A-4147-A177-3AD203B41FA5}">
                      <a16:colId xmlns:a16="http://schemas.microsoft.com/office/drawing/2014/main" val="1886526870"/>
                    </a:ext>
                  </a:extLst>
                </a:gridCol>
              </a:tblGrid>
              <a:tr h="444262">
                <a:tc>
                  <a:txBody>
                    <a:bodyPr/>
                    <a:lstStyle/>
                    <a:p>
                      <a:r>
                        <a:rPr lang="en-US" dirty="0"/>
                        <a:t>Error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37512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7.559308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74798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12039.75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84950"/>
                  </a:ext>
                </a:extLst>
              </a:tr>
              <a:tr h="5710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9430.191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14178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99.65236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78757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99.95579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33603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0.71425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5647"/>
                  </a:ext>
                </a:extLst>
              </a:tr>
              <a:tr h="4442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0.12961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26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35C117-735D-44F2-87C8-F56717C6C8FB}"/>
              </a:ext>
            </a:extLst>
          </p:cNvPr>
          <p:cNvSpPr txBox="1"/>
          <p:nvPr/>
        </p:nvSpPr>
        <p:spPr>
          <a:xfrm>
            <a:off x="614680" y="2217420"/>
            <a:ext cx="306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ARIMA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C79DF-9308-4459-816B-DE30992EFB56}"/>
              </a:ext>
            </a:extLst>
          </p:cNvPr>
          <p:cNvSpPr txBox="1"/>
          <p:nvPr/>
        </p:nvSpPr>
        <p:spPr>
          <a:xfrm>
            <a:off x="4436427" y="2219206"/>
            <a:ext cx="306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HOLTTREND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F309-D0EA-4534-966E-5A78EBDEEA31}"/>
              </a:ext>
            </a:extLst>
          </p:cNvPr>
          <p:cNvSpPr txBox="1"/>
          <p:nvPr/>
        </p:nvSpPr>
        <p:spPr>
          <a:xfrm>
            <a:off x="9126220" y="2217420"/>
            <a:ext cx="306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HOLTDAMPED ACCURACY</a:t>
            </a:r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5757FE44-60FB-405B-AEB2-95244AF15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0589D-B446-4253-B9F2-15D62DE940AA}"/>
              </a:ext>
            </a:extLst>
          </p:cNvPr>
          <p:cNvSpPr txBox="1"/>
          <p:nvPr/>
        </p:nvSpPr>
        <p:spPr>
          <a:xfrm>
            <a:off x="11879094" y="64693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8712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752E38-0E93-4A28-BF79-A262D07AB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88393"/>
              </p:ext>
            </p:extLst>
          </p:nvPr>
        </p:nvGraphicFramePr>
        <p:xfrm>
          <a:off x="1714500" y="1588558"/>
          <a:ext cx="2950210" cy="26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1112784930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1886526870"/>
                    </a:ext>
                  </a:extLst>
                </a:gridCol>
              </a:tblGrid>
              <a:tr h="582220">
                <a:tc>
                  <a:txBody>
                    <a:bodyPr/>
                    <a:lstStyle/>
                    <a:p>
                      <a:r>
                        <a:rPr lang="en-US" dirty="0"/>
                        <a:t>Error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37512"/>
                  </a:ext>
                </a:extLst>
              </a:tr>
              <a:tr h="58222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12700.4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74798"/>
                  </a:ext>
                </a:extLst>
              </a:tr>
              <a:tr h="7391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11689.6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84950"/>
                  </a:ext>
                </a:extLst>
              </a:tr>
              <a:tr h="7483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11490.1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141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2F1B89-D154-46CF-8875-1C489C94216B}"/>
              </a:ext>
            </a:extLst>
          </p:cNvPr>
          <p:cNvSpPr txBox="1"/>
          <p:nvPr/>
        </p:nvSpPr>
        <p:spPr>
          <a:xfrm>
            <a:off x="2706370" y="857249"/>
            <a:ext cx="127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8E8D82-75FD-408C-A2B5-67DB2A4B6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57321"/>
              </p:ext>
            </p:extLst>
          </p:nvPr>
        </p:nvGraphicFramePr>
        <p:xfrm>
          <a:off x="6870700" y="1679997"/>
          <a:ext cx="3065780" cy="256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20">
                  <a:extLst>
                    <a:ext uri="{9D8B030D-6E8A-4147-A177-3AD203B41FA5}">
                      <a16:colId xmlns:a16="http://schemas.microsoft.com/office/drawing/2014/main" val="1112784930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1886526870"/>
                    </a:ext>
                  </a:extLst>
                </a:gridCol>
              </a:tblGrid>
              <a:tr h="640133">
                <a:tc>
                  <a:txBody>
                    <a:bodyPr/>
                    <a:lstStyle/>
                    <a:p>
                      <a:r>
                        <a:rPr lang="en-US" dirty="0"/>
                        <a:t>Error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37512"/>
                  </a:ext>
                </a:extLst>
              </a:tr>
              <a:tr h="6401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0.05395897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74798"/>
                  </a:ext>
                </a:extLst>
              </a:tr>
              <a:tr h="6401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0.02996435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84950"/>
                  </a:ext>
                </a:extLst>
              </a:tr>
              <a:tr h="6401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1690.861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141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4ADA79C-6030-47AC-A2C0-6BCA0C4AAF54}"/>
              </a:ext>
            </a:extLst>
          </p:cNvPr>
          <p:cNvSpPr txBox="1"/>
          <p:nvPr/>
        </p:nvSpPr>
        <p:spPr>
          <a:xfrm>
            <a:off x="8007985" y="729287"/>
            <a:ext cx="127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</a:t>
            </a: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12DB1E7E-77A6-488C-8727-001573D7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C3A51-DF68-4322-A5FB-1FF9287E8994}"/>
              </a:ext>
            </a:extLst>
          </p:cNvPr>
          <p:cNvSpPr txBox="1"/>
          <p:nvPr/>
        </p:nvSpPr>
        <p:spPr>
          <a:xfrm>
            <a:off x="11879094" y="646938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1841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1FFA-6F8C-42A3-BAF1-8797E8E6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" y="17081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 and Output: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FA76BB-06ED-4026-8BBF-CA8BF7BAEC62}"/>
              </a:ext>
            </a:extLst>
          </p:cNvPr>
          <p:cNvSpPr txBox="1">
            <a:spLocks/>
          </p:cNvSpPr>
          <p:nvPr/>
        </p:nvSpPr>
        <p:spPr>
          <a:xfrm>
            <a:off x="118110" y="1351915"/>
            <a:ext cx="10515600" cy="422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F1B39C-8AD4-4CF4-B56A-D193B8F088A3}"/>
              </a:ext>
            </a:extLst>
          </p:cNvPr>
          <p:cNvSpPr txBox="1">
            <a:spLocks/>
          </p:cNvSpPr>
          <p:nvPr/>
        </p:nvSpPr>
        <p:spPr>
          <a:xfrm>
            <a:off x="0" y="123761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observed that EMA has lowest RMSE than other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can say that there is increase in usage of the tunnel </a:t>
            </a:r>
          </a:p>
        </p:txBody>
      </p:sp>
      <p:sp>
        <p:nvSpPr>
          <p:cNvPr id="5" name="Freeform 19">
            <a:extLst>
              <a:ext uri="{FF2B5EF4-FFF2-40B4-BE49-F238E27FC236}">
                <a16:creationId xmlns:a16="http://schemas.microsoft.com/office/drawing/2014/main" id="{242E59BE-E68E-4D14-8CC5-695681549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5E692-FF94-4302-A2C6-6C7914AF5A3C}"/>
              </a:ext>
            </a:extLst>
          </p:cNvPr>
          <p:cNvSpPr txBox="1"/>
          <p:nvPr/>
        </p:nvSpPr>
        <p:spPr>
          <a:xfrm>
            <a:off x="11879094" y="64693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BD163C-E5FC-43B2-90AE-38A8CAABA63E}"/>
              </a:ext>
            </a:extLst>
          </p:cNvPr>
          <p:cNvSpPr txBox="1">
            <a:spLocks/>
          </p:cNvSpPr>
          <p:nvPr/>
        </p:nvSpPr>
        <p:spPr>
          <a:xfrm>
            <a:off x="0" y="6409133"/>
            <a:ext cx="10515600" cy="451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References: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https://github.com/Saheer7/time-series</a:t>
            </a:r>
          </a:p>
        </p:txBody>
      </p:sp>
    </p:spTree>
    <p:extLst>
      <p:ext uri="{BB962C8B-B14F-4D97-AF65-F5344CB8AC3E}">
        <p14:creationId xmlns:p14="http://schemas.microsoft.com/office/powerpoint/2010/main" val="422118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579291" y="165381"/>
            <a:ext cx="503342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Exploratory Data Analysis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-357803" y="5337811"/>
            <a:ext cx="26797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Scale X-Axis:</a:t>
            </a:r>
          </a:p>
          <a:p>
            <a:pPr algn="ctr"/>
            <a:r>
              <a:rPr lang="en-US" dirty="0"/>
              <a:t>1 Unit= 1.2 months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E755-11E4-43E3-8EA5-B5AF752E0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657824"/>
            <a:ext cx="11747434" cy="467998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DB882C-9F20-45A7-8A17-4FE8BE73963F}"/>
              </a:ext>
            </a:extLst>
          </p:cNvPr>
          <p:cNvSpPr txBox="1"/>
          <p:nvPr/>
        </p:nvSpPr>
        <p:spPr>
          <a:xfrm>
            <a:off x="4566579" y="657824"/>
            <a:ext cx="2679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u="sng" dirty="0"/>
              <a:t>PLOT OF DATA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551" y="6419624"/>
            <a:ext cx="47510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F2229"/>
                </a:solidFill>
              </a:rPr>
              <a:t>There is a increase in trend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5495675" y="165381"/>
            <a:ext cx="120065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Trend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1B539E-FA85-49DE-B544-BBAC52C7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1" y="765810"/>
            <a:ext cx="11435903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67683" y="5428291"/>
            <a:ext cx="48436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F2229"/>
                </a:solidFill>
              </a:rPr>
              <a:t>There is increase in traffic year after year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720626" y="165381"/>
            <a:ext cx="27507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 Seasonal Plot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EA3DE-7CDD-40AD-BFCF-BC0FC0F9D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2"/>
          <a:stretch/>
        </p:blipFill>
        <p:spPr>
          <a:xfrm>
            <a:off x="276999" y="1074230"/>
            <a:ext cx="11915001" cy="4012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25231-B8C9-46B4-982A-498E56D4DB80}"/>
              </a:ext>
            </a:extLst>
          </p:cNvPr>
          <p:cNvSpPr txBox="1"/>
          <p:nvPr/>
        </p:nvSpPr>
        <p:spPr>
          <a:xfrm rot="16200000">
            <a:off x="-915533" y="2953459"/>
            <a:ext cx="21080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Vehicles in tunnel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17921-234B-471A-B4B4-824AA5E26DF2}"/>
              </a:ext>
            </a:extLst>
          </p:cNvPr>
          <p:cNvSpPr txBox="1"/>
          <p:nvPr/>
        </p:nvSpPr>
        <p:spPr>
          <a:xfrm>
            <a:off x="4894460" y="4947850"/>
            <a:ext cx="21080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61EF-0D56-4AA4-87A8-5975C59A4133}"/>
              </a:ext>
            </a:extLst>
          </p:cNvPr>
          <p:cNvSpPr txBox="1"/>
          <p:nvPr/>
        </p:nvSpPr>
        <p:spPr>
          <a:xfrm>
            <a:off x="-596279" y="5011885"/>
            <a:ext cx="26797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Scale X-Axis:</a:t>
            </a:r>
          </a:p>
          <a:p>
            <a:pPr algn="ctr"/>
            <a:r>
              <a:rPr lang="en-US" sz="1600" dirty="0"/>
              <a:t>1 Unit= 1 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0C43A-E045-42C5-A565-9E354DA9D304}"/>
              </a:ext>
            </a:extLst>
          </p:cNvPr>
          <p:cNvSpPr txBox="1"/>
          <p:nvPr/>
        </p:nvSpPr>
        <p:spPr>
          <a:xfrm>
            <a:off x="9944621" y="4923024"/>
            <a:ext cx="21080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sz="1800" dirty="0">
                <a:solidFill>
                  <a:srgbClr val="1F2229"/>
                </a:solidFill>
              </a:rPr>
              <a:t>(Before Stationarity)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971CBB-E958-42F2-90F4-7CE558F2C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1510"/>
              </p:ext>
            </p:extLst>
          </p:nvPr>
        </p:nvGraphicFramePr>
        <p:xfrm>
          <a:off x="9378844" y="5705290"/>
          <a:ext cx="1431218" cy="1114923"/>
        </p:xfrm>
        <a:graphic>
          <a:graphicData uri="http://schemas.openxmlformats.org/drawingml/2006/table">
            <a:tbl>
              <a:tblPr/>
              <a:tblGrid>
                <a:gridCol w="751036">
                  <a:extLst>
                    <a:ext uri="{9D8B030D-6E8A-4147-A177-3AD203B41FA5}">
                      <a16:colId xmlns:a16="http://schemas.microsoft.com/office/drawing/2014/main" val="473433534"/>
                    </a:ext>
                  </a:extLst>
                </a:gridCol>
                <a:gridCol w="680182">
                  <a:extLst>
                    <a:ext uri="{9D8B030D-6E8A-4147-A177-3AD203B41FA5}">
                      <a16:colId xmlns:a16="http://schemas.microsoft.com/office/drawing/2014/main" val="3308893073"/>
                    </a:ext>
                  </a:extLst>
                </a:gridCol>
              </a:tblGrid>
              <a:tr h="2119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31-Dec-03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69097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04002"/>
                  </a:ext>
                </a:extLst>
              </a:tr>
              <a:tr h="2119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01-Jan-04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53098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34361"/>
                  </a:ext>
                </a:extLst>
              </a:tr>
              <a:tr h="231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02-Jan-04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62895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71153"/>
                  </a:ext>
                </a:extLst>
              </a:tr>
              <a:tr h="2119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04-Jan-04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70426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31454"/>
                  </a:ext>
                </a:extLst>
              </a:tr>
              <a:tr h="2119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01-Jan-05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67960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7995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5C3FCFC-9C56-40A8-92F1-F3F0653CC9E2}"/>
              </a:ext>
            </a:extLst>
          </p:cNvPr>
          <p:cNvSpPr txBox="1"/>
          <p:nvPr/>
        </p:nvSpPr>
        <p:spPr>
          <a:xfrm>
            <a:off x="6611324" y="5422340"/>
            <a:ext cx="484364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F2229"/>
                </a:solidFill>
              </a:rPr>
              <a:t>Low traffic on following dates</a:t>
            </a:r>
          </a:p>
        </p:txBody>
      </p:sp>
    </p:spTree>
    <p:extLst>
      <p:ext uri="{BB962C8B-B14F-4D97-AF65-F5344CB8AC3E}">
        <p14:creationId xmlns:p14="http://schemas.microsoft.com/office/powerpoint/2010/main" val="35262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6038292" y="165381"/>
            <a:ext cx="11541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61EF-0D56-4AA4-87A8-5975C59A4133}"/>
              </a:ext>
            </a:extLst>
          </p:cNvPr>
          <p:cNvSpPr txBox="1"/>
          <p:nvPr/>
        </p:nvSpPr>
        <p:spPr>
          <a:xfrm>
            <a:off x="-504839" y="6365557"/>
            <a:ext cx="26797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Scale X-Axis:</a:t>
            </a:r>
          </a:p>
          <a:p>
            <a:pPr algn="ctr"/>
            <a:r>
              <a:rPr lang="en-US" sz="1600" dirty="0"/>
              <a:t>1 Unit= 1.2 months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0C43A-E045-42C5-A565-9E354DA9D304}"/>
              </a:ext>
            </a:extLst>
          </p:cNvPr>
          <p:cNvSpPr txBox="1"/>
          <p:nvPr/>
        </p:nvSpPr>
        <p:spPr>
          <a:xfrm>
            <a:off x="9544867" y="6557188"/>
            <a:ext cx="21080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sz="1800" dirty="0">
                <a:solidFill>
                  <a:srgbClr val="1F2229"/>
                </a:solidFill>
              </a:rPr>
              <a:t>(Before Stationarity)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449FC-4F2C-4386-90EB-EC5BE9B1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991"/>
            <a:ext cx="12192000" cy="5217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BF46A-5450-457C-82D9-C9518398A33F}"/>
              </a:ext>
            </a:extLst>
          </p:cNvPr>
          <p:cNvSpPr txBox="1"/>
          <p:nvPr/>
        </p:nvSpPr>
        <p:spPr>
          <a:xfrm>
            <a:off x="3663595" y="411602"/>
            <a:ext cx="486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Decomposition of Data</a:t>
            </a:r>
          </a:p>
        </p:txBody>
      </p:sp>
    </p:spTree>
    <p:extLst>
      <p:ext uri="{BB962C8B-B14F-4D97-AF65-F5344CB8AC3E}">
        <p14:creationId xmlns:p14="http://schemas.microsoft.com/office/powerpoint/2010/main" val="384752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6038292" y="165381"/>
            <a:ext cx="11541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861EF-0D56-4AA4-87A8-5975C59A4133}"/>
              </a:ext>
            </a:extLst>
          </p:cNvPr>
          <p:cNvSpPr txBox="1"/>
          <p:nvPr/>
        </p:nvSpPr>
        <p:spPr>
          <a:xfrm>
            <a:off x="-504839" y="6365557"/>
            <a:ext cx="26797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Scale X-Axis:</a:t>
            </a:r>
          </a:p>
          <a:p>
            <a:pPr algn="ctr"/>
            <a:r>
              <a:rPr lang="en-US" sz="1600" dirty="0"/>
              <a:t>1 Unit= 1.2 months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0C43A-E045-42C5-A565-9E354DA9D304}"/>
              </a:ext>
            </a:extLst>
          </p:cNvPr>
          <p:cNvSpPr txBox="1"/>
          <p:nvPr/>
        </p:nvSpPr>
        <p:spPr>
          <a:xfrm>
            <a:off x="9544867" y="6557188"/>
            <a:ext cx="21080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sz="1800" dirty="0">
                <a:solidFill>
                  <a:srgbClr val="1F2229"/>
                </a:solidFill>
              </a:rPr>
              <a:t>(After Stationarity)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6974A-BA25-4B2C-AC6C-7D42FB509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5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8C2B51-CC0D-4031-B37D-24F69EAED779}"/>
              </a:ext>
            </a:extLst>
          </p:cNvPr>
          <p:cNvSpPr/>
          <p:nvPr/>
        </p:nvSpPr>
        <p:spPr>
          <a:xfrm>
            <a:off x="-1489710" y="5783579"/>
            <a:ext cx="5684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Scale X-Axis:</a:t>
            </a:r>
          </a:p>
          <a:p>
            <a:pPr algn="ctr"/>
            <a:r>
              <a:rPr lang="en-US" dirty="0"/>
              <a:t>1 Unit= 1 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119FB-18AD-4CF3-9D39-C744FE68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1017270"/>
            <a:ext cx="11327129" cy="47663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81B0F7-8EDB-439B-8AE5-1F04A1F56F6C}"/>
              </a:ext>
            </a:extLst>
          </p:cNvPr>
          <p:cNvSpPr txBox="1"/>
          <p:nvPr/>
        </p:nvSpPr>
        <p:spPr>
          <a:xfrm>
            <a:off x="3663595" y="411602"/>
            <a:ext cx="486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Simple Moving Average</a:t>
            </a: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8ADAD34F-3F87-40B9-8760-F0AED2D9A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707BF-E8D5-4D65-A8DD-3F85A622F06F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9158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2039-EEE6-4E45-8125-918186EF9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1" y="765810"/>
            <a:ext cx="11167110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04003A-4BA5-432B-9D71-903D158CF95B}"/>
              </a:ext>
            </a:extLst>
          </p:cNvPr>
          <p:cNvSpPr/>
          <p:nvPr/>
        </p:nvSpPr>
        <p:spPr>
          <a:xfrm>
            <a:off x="-1615440" y="6111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Scale X-Axis:</a:t>
            </a:r>
          </a:p>
          <a:p>
            <a:pPr algn="ctr"/>
            <a:r>
              <a:rPr lang="en-US" dirty="0"/>
              <a:t>1 Unit= 1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C2D1B-8428-4286-B056-6AA0A2C26E14}"/>
              </a:ext>
            </a:extLst>
          </p:cNvPr>
          <p:cNvSpPr txBox="1"/>
          <p:nvPr/>
        </p:nvSpPr>
        <p:spPr>
          <a:xfrm>
            <a:off x="3097531" y="311170"/>
            <a:ext cx="551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Exponential Moving Average</a:t>
            </a:r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1461601B-2F7F-4949-9B09-78BCD5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3E942-029C-4EBD-9E8A-18E6E017A80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9337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386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Black</vt:lpstr>
      <vt:lpstr>Calibri</vt:lpstr>
      <vt:lpstr>Century Gothic</vt:lpstr>
      <vt:lpstr>Century Schoolbook</vt:lpstr>
      <vt:lpstr>Corbel</vt:lpstr>
      <vt:lpstr>Lucida Console</vt:lpstr>
      <vt:lpstr>Segoe UI Light</vt:lpstr>
      <vt:lpstr>Wingdings</vt:lpstr>
      <vt:lpstr>Office Theme</vt:lpstr>
      <vt:lpstr>Headlines</vt:lpstr>
      <vt:lpstr>Slide 1</vt:lpstr>
      <vt:lpstr>Agenda:  </vt:lpstr>
      <vt:lpstr>Slide 2</vt:lpstr>
      <vt:lpstr>Slide 3</vt:lpstr>
      <vt:lpstr>Slide 3</vt:lpstr>
      <vt:lpstr>Slide 3</vt:lpstr>
      <vt:lpstr>Slide 3</vt:lpstr>
      <vt:lpstr>PowerPoint Presentation</vt:lpstr>
      <vt:lpstr>PowerPoint Presentation</vt:lpstr>
      <vt:lpstr>PowerPoint Presentation</vt:lpstr>
      <vt:lpstr>Summary of Arima </vt:lpstr>
      <vt:lpstr>PowerPoint Presentation</vt:lpstr>
      <vt:lpstr>Holt’s Trend method Summary</vt:lpstr>
      <vt:lpstr>Damped Holt’s method Summary</vt:lpstr>
      <vt:lpstr>Holt’s Damped/Trend Forecast Plot</vt:lpstr>
      <vt:lpstr>PowerPoint Presentation</vt:lpstr>
      <vt:lpstr>PowerPoint Presentation</vt:lpstr>
      <vt:lpstr>Naive method Summary</vt:lpstr>
      <vt:lpstr>Naïve Forecast Plot</vt:lpstr>
      <vt:lpstr>ERROR MATRIX</vt:lpstr>
      <vt:lpstr>PowerPoint Presentation</vt:lpstr>
      <vt:lpstr>Recommendations and Output: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2018-12-05T09:16:30Z</dcterms:created>
  <dcterms:modified xsi:type="dcterms:W3CDTF">2018-12-05T17:34:52Z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