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A398-81E9-4346-AC61-CE9E2023B7ED}"/>
              </a:ext>
            </a:extLst>
          </p:cNvPr>
          <p:cNvSpPr>
            <a:spLocks noGrp="1"/>
          </p:cNvSpPr>
          <p:nvPr>
            <p:ph type="ctrTitle"/>
          </p:nvPr>
        </p:nvSpPr>
        <p:spPr>
          <a:xfrm>
            <a:off x="1624418" y="2200886"/>
            <a:ext cx="9932736" cy="1283952"/>
          </a:xfrm>
        </p:spPr>
        <p:txBody>
          <a:bodyPr>
            <a:normAutofit fontScale="90000"/>
          </a:bodyPr>
          <a:lstStyle/>
          <a:p>
            <a:pPr algn="ctr"/>
            <a:r>
              <a:rPr lang="en-US" dirty="0"/>
              <a:t>Planning &amp; writing Business messages </a:t>
            </a:r>
            <a:endParaRPr lang="en-LK" dirty="0"/>
          </a:p>
        </p:txBody>
      </p:sp>
      <p:sp>
        <p:nvSpPr>
          <p:cNvPr id="3" name="Subtitle 2">
            <a:extLst>
              <a:ext uri="{FF2B5EF4-FFF2-40B4-BE49-F238E27FC236}">
                <a16:creationId xmlns:a16="http://schemas.microsoft.com/office/drawing/2014/main" id="{928EE5A1-6D32-5F45-B04A-9B43455EB559}"/>
              </a:ext>
            </a:extLst>
          </p:cNvPr>
          <p:cNvSpPr>
            <a:spLocks noGrp="1"/>
          </p:cNvSpPr>
          <p:nvPr>
            <p:ph type="subTitle" idx="1"/>
          </p:nvPr>
        </p:nvSpPr>
        <p:spPr>
          <a:xfrm>
            <a:off x="7265583" y="4657114"/>
            <a:ext cx="4645526" cy="1898431"/>
          </a:xfrm>
        </p:spPr>
        <p:txBody>
          <a:bodyPr/>
          <a:lstStyle/>
          <a:p>
            <a:pPr marL="0" indent="0" algn="r">
              <a:lnSpc>
                <a:spcPct val="100000"/>
              </a:lnSpc>
              <a:buNone/>
            </a:pPr>
            <a:r>
              <a:rPr lang="en-US" b="1" dirty="0">
                <a:solidFill>
                  <a:schemeClr val="accent1"/>
                </a:solidFill>
                <a:effectLst/>
                <a:latin typeface="Arial Black" panose="020B0A04020102020204" pitchFamily="34" charset="0"/>
              </a:rPr>
              <a:t>A.S.Fathima </a:t>
            </a:r>
            <a:r>
              <a:rPr lang="en-US" b="1" dirty="0" err="1">
                <a:solidFill>
                  <a:schemeClr val="accent1"/>
                </a:solidFill>
                <a:effectLst/>
                <a:latin typeface="Arial Black" panose="020B0A04020102020204" pitchFamily="34" charset="0"/>
              </a:rPr>
              <a:t>Shifara</a:t>
            </a:r>
            <a:endParaRPr lang="en-US" b="1" dirty="0">
              <a:solidFill>
                <a:schemeClr val="accent1"/>
              </a:solidFill>
              <a:effectLst/>
              <a:latin typeface="Arial Black" panose="020B0A04020102020204" pitchFamily="34" charset="0"/>
            </a:endParaRPr>
          </a:p>
          <a:p>
            <a:pPr marL="0" indent="0" algn="r">
              <a:lnSpc>
                <a:spcPct val="100000"/>
              </a:lnSpc>
              <a:buNone/>
            </a:pPr>
            <a:r>
              <a:rPr lang="en-US" b="1" dirty="0">
                <a:solidFill>
                  <a:schemeClr val="accent1"/>
                </a:solidFill>
                <a:latin typeface="Arial Black" panose="020B0A04020102020204" pitchFamily="34" charset="0"/>
              </a:rPr>
              <a:t>Visiting Lecturer </a:t>
            </a:r>
          </a:p>
          <a:p>
            <a:pPr marL="0" indent="0" algn="r">
              <a:buNone/>
            </a:pPr>
            <a:r>
              <a:rPr lang="en-US" b="1" dirty="0" err="1">
                <a:solidFill>
                  <a:schemeClr val="accent1"/>
                </a:solidFill>
                <a:latin typeface="Arial Black" panose="020B0A04020102020204" pitchFamily="34" charset="0"/>
              </a:rPr>
              <a:t>Ati-sammanthurai</a:t>
            </a:r>
            <a:endParaRPr lang="en-US" b="1" dirty="0">
              <a:solidFill>
                <a:schemeClr val="accent1"/>
              </a:solidFill>
              <a:latin typeface="Arial Black" panose="020B0A04020102020204" pitchFamily="34" charset="0"/>
            </a:endParaRPr>
          </a:p>
          <a:p>
            <a:pPr marL="0" indent="0" algn="r">
              <a:buNone/>
            </a:pPr>
            <a:r>
              <a:rPr lang="en-US" b="1" dirty="0">
                <a:solidFill>
                  <a:schemeClr val="accent1"/>
                </a:solidFill>
                <a:latin typeface="Arial Black" panose="020B0A04020102020204" pitchFamily="34" charset="0"/>
              </a:rPr>
              <a:t>2022-10-18</a:t>
            </a:r>
          </a:p>
          <a:p>
            <a:endParaRPr lang="en-US" b="1" dirty="0">
              <a:solidFill>
                <a:schemeClr val="accent1"/>
              </a:solidFill>
            </a:endParaRPr>
          </a:p>
          <a:p>
            <a:endParaRPr lang="en-LK" dirty="0"/>
          </a:p>
        </p:txBody>
      </p:sp>
    </p:spTree>
    <p:extLst>
      <p:ext uri="{BB962C8B-B14F-4D97-AF65-F5344CB8AC3E}">
        <p14:creationId xmlns:p14="http://schemas.microsoft.com/office/powerpoint/2010/main" val="180234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BFA32-1E5E-754B-86B6-60F0FCBFCF0B}"/>
              </a:ext>
            </a:extLst>
          </p:cNvPr>
          <p:cNvSpPr>
            <a:spLocks noGrp="1"/>
          </p:cNvSpPr>
          <p:nvPr>
            <p:ph idx="1"/>
          </p:nvPr>
        </p:nvSpPr>
        <p:spPr>
          <a:xfrm>
            <a:off x="1442201" y="1046327"/>
            <a:ext cx="9905999" cy="5203409"/>
          </a:xfrm>
        </p:spPr>
        <p:txBody>
          <a:bodyPr>
            <a:normAutofit/>
          </a:bodyPr>
          <a:lstStyle/>
          <a:p>
            <a:r>
              <a:rPr lang="en-GB" sz="1800" dirty="0">
                <a:solidFill>
                  <a:schemeClr val="bg1"/>
                </a:solidFill>
                <a:latin typeface="Helvetica" pitchFamily="2" charset="0"/>
              </a:rPr>
              <a:t>For example, in a reply from a large resort hotel to a person who has asked about rates, you might send a brief list of in- and out-of-season prices. </a:t>
            </a:r>
            <a:endParaRPr lang="en-US" sz="1800" dirty="0">
              <a:solidFill>
                <a:schemeClr val="bg1"/>
              </a:solidFill>
              <a:latin typeface="Helvetica" pitchFamily="2" charset="0"/>
            </a:endParaRPr>
          </a:p>
          <a:p>
            <a:r>
              <a:rPr lang="en-GB" sz="1800" dirty="0">
                <a:solidFill>
                  <a:schemeClr val="bg1"/>
                </a:solidFill>
                <a:latin typeface="Helvetica" pitchFamily="2" charset="0"/>
              </a:rPr>
              <a:t>But if you will limit your response to this list, you would miss an opportunity to sell the other services you have to offer. Include the following ideas in such kind of response:</a:t>
            </a:r>
            <a:endParaRPr lang="en-US" sz="1800" dirty="0">
              <a:solidFill>
                <a:schemeClr val="bg1"/>
              </a:solidFill>
              <a:latin typeface="Helvetica" pitchFamily="2" charset="0"/>
            </a:endParaRPr>
          </a:p>
          <a:p>
            <a:r>
              <a:rPr lang="en-GB" sz="1800" dirty="0">
                <a:latin typeface="Menlo-Regular"/>
              </a:rPr>
              <a:t>A. </a:t>
            </a:r>
            <a:r>
              <a:rPr lang="en-GB" sz="1800" b="1" dirty="0">
                <a:latin typeface="Menlo-Bold"/>
              </a:rPr>
              <a:t>First, thank the reader for the letter, asking about rates</a:t>
            </a:r>
            <a:r>
              <a:rPr lang="en-GB" sz="1800" b="0" dirty="0">
                <a:latin typeface="Menlo-Regular"/>
              </a:rPr>
              <a:t>.</a:t>
            </a:r>
            <a:endParaRPr lang="en-US" sz="1800" b="0" dirty="0">
              <a:latin typeface="Menlo-Regular"/>
            </a:endParaRPr>
          </a:p>
          <a:p>
            <a:r>
              <a:rPr lang="en-GB" sz="1800" b="0" dirty="0">
                <a:latin typeface="Menlo-Regular"/>
              </a:rPr>
              <a:t>B. </a:t>
            </a:r>
            <a:r>
              <a:rPr lang="en-GB" sz="1800" b="1" dirty="0">
                <a:latin typeface="Menlo-Bold"/>
              </a:rPr>
              <a:t>Then, mention the services the hotel provides</a:t>
            </a:r>
            <a:r>
              <a:rPr lang="en-GB" sz="1800" b="0" dirty="0">
                <a:latin typeface="Menlo-Regular"/>
              </a:rPr>
              <a:t>.</a:t>
            </a:r>
            <a:endParaRPr lang="en-US" sz="1800" b="0" dirty="0">
              <a:latin typeface="Menlo-Regular"/>
            </a:endParaRPr>
          </a:p>
          <a:p>
            <a:r>
              <a:rPr lang="en-GB" sz="1800" b="0" dirty="0">
                <a:latin typeface="Menlo-Regular"/>
              </a:rPr>
              <a:t>C. </a:t>
            </a:r>
            <a:r>
              <a:rPr lang="en-GB" sz="1800" b="1" dirty="0">
                <a:latin typeface="Menlo-Bold"/>
              </a:rPr>
              <a:t>Similarly</a:t>
            </a:r>
            <a:r>
              <a:rPr lang="en-GB" sz="1800" b="0" dirty="0">
                <a:latin typeface="Menlo-Regular"/>
              </a:rPr>
              <a:t>, </a:t>
            </a:r>
            <a:r>
              <a:rPr lang="en-GB" sz="1800" b="1" dirty="0">
                <a:latin typeface="Menlo-Bold"/>
              </a:rPr>
              <a:t>Include information about the place where the hotel is located</a:t>
            </a:r>
            <a:r>
              <a:rPr lang="en-GB" sz="1800" b="0" dirty="0">
                <a:latin typeface="Menlo-Regular"/>
              </a:rPr>
              <a:t>.</a:t>
            </a:r>
            <a:endParaRPr lang="en-US" sz="1800" b="0" dirty="0">
              <a:latin typeface="Menlo-Regular"/>
            </a:endParaRPr>
          </a:p>
          <a:p>
            <a:r>
              <a:rPr lang="en-GB" sz="1800" b="0" dirty="0">
                <a:latin typeface="Menlo-Regular"/>
              </a:rPr>
              <a:t>D. </a:t>
            </a:r>
            <a:r>
              <a:rPr lang="en-GB" sz="1800" b="1" dirty="0">
                <a:latin typeface="Menlo-Bold"/>
              </a:rPr>
              <a:t>Then, Give details about the facilities you offer</a:t>
            </a:r>
            <a:r>
              <a:rPr lang="en-GB" sz="1800" b="0" dirty="0">
                <a:latin typeface="Menlo-Regular"/>
              </a:rPr>
              <a:t>.</a:t>
            </a:r>
            <a:endParaRPr lang="en-US" sz="1800" b="0" dirty="0">
              <a:latin typeface="Menlo-Regular"/>
            </a:endParaRPr>
          </a:p>
          <a:p>
            <a:r>
              <a:rPr lang="en-GB" sz="1800" b="0" dirty="0">
                <a:latin typeface="Menlo-Regular"/>
              </a:rPr>
              <a:t>E. </a:t>
            </a:r>
            <a:r>
              <a:rPr lang="en-GB" sz="1800" b="1" dirty="0">
                <a:latin typeface="Menlo-Bold"/>
              </a:rPr>
              <a:t>Finally, list the rates</a:t>
            </a:r>
            <a:r>
              <a:rPr lang="en-GB" sz="1800" b="0" dirty="0">
                <a:latin typeface="Menlo-Regular"/>
              </a:rPr>
              <a:t>.</a:t>
            </a:r>
            <a:endParaRPr lang="en-US" sz="1800" b="0" dirty="0">
              <a:latin typeface="Menlo-Regular"/>
            </a:endParaRPr>
          </a:p>
          <a:p>
            <a:r>
              <a:rPr lang="en-GB" sz="1800" b="0" dirty="0">
                <a:solidFill>
                  <a:schemeClr val="bg1"/>
                </a:solidFill>
                <a:latin typeface="Helvetica" pitchFamily="2" charset="0"/>
              </a:rPr>
              <a:t>You might also include a brochure of your hotel along with small brochures of famous sights in your area.</a:t>
            </a:r>
            <a:endParaRPr lang="en-LK" sz="1800" dirty="0">
              <a:solidFill>
                <a:schemeClr val="bg1"/>
              </a:solidFill>
            </a:endParaRPr>
          </a:p>
        </p:txBody>
      </p:sp>
    </p:spTree>
    <p:extLst>
      <p:ext uri="{BB962C8B-B14F-4D97-AF65-F5344CB8AC3E}">
        <p14:creationId xmlns:p14="http://schemas.microsoft.com/office/powerpoint/2010/main" val="1578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65D4-DE0C-2645-9B91-475A96B4DFD7}"/>
              </a:ext>
            </a:extLst>
          </p:cNvPr>
          <p:cNvSpPr>
            <a:spLocks noGrp="1"/>
          </p:cNvSpPr>
          <p:nvPr>
            <p:ph type="title"/>
          </p:nvPr>
        </p:nvSpPr>
        <p:spPr>
          <a:xfrm>
            <a:off x="1575887" y="791189"/>
            <a:ext cx="9905998" cy="952271"/>
          </a:xfrm>
        </p:spPr>
        <p:txBody>
          <a:bodyPr>
            <a:noAutofit/>
          </a:bodyPr>
          <a:lstStyle/>
          <a:p>
            <a:pPr marL="571500" indent="-571500" algn="ctr">
              <a:buFont typeface="Wingdings" pitchFamily="2" charset="2"/>
              <a:buChar char="Ø"/>
            </a:pPr>
            <a:r>
              <a:rPr lang="en-GB" dirty="0"/>
              <a:t>Collect data to support your ideas</a:t>
            </a:r>
            <a:endParaRPr lang="en-LK" dirty="0"/>
          </a:p>
        </p:txBody>
      </p:sp>
      <p:sp>
        <p:nvSpPr>
          <p:cNvPr id="3" name="Content Placeholder 2">
            <a:extLst>
              <a:ext uri="{FF2B5EF4-FFF2-40B4-BE49-F238E27FC236}">
                <a16:creationId xmlns:a16="http://schemas.microsoft.com/office/drawing/2014/main" id="{62AB6FB0-F12A-3646-9D5B-C263C942D726}"/>
              </a:ext>
            </a:extLst>
          </p:cNvPr>
          <p:cNvSpPr>
            <a:spLocks noGrp="1"/>
          </p:cNvSpPr>
          <p:nvPr>
            <p:ph idx="1"/>
          </p:nvPr>
        </p:nvSpPr>
        <p:spPr>
          <a:xfrm>
            <a:off x="1425493" y="2239334"/>
            <a:ext cx="9905999" cy="3024481"/>
          </a:xfrm>
        </p:spPr>
        <p:txBody>
          <a:bodyPr>
            <a:noAutofit/>
          </a:bodyPr>
          <a:lstStyle/>
          <a:p>
            <a:r>
              <a:rPr lang="en-US" dirty="0">
                <a:solidFill>
                  <a:schemeClr val="bg1"/>
                </a:solidFill>
              </a:rPr>
              <a:t>Yo</a:t>
            </a:r>
            <a:r>
              <a:rPr lang="en-GB" dirty="0">
                <a:solidFill>
                  <a:schemeClr val="bg1"/>
                </a:solidFill>
              </a:rPr>
              <a:t>u must determine whether you need specific facts, figures, or other forms of evidence to support your points. Moreover, be sure you know your company policies, procedures, and product details if your message requires them. Also, check your data on the names of individuals, dates, addresses, etc. Similarly, you may sometimes need to enclose a brochure, table, picture, or product sample. Lastly, be sure to collect enough data to support your ideas.</a:t>
            </a:r>
            <a:endParaRPr lang="en-LK" dirty="0">
              <a:solidFill>
                <a:schemeClr val="bg1"/>
              </a:solidFill>
            </a:endParaRPr>
          </a:p>
        </p:txBody>
      </p:sp>
    </p:spTree>
    <p:extLst>
      <p:ext uri="{BB962C8B-B14F-4D97-AF65-F5344CB8AC3E}">
        <p14:creationId xmlns:p14="http://schemas.microsoft.com/office/powerpoint/2010/main" val="309809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06FC-A098-4B4F-BB25-E61AE87BE135}"/>
              </a:ext>
            </a:extLst>
          </p:cNvPr>
          <p:cNvSpPr>
            <a:spLocks noGrp="1"/>
          </p:cNvSpPr>
          <p:nvPr>
            <p:ph type="title"/>
          </p:nvPr>
        </p:nvSpPr>
        <p:spPr>
          <a:xfrm>
            <a:off x="1778001" y="1036281"/>
            <a:ext cx="9905998" cy="1035824"/>
          </a:xfrm>
        </p:spPr>
        <p:txBody>
          <a:bodyPr>
            <a:normAutofit/>
          </a:bodyPr>
          <a:lstStyle/>
          <a:p>
            <a:pPr marL="285750" indent="-285750" algn="ctr">
              <a:buFont typeface="Wingdings" pitchFamily="2" charset="2"/>
              <a:buChar char="Ø"/>
            </a:pPr>
            <a:r>
              <a:rPr lang="en-GB"/>
              <a:t>Organize your message</a:t>
            </a:r>
            <a:endParaRPr lang="en-LK"/>
          </a:p>
        </p:txBody>
      </p:sp>
      <p:sp>
        <p:nvSpPr>
          <p:cNvPr id="3" name="Content Placeholder 2">
            <a:extLst>
              <a:ext uri="{FF2B5EF4-FFF2-40B4-BE49-F238E27FC236}">
                <a16:creationId xmlns:a16="http://schemas.microsoft.com/office/drawing/2014/main" id="{F2DAA399-7949-1349-9932-11C6EBCF4BC1}"/>
              </a:ext>
            </a:extLst>
          </p:cNvPr>
          <p:cNvSpPr>
            <a:spLocks noGrp="1"/>
          </p:cNvSpPr>
          <p:nvPr>
            <p:ph idx="1"/>
          </p:nvPr>
        </p:nvSpPr>
        <p:spPr>
          <a:xfrm>
            <a:off x="1778001" y="2581055"/>
            <a:ext cx="9905999" cy="2863933"/>
          </a:xfrm>
        </p:spPr>
        <p:txBody>
          <a:bodyPr>
            <a:normAutofit/>
          </a:bodyPr>
          <a:lstStyle/>
          <a:p>
            <a:r>
              <a:rPr lang="en-GB" sz="2000" dirty="0">
                <a:solidFill>
                  <a:schemeClr val="bg1"/>
                </a:solidFill>
                <a:latin typeface="Helvetica" pitchFamily="2" charset="0"/>
              </a:rPr>
              <a:t>This is the last of the five steps for planning a business message. Before you write your first draft, outline your message (mentally or on paper).</a:t>
            </a:r>
            <a:endParaRPr lang="en-US" sz="2000" dirty="0">
              <a:solidFill>
                <a:schemeClr val="bg1"/>
              </a:solidFill>
              <a:latin typeface="Helvetica" pitchFamily="2" charset="0"/>
            </a:endParaRPr>
          </a:p>
          <a:p>
            <a:endParaRPr lang="en-US" sz="2000" dirty="0">
              <a:solidFill>
                <a:schemeClr val="bg1"/>
              </a:solidFill>
              <a:latin typeface="Helvetica" pitchFamily="2" charset="0"/>
            </a:endParaRPr>
          </a:p>
          <a:p>
            <a:r>
              <a:rPr lang="en-GB" sz="2000" dirty="0">
                <a:solidFill>
                  <a:schemeClr val="bg1"/>
                </a:solidFill>
                <a:latin typeface="Helvetica" pitchFamily="2" charset="0"/>
              </a:rPr>
              <a:t>Choose your organizational plan after you have worked through your basic five planning steps for planning a business message.</a:t>
            </a:r>
            <a:endParaRPr lang="en-LK" sz="2000" dirty="0">
              <a:solidFill>
                <a:schemeClr val="bg1"/>
              </a:solidFill>
            </a:endParaRPr>
          </a:p>
        </p:txBody>
      </p:sp>
    </p:spTree>
    <p:extLst>
      <p:ext uri="{BB962C8B-B14F-4D97-AF65-F5344CB8AC3E}">
        <p14:creationId xmlns:p14="http://schemas.microsoft.com/office/powerpoint/2010/main" val="40758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DC6E-7AFC-F540-9D65-02706FE3AE80}"/>
              </a:ext>
            </a:extLst>
          </p:cNvPr>
          <p:cNvSpPr>
            <a:spLocks noGrp="1"/>
          </p:cNvSpPr>
          <p:nvPr>
            <p:ph type="title"/>
          </p:nvPr>
        </p:nvSpPr>
        <p:spPr>
          <a:xfrm>
            <a:off x="1454481" y="1527486"/>
            <a:ext cx="9905998" cy="935561"/>
          </a:xfrm>
        </p:spPr>
        <p:txBody>
          <a:bodyPr/>
          <a:lstStyle/>
          <a:p>
            <a:pPr algn="ctr"/>
            <a:r>
              <a:rPr lang="en-US" dirty="0"/>
              <a:t>Approaches of message communication </a:t>
            </a:r>
            <a:endParaRPr lang="en-LK" dirty="0"/>
          </a:p>
        </p:txBody>
      </p:sp>
      <p:sp>
        <p:nvSpPr>
          <p:cNvPr id="3" name="Content Placeholder 2">
            <a:extLst>
              <a:ext uri="{FF2B5EF4-FFF2-40B4-BE49-F238E27FC236}">
                <a16:creationId xmlns:a16="http://schemas.microsoft.com/office/drawing/2014/main" id="{50C32732-2B62-AE40-A23E-EC88CBEFDF7C}"/>
              </a:ext>
            </a:extLst>
          </p:cNvPr>
          <p:cNvSpPr>
            <a:spLocks noGrp="1"/>
          </p:cNvSpPr>
          <p:nvPr>
            <p:ph idx="1"/>
          </p:nvPr>
        </p:nvSpPr>
        <p:spPr>
          <a:xfrm>
            <a:off x="1341939" y="3429000"/>
            <a:ext cx="9905999" cy="1520658"/>
          </a:xfrm>
        </p:spPr>
        <p:txBody>
          <a:bodyPr>
            <a:noAutofit/>
          </a:bodyPr>
          <a:lstStyle/>
          <a:p>
            <a:pPr algn="ctr"/>
            <a:r>
              <a:rPr lang="en-US" sz="3200" dirty="0">
                <a:solidFill>
                  <a:schemeClr val="bg1"/>
                </a:solidFill>
              </a:rPr>
              <a:t>Direct (deductive) Approach </a:t>
            </a:r>
          </a:p>
          <a:p>
            <a:pPr algn="ctr"/>
            <a:r>
              <a:rPr lang="en-US" sz="3200" dirty="0">
                <a:solidFill>
                  <a:schemeClr val="bg1"/>
                </a:solidFill>
              </a:rPr>
              <a:t>Indirect (inductive) Approach </a:t>
            </a:r>
            <a:endParaRPr lang="en-LK" sz="3200" dirty="0">
              <a:solidFill>
                <a:schemeClr val="bg1"/>
              </a:solidFill>
            </a:endParaRPr>
          </a:p>
        </p:txBody>
      </p:sp>
    </p:spTree>
    <p:extLst>
      <p:ext uri="{BB962C8B-B14F-4D97-AF65-F5344CB8AC3E}">
        <p14:creationId xmlns:p14="http://schemas.microsoft.com/office/powerpoint/2010/main" val="331606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E6A-FF84-9E44-AA1C-67F47CA89761}"/>
              </a:ext>
            </a:extLst>
          </p:cNvPr>
          <p:cNvSpPr>
            <a:spLocks noGrp="1"/>
          </p:cNvSpPr>
          <p:nvPr>
            <p:ph type="title"/>
          </p:nvPr>
        </p:nvSpPr>
        <p:spPr>
          <a:xfrm>
            <a:off x="1310225" y="1364566"/>
            <a:ext cx="9905998" cy="1196756"/>
          </a:xfrm>
        </p:spPr>
        <p:txBody>
          <a:bodyPr/>
          <a:lstStyle/>
          <a:p>
            <a:pPr algn="ctr"/>
            <a:r>
              <a:rPr lang="en-US" sz="3600" dirty="0"/>
              <a:t>Direct (deductive) Approach </a:t>
            </a:r>
          </a:p>
        </p:txBody>
      </p:sp>
      <p:sp>
        <p:nvSpPr>
          <p:cNvPr id="3" name="Content Placeholder 2">
            <a:extLst>
              <a:ext uri="{FF2B5EF4-FFF2-40B4-BE49-F238E27FC236}">
                <a16:creationId xmlns:a16="http://schemas.microsoft.com/office/drawing/2014/main" id="{E79C2B12-40F2-8546-A206-0B907D470A76}"/>
              </a:ext>
            </a:extLst>
          </p:cNvPr>
          <p:cNvSpPr>
            <a:spLocks noGrp="1"/>
          </p:cNvSpPr>
          <p:nvPr>
            <p:ph idx="1"/>
          </p:nvPr>
        </p:nvSpPr>
        <p:spPr>
          <a:xfrm>
            <a:off x="1310225" y="3007916"/>
            <a:ext cx="9905999" cy="3231566"/>
          </a:xfrm>
        </p:spPr>
        <p:txBody>
          <a:bodyPr>
            <a:normAutofit/>
          </a:bodyPr>
          <a:lstStyle/>
          <a:p>
            <a:r>
              <a:rPr lang="en-GB" sz="2800" dirty="0">
                <a:solidFill>
                  <a:schemeClr val="bg1"/>
                </a:solidFill>
              </a:rPr>
              <a:t>When your reader or listener will have a </a:t>
            </a:r>
            <a:r>
              <a:rPr lang="en-US" sz="2800" dirty="0">
                <a:solidFill>
                  <a:schemeClr val="bg1"/>
                </a:solidFill>
              </a:rPr>
              <a:t>favorable o</a:t>
            </a:r>
            <a:r>
              <a:rPr lang="en-GB" sz="2800" dirty="0">
                <a:solidFill>
                  <a:schemeClr val="bg1"/>
                </a:solidFill>
              </a:rPr>
              <a:t>r neutral reaction to your </a:t>
            </a:r>
            <a:r>
              <a:rPr lang="en-US" sz="2800" dirty="0">
                <a:solidFill>
                  <a:schemeClr val="bg1"/>
                </a:solidFill>
              </a:rPr>
              <a:t>message, </a:t>
            </a:r>
            <a:r>
              <a:rPr lang="en-GB" sz="2800" dirty="0">
                <a:solidFill>
                  <a:schemeClr val="bg1"/>
                </a:solidFill>
              </a:rPr>
              <a:t>use the direct approach. </a:t>
            </a:r>
            <a:endParaRPr lang="en-US" sz="2800" dirty="0">
              <a:solidFill>
                <a:schemeClr val="bg1"/>
              </a:solidFill>
            </a:endParaRPr>
          </a:p>
          <a:p>
            <a:r>
              <a:rPr lang="en-GB" sz="2800" dirty="0">
                <a:solidFill>
                  <a:schemeClr val="bg1"/>
                </a:solidFill>
              </a:rPr>
              <a:t>Begin with the main idea. After the </a:t>
            </a:r>
            <a:r>
              <a:rPr lang="en-US" sz="2800" dirty="0">
                <a:solidFill>
                  <a:schemeClr val="bg1"/>
                </a:solidFill>
              </a:rPr>
              <a:t>opening, </a:t>
            </a:r>
            <a:r>
              <a:rPr lang="en-GB" sz="2800" dirty="0">
                <a:solidFill>
                  <a:schemeClr val="bg1"/>
                </a:solidFill>
              </a:rPr>
              <a:t>include all necessary details and end </a:t>
            </a:r>
            <a:r>
              <a:rPr lang="en-US" sz="2800" dirty="0">
                <a:solidFill>
                  <a:schemeClr val="bg1"/>
                </a:solidFill>
              </a:rPr>
              <a:t>with </a:t>
            </a:r>
            <a:r>
              <a:rPr lang="en-GB" sz="2800" dirty="0">
                <a:solidFill>
                  <a:schemeClr val="bg1"/>
                </a:solidFill>
              </a:rPr>
              <a:t>an appropriate, friendly closing.</a:t>
            </a:r>
            <a:endParaRPr lang="en-LK" sz="2800" dirty="0">
              <a:solidFill>
                <a:schemeClr val="bg1"/>
              </a:solidFill>
            </a:endParaRPr>
          </a:p>
        </p:txBody>
      </p:sp>
    </p:spTree>
    <p:extLst>
      <p:ext uri="{BB962C8B-B14F-4D97-AF65-F5344CB8AC3E}">
        <p14:creationId xmlns:p14="http://schemas.microsoft.com/office/powerpoint/2010/main" val="2020959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39CC-C1D6-F147-A311-41B1AA4F2ECE}"/>
              </a:ext>
            </a:extLst>
          </p:cNvPr>
          <p:cNvSpPr>
            <a:spLocks noGrp="1"/>
          </p:cNvSpPr>
          <p:nvPr>
            <p:ph type="title"/>
          </p:nvPr>
        </p:nvSpPr>
        <p:spPr>
          <a:xfrm>
            <a:off x="1325228" y="1477108"/>
            <a:ext cx="9905998" cy="1167230"/>
          </a:xfrm>
        </p:spPr>
        <p:txBody>
          <a:bodyPr/>
          <a:lstStyle/>
          <a:p>
            <a:pPr algn="ctr"/>
            <a:r>
              <a:rPr lang="en-US" sz="3600" dirty="0"/>
              <a:t>Indirect (inductive) Approach </a:t>
            </a:r>
            <a:endParaRPr lang="en-LK" dirty="0"/>
          </a:p>
        </p:txBody>
      </p:sp>
      <p:sp>
        <p:nvSpPr>
          <p:cNvPr id="3" name="Content Placeholder 2">
            <a:extLst>
              <a:ext uri="{FF2B5EF4-FFF2-40B4-BE49-F238E27FC236}">
                <a16:creationId xmlns:a16="http://schemas.microsoft.com/office/drawing/2014/main" id="{90C1DFC0-5EE0-D44A-AD08-BAE221A201FF}"/>
              </a:ext>
            </a:extLst>
          </p:cNvPr>
          <p:cNvSpPr>
            <a:spLocks noGrp="1"/>
          </p:cNvSpPr>
          <p:nvPr>
            <p:ph idx="1"/>
          </p:nvPr>
        </p:nvSpPr>
        <p:spPr>
          <a:xfrm>
            <a:off x="1325227" y="2997933"/>
            <a:ext cx="9905999" cy="3017856"/>
          </a:xfrm>
        </p:spPr>
        <p:txBody>
          <a:bodyPr>
            <a:noAutofit/>
          </a:bodyPr>
          <a:lstStyle/>
          <a:p>
            <a:r>
              <a:rPr lang="en-GB" sz="2800" dirty="0">
                <a:solidFill>
                  <a:schemeClr val="bg1"/>
                </a:solidFill>
              </a:rPr>
              <a:t>When your reader or listener might </a:t>
            </a:r>
            <a:r>
              <a:rPr lang="en-US" sz="2800" dirty="0">
                <a:solidFill>
                  <a:schemeClr val="bg1"/>
                </a:solidFill>
              </a:rPr>
              <a:t>react </a:t>
            </a:r>
            <a:r>
              <a:rPr lang="en-GB" sz="2800" dirty="0">
                <a:solidFill>
                  <a:schemeClr val="bg1"/>
                </a:solidFill>
              </a:rPr>
              <a:t>negatively to your message, you </a:t>
            </a:r>
            <a:r>
              <a:rPr lang="en-US" sz="2800" dirty="0">
                <a:solidFill>
                  <a:schemeClr val="bg1"/>
                </a:solidFill>
              </a:rPr>
              <a:t>should </a:t>
            </a:r>
            <a:r>
              <a:rPr lang="en-GB" sz="2800" dirty="0">
                <a:solidFill>
                  <a:schemeClr val="bg1"/>
                </a:solidFill>
              </a:rPr>
              <a:t>not present the main idea in the first paragraph. </a:t>
            </a:r>
            <a:endParaRPr lang="en-US" sz="2800" dirty="0">
              <a:solidFill>
                <a:schemeClr val="bg1"/>
              </a:solidFill>
            </a:endParaRPr>
          </a:p>
          <a:p>
            <a:r>
              <a:rPr lang="en-GB" sz="2800" dirty="0">
                <a:solidFill>
                  <a:schemeClr val="bg1"/>
                </a:solidFill>
              </a:rPr>
              <a:t>Begin with a buffer, give an explanation and then introduce the main idea.</a:t>
            </a:r>
            <a:endParaRPr lang="en-LK" sz="2800" dirty="0">
              <a:solidFill>
                <a:schemeClr val="bg1"/>
              </a:solidFill>
            </a:endParaRPr>
          </a:p>
        </p:txBody>
      </p:sp>
    </p:spTree>
    <p:extLst>
      <p:ext uri="{BB962C8B-B14F-4D97-AF65-F5344CB8AC3E}">
        <p14:creationId xmlns:p14="http://schemas.microsoft.com/office/powerpoint/2010/main" val="64923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D93C-CFF0-CC43-BB69-29E2956DE537}"/>
              </a:ext>
            </a:extLst>
          </p:cNvPr>
          <p:cNvSpPr>
            <a:spLocks noGrp="1"/>
          </p:cNvSpPr>
          <p:nvPr>
            <p:ph type="title"/>
          </p:nvPr>
        </p:nvSpPr>
        <p:spPr>
          <a:xfrm>
            <a:off x="1141413" y="1734342"/>
            <a:ext cx="9905998" cy="1030289"/>
          </a:xfrm>
        </p:spPr>
        <p:txBody>
          <a:bodyPr>
            <a:normAutofit/>
          </a:bodyPr>
          <a:lstStyle/>
          <a:p>
            <a:pPr algn="ctr"/>
            <a:r>
              <a:rPr lang="en-GB" dirty="0"/>
              <a:t>BEGINNINGS &amp; ENDINGS</a:t>
            </a:r>
            <a:endParaRPr lang="en-LK" dirty="0"/>
          </a:p>
        </p:txBody>
      </p:sp>
      <p:sp>
        <p:nvSpPr>
          <p:cNvPr id="3" name="Content Placeholder 2">
            <a:extLst>
              <a:ext uri="{FF2B5EF4-FFF2-40B4-BE49-F238E27FC236}">
                <a16:creationId xmlns:a16="http://schemas.microsoft.com/office/drawing/2014/main" id="{E949E899-6C70-0449-AC92-BC196B10CA91}"/>
              </a:ext>
            </a:extLst>
          </p:cNvPr>
          <p:cNvSpPr>
            <a:spLocks noGrp="1"/>
          </p:cNvSpPr>
          <p:nvPr>
            <p:ph idx="1"/>
          </p:nvPr>
        </p:nvSpPr>
        <p:spPr/>
        <p:txBody>
          <a:bodyPr anchor="ctr"/>
          <a:lstStyle/>
          <a:p>
            <a:pPr algn="ctr"/>
            <a:r>
              <a:rPr lang="en-US" sz="3600" b="1" dirty="0">
                <a:solidFill>
                  <a:srgbClr val="3B3835"/>
                </a:solidFill>
                <a:latin typeface="SourceSansPro-Regular"/>
              </a:rPr>
              <a:t>“First </a:t>
            </a:r>
            <a:r>
              <a:rPr lang="en-GB" sz="3600" b="1" dirty="0">
                <a:solidFill>
                  <a:srgbClr val="3B3835"/>
                </a:solidFill>
                <a:latin typeface="SourceSansPro-Regular"/>
              </a:rPr>
              <a:t>impressions are lasting”</a:t>
            </a:r>
            <a:endParaRPr lang="en-US" sz="3600" b="1" dirty="0">
              <a:solidFill>
                <a:srgbClr val="3B3835"/>
              </a:solidFill>
              <a:latin typeface="SourceSansPro-Regular"/>
            </a:endParaRPr>
          </a:p>
          <a:p>
            <a:pPr algn="ctr"/>
            <a:r>
              <a:rPr lang="en-US" sz="3600" b="1" dirty="0">
                <a:solidFill>
                  <a:srgbClr val="3B3835"/>
                </a:solidFill>
                <a:latin typeface="SourceSansPro-Regular"/>
              </a:rPr>
              <a:t>“We</a:t>
            </a:r>
            <a:r>
              <a:rPr lang="en-GB" sz="3600" b="1" dirty="0">
                <a:solidFill>
                  <a:srgbClr val="3B3835"/>
                </a:solidFill>
                <a:latin typeface="SourceSansPro-Regular"/>
              </a:rPr>
              <a:t> remember best what we read last”</a:t>
            </a:r>
            <a:endParaRPr lang="en-LK" sz="3600" b="1" dirty="0"/>
          </a:p>
        </p:txBody>
      </p:sp>
    </p:spTree>
    <p:extLst>
      <p:ext uri="{BB962C8B-B14F-4D97-AF65-F5344CB8AC3E}">
        <p14:creationId xmlns:p14="http://schemas.microsoft.com/office/powerpoint/2010/main" val="246709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199D-F0AA-A943-BF83-47398CA7747D}"/>
              </a:ext>
            </a:extLst>
          </p:cNvPr>
          <p:cNvSpPr>
            <a:spLocks noGrp="1"/>
          </p:cNvSpPr>
          <p:nvPr>
            <p:ph type="title"/>
          </p:nvPr>
        </p:nvSpPr>
        <p:spPr>
          <a:xfrm>
            <a:off x="1143001" y="1427871"/>
            <a:ext cx="9905998" cy="922435"/>
          </a:xfrm>
        </p:spPr>
        <p:txBody>
          <a:bodyPr/>
          <a:lstStyle/>
          <a:p>
            <a:pPr algn="ctr"/>
            <a:r>
              <a:rPr lang="en-GB" dirty="0"/>
              <a:t>BEGINNINGS</a:t>
            </a:r>
            <a:endParaRPr lang="en-LK" dirty="0"/>
          </a:p>
        </p:txBody>
      </p:sp>
      <p:sp>
        <p:nvSpPr>
          <p:cNvPr id="3" name="Content Placeholder 2">
            <a:extLst>
              <a:ext uri="{FF2B5EF4-FFF2-40B4-BE49-F238E27FC236}">
                <a16:creationId xmlns:a16="http://schemas.microsoft.com/office/drawing/2014/main" id="{9A8AF2E0-314A-AE4B-868F-A67656D9E602}"/>
              </a:ext>
            </a:extLst>
          </p:cNvPr>
          <p:cNvSpPr>
            <a:spLocks noGrp="1"/>
          </p:cNvSpPr>
          <p:nvPr>
            <p:ph idx="1"/>
          </p:nvPr>
        </p:nvSpPr>
        <p:spPr>
          <a:xfrm>
            <a:off x="1941342" y="2629314"/>
            <a:ext cx="8613700" cy="3054033"/>
          </a:xfrm>
        </p:spPr>
        <p:txBody>
          <a:bodyPr>
            <a:normAutofit/>
          </a:bodyPr>
          <a:lstStyle/>
          <a:p>
            <a:r>
              <a:rPr lang="en-GB" dirty="0">
                <a:solidFill>
                  <a:schemeClr val="bg1"/>
                </a:solidFill>
              </a:rPr>
              <a:t>The opening of a message determines </a:t>
            </a:r>
            <a:r>
              <a:rPr lang="en-US" dirty="0">
                <a:solidFill>
                  <a:schemeClr val="bg1"/>
                </a:solidFill>
              </a:rPr>
              <a:t>whether</a:t>
            </a:r>
            <a:r>
              <a:rPr lang="en-GB" dirty="0">
                <a:solidFill>
                  <a:schemeClr val="bg1"/>
                </a:solidFill>
              </a:rPr>
              <a:t> the reader continues reading, put</a:t>
            </a:r>
            <a:r>
              <a:rPr lang="en-US" dirty="0">
                <a:solidFill>
                  <a:schemeClr val="bg1"/>
                </a:solidFill>
              </a:rPr>
              <a:t>s </a:t>
            </a:r>
            <a:r>
              <a:rPr lang="en-GB" dirty="0">
                <a:solidFill>
                  <a:schemeClr val="bg1"/>
                </a:solidFill>
              </a:rPr>
              <a:t>the message aside or discards it</a:t>
            </a:r>
            <a:r>
              <a:rPr lang="en-US" dirty="0">
                <a:solidFill>
                  <a:schemeClr val="bg1"/>
                </a:solidFill>
              </a:rPr>
              <a:t>.</a:t>
            </a:r>
          </a:p>
          <a:p>
            <a:pPr marL="342900" indent="-342900">
              <a:buFont typeface="+mj-lt"/>
              <a:buAutoNum type="arabicPeriod"/>
            </a:pPr>
            <a:r>
              <a:rPr lang="en-GB" dirty="0">
                <a:solidFill>
                  <a:schemeClr val="bg1"/>
                </a:solidFill>
              </a:rPr>
              <a:t> Choose openings appropriate for </a:t>
            </a:r>
            <a:r>
              <a:rPr lang="en-US" dirty="0">
                <a:solidFill>
                  <a:schemeClr val="bg1"/>
                </a:solidFill>
              </a:rPr>
              <a:t>message </a:t>
            </a:r>
            <a:r>
              <a:rPr lang="en-GB" dirty="0">
                <a:solidFill>
                  <a:schemeClr val="bg1"/>
                </a:solidFill>
              </a:rPr>
              <a:t>purpose and reader. </a:t>
            </a:r>
            <a:endParaRPr lang="en-US" dirty="0">
              <a:solidFill>
                <a:schemeClr val="bg1"/>
              </a:solidFill>
            </a:endParaRPr>
          </a:p>
          <a:p>
            <a:pPr marL="342900" indent="-342900">
              <a:buFont typeface="+mj-lt"/>
              <a:buAutoNum type="arabicPeriod"/>
            </a:pPr>
            <a:r>
              <a:rPr lang="en-GB" dirty="0">
                <a:solidFill>
                  <a:schemeClr val="bg1"/>
                </a:solidFill>
              </a:rPr>
              <a:t>Make the openings considerate, </a:t>
            </a:r>
            <a:r>
              <a:rPr lang="en-US" dirty="0">
                <a:solidFill>
                  <a:schemeClr val="bg1"/>
                </a:solidFill>
              </a:rPr>
              <a:t>courteous </a:t>
            </a:r>
            <a:r>
              <a:rPr lang="en-GB" dirty="0">
                <a:solidFill>
                  <a:schemeClr val="bg1"/>
                </a:solidFill>
              </a:rPr>
              <a:t>concise, clear.</a:t>
            </a:r>
            <a:endParaRPr lang="en-US" dirty="0">
              <a:solidFill>
                <a:schemeClr val="bg1"/>
              </a:solidFill>
            </a:endParaRPr>
          </a:p>
          <a:p>
            <a:pPr marL="342900" indent="-342900">
              <a:buFont typeface="+mj-lt"/>
              <a:buAutoNum type="arabicPeriod"/>
            </a:pPr>
            <a:r>
              <a:rPr lang="en-GB" dirty="0">
                <a:solidFill>
                  <a:schemeClr val="bg1"/>
                </a:solidFill>
              </a:rPr>
              <a:t>Check for completeness.</a:t>
            </a:r>
            <a:endParaRPr lang="en-LK" dirty="0">
              <a:solidFill>
                <a:schemeClr val="bg1"/>
              </a:solidFill>
            </a:endParaRPr>
          </a:p>
        </p:txBody>
      </p:sp>
    </p:spTree>
    <p:extLst>
      <p:ext uri="{BB962C8B-B14F-4D97-AF65-F5344CB8AC3E}">
        <p14:creationId xmlns:p14="http://schemas.microsoft.com/office/powerpoint/2010/main" val="3608138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223C-65EC-CC4D-8B27-8A88D22AE026}"/>
              </a:ext>
            </a:extLst>
          </p:cNvPr>
          <p:cNvSpPr>
            <a:spLocks noGrp="1"/>
          </p:cNvSpPr>
          <p:nvPr>
            <p:ph type="title"/>
          </p:nvPr>
        </p:nvSpPr>
        <p:spPr>
          <a:xfrm>
            <a:off x="1141413" y="829994"/>
            <a:ext cx="9905998" cy="998806"/>
          </a:xfrm>
        </p:spPr>
        <p:txBody>
          <a:bodyPr/>
          <a:lstStyle/>
          <a:p>
            <a:pPr algn="ctr"/>
            <a:r>
              <a:rPr lang="en-GB" dirty="0"/>
              <a:t>ENDINGS</a:t>
            </a:r>
            <a:endParaRPr lang="en-LK" dirty="0"/>
          </a:p>
        </p:txBody>
      </p:sp>
      <p:sp>
        <p:nvSpPr>
          <p:cNvPr id="3" name="Content Placeholder 2">
            <a:extLst>
              <a:ext uri="{FF2B5EF4-FFF2-40B4-BE49-F238E27FC236}">
                <a16:creationId xmlns:a16="http://schemas.microsoft.com/office/drawing/2014/main" id="{71EFB6AF-8D7F-E243-BC70-5AE61A066750}"/>
              </a:ext>
            </a:extLst>
          </p:cNvPr>
          <p:cNvSpPr>
            <a:spLocks noGrp="1"/>
          </p:cNvSpPr>
          <p:nvPr>
            <p:ph idx="1"/>
          </p:nvPr>
        </p:nvSpPr>
        <p:spPr/>
        <p:txBody>
          <a:bodyPr>
            <a:normAutofit/>
          </a:bodyPr>
          <a:lstStyle/>
          <a:p>
            <a:r>
              <a:rPr lang="en-GB" dirty="0">
                <a:solidFill>
                  <a:schemeClr val="bg1"/>
                </a:solidFill>
                <a:latin typeface="SourceSansPro-Regular"/>
              </a:rPr>
              <a:t>Closing should be strong, clear &amp; polite</a:t>
            </a:r>
            <a:r>
              <a:rPr lang="en-US" dirty="0">
                <a:solidFill>
                  <a:schemeClr val="bg1"/>
                </a:solidFill>
                <a:latin typeface="SourceSansPro-Regular"/>
              </a:rPr>
              <a:t>. They</a:t>
            </a:r>
            <a:r>
              <a:rPr lang="en-GB" dirty="0">
                <a:solidFill>
                  <a:schemeClr val="bg1"/>
                </a:solidFill>
                <a:latin typeface="SourceSansPro-Regular"/>
              </a:rPr>
              <a:t> should leave a sense of closure &amp; </a:t>
            </a:r>
            <a:r>
              <a:rPr lang="en-US" dirty="0">
                <a:solidFill>
                  <a:schemeClr val="bg1"/>
                </a:solidFill>
                <a:latin typeface="SourceSansPro-Regular"/>
              </a:rPr>
              <a:t>goodwill </a:t>
            </a:r>
            <a:r>
              <a:rPr lang="en-GB" dirty="0">
                <a:solidFill>
                  <a:schemeClr val="bg1"/>
                </a:solidFill>
                <a:latin typeface="SourceSansPro-Regular"/>
              </a:rPr>
              <a:t>with the receiver. </a:t>
            </a:r>
            <a:endParaRPr lang="en-US" dirty="0">
              <a:solidFill>
                <a:schemeClr val="bg1"/>
              </a:solidFill>
              <a:latin typeface="SourceSansPro-Regular"/>
            </a:endParaRPr>
          </a:p>
          <a:p>
            <a:pPr marL="457200" indent="-457200">
              <a:buFont typeface="+mj-lt"/>
              <a:buAutoNum type="arabicPeriod"/>
            </a:pPr>
            <a:r>
              <a:rPr lang="en-GB" dirty="0">
                <a:solidFill>
                  <a:schemeClr val="bg1"/>
                </a:solidFill>
                <a:latin typeface="SourceSansPro-Regular"/>
              </a:rPr>
              <a:t>Make action request clear and complete with 5 W’s and the H.</a:t>
            </a:r>
            <a:endParaRPr lang="en-US" dirty="0">
              <a:solidFill>
                <a:schemeClr val="bg1"/>
              </a:solidFill>
              <a:latin typeface="SourceSansPro-Regular"/>
            </a:endParaRPr>
          </a:p>
          <a:p>
            <a:pPr marL="457200" indent="-457200">
              <a:buFont typeface="+mj-lt"/>
              <a:buAutoNum type="arabicPeriod"/>
            </a:pPr>
            <a:r>
              <a:rPr lang="en-GB" dirty="0">
                <a:solidFill>
                  <a:schemeClr val="bg1"/>
                </a:solidFill>
                <a:latin typeface="SourceSansPro-Regular"/>
              </a:rPr>
              <a:t>End on a polite, courteous thought.</a:t>
            </a:r>
            <a:endParaRPr lang="en-US" dirty="0">
              <a:solidFill>
                <a:schemeClr val="bg1"/>
              </a:solidFill>
              <a:latin typeface="SourceSansPro-Regular"/>
            </a:endParaRPr>
          </a:p>
          <a:p>
            <a:pPr marL="457200" indent="-457200">
              <a:buFont typeface="+mj-lt"/>
              <a:buAutoNum type="arabicPeriod"/>
            </a:pPr>
            <a:r>
              <a:rPr lang="en-GB" dirty="0">
                <a:solidFill>
                  <a:schemeClr val="bg1"/>
                </a:solidFill>
                <a:latin typeface="SourceSansPro-Regular"/>
              </a:rPr>
              <a:t>Keep last paragraph concise and correct </a:t>
            </a:r>
            <a:endParaRPr lang="en-LK" dirty="0">
              <a:solidFill>
                <a:schemeClr val="bg1"/>
              </a:solidFill>
            </a:endParaRPr>
          </a:p>
        </p:txBody>
      </p:sp>
    </p:spTree>
    <p:extLst>
      <p:ext uri="{BB962C8B-B14F-4D97-AF65-F5344CB8AC3E}">
        <p14:creationId xmlns:p14="http://schemas.microsoft.com/office/powerpoint/2010/main" val="155275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535A3B-316D-F905-62CA-BEFA4136C673}"/>
              </a:ext>
            </a:extLst>
          </p:cNvPr>
          <p:cNvPicPr>
            <a:picLocks noChangeAspect="1"/>
          </p:cNvPicPr>
          <p:nvPr/>
        </p:nvPicPr>
        <p:blipFill>
          <a:blip r:embed="rId2"/>
          <a:stretch>
            <a:fillRect/>
          </a:stretch>
        </p:blipFill>
        <p:spPr>
          <a:xfrm>
            <a:off x="1871003" y="633045"/>
            <a:ext cx="9256542" cy="5472333"/>
          </a:xfrm>
          <a:prstGeom prst="rect">
            <a:avLst/>
          </a:prstGeom>
        </p:spPr>
      </p:pic>
    </p:spTree>
    <p:extLst>
      <p:ext uri="{BB962C8B-B14F-4D97-AF65-F5344CB8AC3E}">
        <p14:creationId xmlns:p14="http://schemas.microsoft.com/office/powerpoint/2010/main" val="169284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7FD3-86B3-7643-958F-C3352E0A3A6A}"/>
              </a:ext>
            </a:extLst>
          </p:cNvPr>
          <p:cNvSpPr>
            <a:spLocks noGrp="1"/>
          </p:cNvSpPr>
          <p:nvPr>
            <p:ph type="title"/>
          </p:nvPr>
        </p:nvSpPr>
        <p:spPr>
          <a:xfrm>
            <a:off x="1794166" y="971569"/>
            <a:ext cx="8839868" cy="819959"/>
          </a:xfrm>
        </p:spPr>
        <p:txBody>
          <a:bodyPr anchor="ctr"/>
          <a:lstStyle/>
          <a:p>
            <a:pPr algn="ctr"/>
            <a:r>
              <a:rPr lang="en-US" dirty="0"/>
              <a:t>What is a business message </a:t>
            </a:r>
            <a:endParaRPr lang="en-LK" dirty="0"/>
          </a:p>
        </p:txBody>
      </p:sp>
      <p:sp>
        <p:nvSpPr>
          <p:cNvPr id="3" name="Content Placeholder 2">
            <a:extLst>
              <a:ext uri="{FF2B5EF4-FFF2-40B4-BE49-F238E27FC236}">
                <a16:creationId xmlns:a16="http://schemas.microsoft.com/office/drawing/2014/main" id="{AB8CA96B-5FC5-754F-B337-259E1F9A809A}"/>
              </a:ext>
            </a:extLst>
          </p:cNvPr>
          <p:cNvSpPr>
            <a:spLocks noGrp="1"/>
          </p:cNvSpPr>
          <p:nvPr>
            <p:ph idx="1"/>
          </p:nvPr>
        </p:nvSpPr>
        <p:spPr>
          <a:xfrm>
            <a:off x="1225818" y="2249613"/>
            <a:ext cx="10338720" cy="3946307"/>
          </a:xfrm>
        </p:spPr>
        <p:txBody>
          <a:bodyPr/>
          <a:lstStyle/>
          <a:p>
            <a:r>
              <a:rPr lang="en-GB" sz="1800" dirty="0">
                <a:solidFill>
                  <a:srgbClr val="0D112B"/>
                </a:solidFill>
                <a:latin typeface="Font"/>
              </a:rPr>
              <a:t>Business messaging is the way brands initiate and respond to customers over various messaging channels. It empowers customers to reach out to brands and brands to reach out to customers</a:t>
            </a:r>
            <a:r>
              <a:rPr lang="en-US" sz="1800" dirty="0">
                <a:solidFill>
                  <a:srgbClr val="0D112B"/>
                </a:solidFill>
                <a:latin typeface="Font"/>
              </a:rPr>
              <a:t>. </a:t>
            </a:r>
            <a:r>
              <a:rPr lang="en-GB" sz="1800" dirty="0">
                <a:solidFill>
                  <a:srgbClr val="0D112B"/>
                </a:solidFill>
                <a:latin typeface="Font"/>
              </a:rPr>
              <a:t>Examples of business </a:t>
            </a:r>
            <a:r>
              <a:rPr lang="en-US" sz="1800" dirty="0">
                <a:solidFill>
                  <a:srgbClr val="0D112B"/>
                </a:solidFill>
                <a:latin typeface="Font"/>
              </a:rPr>
              <a:t>message include: </a:t>
            </a:r>
          </a:p>
          <a:p>
            <a:pPr>
              <a:buFont typeface="Wingdings" pitchFamily="2" charset="2"/>
              <a:buChar char="v"/>
            </a:pPr>
            <a:r>
              <a:rPr lang="en-US" sz="1800" dirty="0">
                <a:solidFill>
                  <a:srgbClr val="0D112B"/>
                </a:solidFill>
                <a:latin typeface="Font"/>
              </a:rPr>
              <a:t> SMS/MMS</a:t>
            </a:r>
          </a:p>
          <a:p>
            <a:pPr>
              <a:buFont typeface="Wingdings" pitchFamily="2" charset="2"/>
              <a:buChar char="v"/>
            </a:pPr>
            <a:r>
              <a:rPr lang="en-US" sz="1800" dirty="0">
                <a:solidFill>
                  <a:srgbClr val="0D112B"/>
                </a:solidFill>
                <a:latin typeface="Font"/>
              </a:rPr>
              <a:t>Web-chat</a:t>
            </a:r>
          </a:p>
          <a:p>
            <a:pPr>
              <a:buFont typeface="Wingdings" pitchFamily="2" charset="2"/>
              <a:buChar char="v"/>
            </a:pPr>
            <a:r>
              <a:rPr lang="en-US" sz="1800" dirty="0">
                <a:solidFill>
                  <a:srgbClr val="0D112B"/>
                </a:solidFill>
                <a:latin typeface="Font"/>
              </a:rPr>
              <a:t>F</a:t>
            </a:r>
            <a:r>
              <a:rPr lang="en-GB" sz="1800" dirty="0" err="1">
                <a:solidFill>
                  <a:srgbClr val="0D112B"/>
                </a:solidFill>
                <a:latin typeface="Font"/>
              </a:rPr>
              <a:t>acebook</a:t>
            </a:r>
            <a:r>
              <a:rPr lang="en-US" sz="1800" dirty="0">
                <a:solidFill>
                  <a:srgbClr val="0D112B"/>
                </a:solidFill>
                <a:latin typeface="Font"/>
              </a:rPr>
              <a:t> </a:t>
            </a:r>
            <a:r>
              <a:rPr lang="en-GB" sz="1800" dirty="0">
                <a:solidFill>
                  <a:srgbClr val="0D112B"/>
                </a:solidFill>
                <a:latin typeface="Font"/>
              </a:rPr>
              <a:t>Messenger</a:t>
            </a:r>
            <a:endParaRPr lang="en-US" sz="1800" dirty="0">
              <a:solidFill>
                <a:srgbClr val="0D112B"/>
              </a:solidFill>
              <a:latin typeface="Font"/>
            </a:endParaRPr>
          </a:p>
          <a:p>
            <a:pPr>
              <a:buFont typeface="Wingdings" pitchFamily="2" charset="2"/>
              <a:buChar char="v"/>
            </a:pPr>
            <a:r>
              <a:rPr lang="en-GB" sz="1800" dirty="0">
                <a:solidFill>
                  <a:srgbClr val="0D112B"/>
                </a:solidFill>
                <a:latin typeface="Font"/>
              </a:rPr>
              <a:t>WhatsApp</a:t>
            </a:r>
            <a:endParaRPr lang="en-US" sz="1800" dirty="0">
              <a:solidFill>
                <a:srgbClr val="0D112B"/>
              </a:solidFill>
              <a:latin typeface="Font"/>
            </a:endParaRPr>
          </a:p>
          <a:p>
            <a:pPr>
              <a:buFont typeface="Wingdings" pitchFamily="2" charset="2"/>
              <a:buChar char="v"/>
            </a:pPr>
            <a:r>
              <a:rPr lang="en-US" sz="1800" dirty="0">
                <a:solidFill>
                  <a:srgbClr val="0D112B"/>
                </a:solidFill>
                <a:latin typeface="Font"/>
              </a:rPr>
              <a:t>Social</a:t>
            </a:r>
            <a:r>
              <a:rPr lang="en-GB" sz="1800" dirty="0">
                <a:solidFill>
                  <a:srgbClr val="0D112B"/>
                </a:solidFill>
                <a:latin typeface="Font"/>
              </a:rPr>
              <a:t> media direct messages (DMs)</a:t>
            </a:r>
            <a:endParaRPr lang="en-LK" dirty="0"/>
          </a:p>
        </p:txBody>
      </p:sp>
    </p:spTree>
    <p:extLst>
      <p:ext uri="{BB962C8B-B14F-4D97-AF65-F5344CB8AC3E}">
        <p14:creationId xmlns:p14="http://schemas.microsoft.com/office/powerpoint/2010/main" val="155485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309B75-F82E-0166-C3DC-ECE57BCD8226}"/>
              </a:ext>
            </a:extLst>
          </p:cNvPr>
          <p:cNvPicPr>
            <a:picLocks noChangeAspect="1"/>
          </p:cNvPicPr>
          <p:nvPr/>
        </p:nvPicPr>
        <p:blipFill>
          <a:blip r:embed="rId2"/>
          <a:stretch>
            <a:fillRect/>
          </a:stretch>
        </p:blipFill>
        <p:spPr>
          <a:xfrm>
            <a:off x="3092450" y="1082688"/>
            <a:ext cx="6013450" cy="5254611"/>
          </a:xfrm>
          <a:prstGeom prst="rect">
            <a:avLst/>
          </a:prstGeom>
        </p:spPr>
      </p:pic>
    </p:spTree>
    <p:extLst>
      <p:ext uri="{BB962C8B-B14F-4D97-AF65-F5344CB8AC3E}">
        <p14:creationId xmlns:p14="http://schemas.microsoft.com/office/powerpoint/2010/main" val="1082436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477313-9872-2C0C-4A9B-BFE012F638C7}"/>
              </a:ext>
            </a:extLst>
          </p:cNvPr>
          <p:cNvPicPr>
            <a:picLocks noChangeAspect="1"/>
          </p:cNvPicPr>
          <p:nvPr/>
        </p:nvPicPr>
        <p:blipFill>
          <a:blip r:embed="rId2"/>
          <a:stretch>
            <a:fillRect/>
          </a:stretch>
        </p:blipFill>
        <p:spPr>
          <a:xfrm>
            <a:off x="3022600" y="800100"/>
            <a:ext cx="6426200" cy="5576972"/>
          </a:xfrm>
          <a:prstGeom prst="rect">
            <a:avLst/>
          </a:prstGeom>
        </p:spPr>
      </p:pic>
    </p:spTree>
    <p:extLst>
      <p:ext uri="{BB962C8B-B14F-4D97-AF65-F5344CB8AC3E}">
        <p14:creationId xmlns:p14="http://schemas.microsoft.com/office/powerpoint/2010/main" val="324119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EF61-C0B9-9D45-9EB1-42D4F28AA1B3}"/>
              </a:ext>
            </a:extLst>
          </p:cNvPr>
          <p:cNvSpPr>
            <a:spLocks noGrp="1"/>
          </p:cNvSpPr>
          <p:nvPr>
            <p:ph type="title"/>
          </p:nvPr>
        </p:nvSpPr>
        <p:spPr>
          <a:xfrm>
            <a:off x="1575887" y="2689715"/>
            <a:ext cx="9905998" cy="1478570"/>
          </a:xfrm>
        </p:spPr>
        <p:txBody>
          <a:bodyPr/>
          <a:lstStyle/>
          <a:p>
            <a:pPr algn="ctr"/>
            <a:r>
              <a:rPr lang="en-US" dirty="0"/>
              <a:t>Thank you</a:t>
            </a:r>
            <a:endParaRPr lang="en-LK" dirty="0"/>
          </a:p>
        </p:txBody>
      </p:sp>
    </p:spTree>
    <p:extLst>
      <p:ext uri="{BB962C8B-B14F-4D97-AF65-F5344CB8AC3E}">
        <p14:creationId xmlns:p14="http://schemas.microsoft.com/office/powerpoint/2010/main" val="172076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CE4D-0774-BA45-B4E2-AF7EA6706FC8}"/>
              </a:ext>
            </a:extLst>
          </p:cNvPr>
          <p:cNvSpPr>
            <a:spLocks noGrp="1"/>
          </p:cNvSpPr>
          <p:nvPr>
            <p:ph type="title"/>
          </p:nvPr>
        </p:nvSpPr>
        <p:spPr>
          <a:xfrm>
            <a:off x="1143001" y="468124"/>
            <a:ext cx="9905998" cy="868719"/>
          </a:xfrm>
        </p:spPr>
        <p:txBody>
          <a:bodyPr>
            <a:normAutofit/>
          </a:bodyPr>
          <a:lstStyle/>
          <a:p>
            <a:pPr algn="ctr"/>
            <a:r>
              <a:rPr lang="en-GB" dirty="0"/>
              <a:t>Benefits of business messaging</a:t>
            </a:r>
            <a:endParaRPr lang="en-LK" dirty="0"/>
          </a:p>
        </p:txBody>
      </p:sp>
      <p:sp>
        <p:nvSpPr>
          <p:cNvPr id="3" name="Content Placeholder 2">
            <a:extLst>
              <a:ext uri="{FF2B5EF4-FFF2-40B4-BE49-F238E27FC236}">
                <a16:creationId xmlns:a16="http://schemas.microsoft.com/office/drawing/2014/main" id="{F8E9EC65-3DC1-A74E-8524-8A38A485266B}"/>
              </a:ext>
            </a:extLst>
          </p:cNvPr>
          <p:cNvSpPr>
            <a:spLocks noGrp="1"/>
          </p:cNvSpPr>
          <p:nvPr>
            <p:ph idx="1"/>
          </p:nvPr>
        </p:nvSpPr>
        <p:spPr>
          <a:xfrm>
            <a:off x="956603" y="1336843"/>
            <a:ext cx="10779472" cy="5053034"/>
          </a:xfrm>
        </p:spPr>
        <p:txBody>
          <a:bodyPr>
            <a:noAutofit/>
          </a:bodyPr>
          <a:lstStyle/>
          <a:p>
            <a:pPr>
              <a:lnSpc>
                <a:spcPct val="100000"/>
              </a:lnSpc>
            </a:pPr>
            <a:r>
              <a:rPr lang="en-GB" sz="1800" dirty="0">
                <a:solidFill>
                  <a:srgbClr val="0D112B"/>
                </a:solidFill>
                <a:latin typeface="Times New Roman" panose="02020603050405020304" pitchFamily="18" charset="0"/>
                <a:cs typeface="Times New Roman" panose="02020603050405020304" pitchFamily="18" charset="0"/>
              </a:rPr>
              <a:t>Engage with more customers: Businesses that offer more channels don't alienate customers with preferred messaging needs.</a:t>
            </a:r>
            <a:endParaRPr lang="en-US" sz="1800" dirty="0">
              <a:solidFill>
                <a:srgbClr val="0D112B"/>
              </a:solidFill>
              <a:latin typeface="Times New Roman" panose="02020603050405020304" pitchFamily="18" charset="0"/>
              <a:cs typeface="Times New Roman" panose="02020603050405020304" pitchFamily="18" charset="0"/>
            </a:endParaRPr>
          </a:p>
          <a:p>
            <a:pPr>
              <a:lnSpc>
                <a:spcPct val="100000"/>
              </a:lnSpc>
            </a:pPr>
            <a:r>
              <a:rPr lang="en-GB" sz="1800" dirty="0">
                <a:solidFill>
                  <a:srgbClr val="0D112B"/>
                </a:solidFill>
                <a:latin typeface="Times New Roman" panose="02020603050405020304" pitchFamily="18" charset="0"/>
                <a:cs typeface="Times New Roman" panose="02020603050405020304" pitchFamily="18" charset="0"/>
              </a:rPr>
              <a:t>Provide real-time conversations: Customers don't want to wait days for a response—they often need help immediately. Engage with them faster with instant messaging to provide a more positive experience. Sometimes, they just have a question about sizing or even a product's </a:t>
            </a:r>
            <a:r>
              <a:rPr lang="en-GB" sz="1800" dirty="0" err="1">
                <a:solidFill>
                  <a:srgbClr val="0D112B"/>
                </a:solidFill>
                <a:latin typeface="Times New Roman" panose="02020603050405020304" pitchFamily="18" charset="0"/>
                <a:cs typeface="Times New Roman" panose="02020603050405020304" pitchFamily="18" charset="0"/>
              </a:rPr>
              <a:t>color</a:t>
            </a:r>
            <a:r>
              <a:rPr lang="en-GB" sz="1800" dirty="0">
                <a:solidFill>
                  <a:srgbClr val="0D112B"/>
                </a:solidFill>
                <a:latin typeface="Times New Roman" panose="02020603050405020304" pitchFamily="18" charset="0"/>
                <a:cs typeface="Times New Roman" panose="02020603050405020304" pitchFamily="18" charset="0"/>
              </a:rPr>
              <a:t>—answer quickly to seal the deal before they visit another site instead.</a:t>
            </a:r>
            <a:endParaRPr lang="en-US" sz="1800" dirty="0">
              <a:solidFill>
                <a:srgbClr val="0D112B"/>
              </a:solidFill>
              <a:latin typeface="Times New Roman" panose="02020603050405020304" pitchFamily="18" charset="0"/>
              <a:cs typeface="Times New Roman" panose="02020603050405020304" pitchFamily="18" charset="0"/>
            </a:endParaRPr>
          </a:p>
          <a:p>
            <a:pPr>
              <a:lnSpc>
                <a:spcPct val="100000"/>
              </a:lnSpc>
            </a:pPr>
            <a:r>
              <a:rPr lang="en-GB" sz="1800" dirty="0">
                <a:solidFill>
                  <a:srgbClr val="0D112B"/>
                </a:solidFill>
                <a:latin typeface="Times New Roman" panose="02020603050405020304" pitchFamily="18" charset="0"/>
                <a:cs typeface="Times New Roman" panose="02020603050405020304" pitchFamily="18" charset="0"/>
              </a:rPr>
              <a:t>Handle more conversations: Businesses can only talk with one person on the phone at a time (effectively). With messaging, you can have several conversations simultaneously without hurting customer engagement or the customer experience.</a:t>
            </a:r>
            <a:endParaRPr lang="en-US" sz="1800" dirty="0">
              <a:solidFill>
                <a:srgbClr val="0D112B"/>
              </a:solidFill>
              <a:latin typeface="Times New Roman" panose="02020603050405020304" pitchFamily="18" charset="0"/>
              <a:cs typeface="Times New Roman" panose="02020603050405020304" pitchFamily="18" charset="0"/>
            </a:endParaRPr>
          </a:p>
          <a:p>
            <a:pPr>
              <a:lnSpc>
                <a:spcPct val="100000"/>
              </a:lnSpc>
            </a:pPr>
            <a:r>
              <a:rPr lang="en-GB" sz="1800" dirty="0">
                <a:solidFill>
                  <a:srgbClr val="0D112B"/>
                </a:solidFill>
                <a:latin typeface="Times New Roman" panose="02020603050405020304" pitchFamily="18" charset="0"/>
                <a:cs typeface="Times New Roman" panose="02020603050405020304" pitchFamily="18" charset="0"/>
              </a:rPr>
              <a:t>Elevate customer satisfaction: Customers will be happier when they get to use the channels they want and can achieve a faster resolution.</a:t>
            </a:r>
            <a:endParaRPr lang="en-US" sz="1800" dirty="0">
              <a:solidFill>
                <a:srgbClr val="0D112B"/>
              </a:solidFill>
              <a:latin typeface="Times New Roman" panose="02020603050405020304" pitchFamily="18" charset="0"/>
              <a:cs typeface="Times New Roman" panose="02020603050405020304" pitchFamily="18" charset="0"/>
            </a:endParaRPr>
          </a:p>
          <a:p>
            <a:pPr>
              <a:lnSpc>
                <a:spcPct val="100000"/>
              </a:lnSpc>
            </a:pPr>
            <a:r>
              <a:rPr lang="en-GB" sz="1800" dirty="0">
                <a:solidFill>
                  <a:srgbClr val="0D112B"/>
                </a:solidFill>
                <a:latin typeface="Times New Roman" panose="02020603050405020304" pitchFamily="18" charset="0"/>
                <a:cs typeface="Times New Roman" panose="02020603050405020304" pitchFamily="18" charset="0"/>
              </a:rPr>
              <a:t>Use video and images: Business messaging (unlike with a phone call) lets you send Multimedia Messaging Service (MMS) texts with pictures, emojis, GIFs, and videos. Send your customers pictures of relevant products or give them a quick walk-through with a video tutorial. Customers can also use file sharing to upload their own screenshots and pictures.</a:t>
            </a:r>
            <a:endParaRPr lang="en-LK"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68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A958-4FAB-B247-ABBD-7B9AA718EBA4}"/>
              </a:ext>
            </a:extLst>
          </p:cNvPr>
          <p:cNvSpPr>
            <a:spLocks noGrp="1"/>
          </p:cNvSpPr>
          <p:nvPr>
            <p:ph type="title"/>
          </p:nvPr>
        </p:nvSpPr>
        <p:spPr>
          <a:xfrm>
            <a:off x="1542467" y="908508"/>
            <a:ext cx="9905998" cy="768456"/>
          </a:xfrm>
        </p:spPr>
        <p:txBody>
          <a:bodyPr>
            <a:normAutofit/>
          </a:bodyPr>
          <a:lstStyle/>
          <a:p>
            <a:pPr algn="ctr"/>
            <a:r>
              <a:rPr lang="en-GB" dirty="0"/>
              <a:t>9 examples of business messaging</a:t>
            </a:r>
            <a:endParaRPr lang="en-LK" dirty="0"/>
          </a:p>
        </p:txBody>
      </p:sp>
      <p:sp>
        <p:nvSpPr>
          <p:cNvPr id="3" name="Content Placeholder 2">
            <a:extLst>
              <a:ext uri="{FF2B5EF4-FFF2-40B4-BE49-F238E27FC236}">
                <a16:creationId xmlns:a16="http://schemas.microsoft.com/office/drawing/2014/main" id="{2D2002AC-5C51-0641-9D96-AD79940EF979}"/>
              </a:ext>
            </a:extLst>
          </p:cNvPr>
          <p:cNvSpPr>
            <a:spLocks noGrp="1"/>
          </p:cNvSpPr>
          <p:nvPr>
            <p:ph idx="1"/>
          </p:nvPr>
        </p:nvSpPr>
        <p:spPr>
          <a:xfrm>
            <a:off x="1542466" y="2249258"/>
            <a:ext cx="9905999" cy="3949327"/>
          </a:xfrm>
        </p:spPr>
        <p:txBody>
          <a:bodyPr/>
          <a:lstStyle/>
          <a:p>
            <a:r>
              <a:rPr lang="en-GB" sz="1800" dirty="0">
                <a:solidFill>
                  <a:srgbClr val="0D112B"/>
                </a:solidFill>
                <a:latin typeface="Font"/>
              </a:rPr>
              <a:t>Here are a few examples of ways you can use business messaging:</a:t>
            </a:r>
            <a:endParaRPr lang="en-US" sz="1800" dirty="0">
              <a:solidFill>
                <a:srgbClr val="0D112B"/>
              </a:solidFill>
              <a:latin typeface="Font"/>
            </a:endParaRPr>
          </a:p>
          <a:p>
            <a:pPr marL="342900" indent="-342900">
              <a:buFont typeface="+mj-lt"/>
              <a:buAutoNum type="arabicPeriod"/>
            </a:pPr>
            <a:r>
              <a:rPr lang="en-GB" sz="1800" dirty="0">
                <a:solidFill>
                  <a:srgbClr val="444444"/>
                </a:solidFill>
                <a:latin typeface="Font"/>
              </a:rPr>
              <a:t>Welcome</a:t>
            </a:r>
            <a:r>
              <a:rPr lang="en-US" sz="1800" dirty="0">
                <a:solidFill>
                  <a:srgbClr val="444444"/>
                </a:solidFill>
                <a:latin typeface="Font"/>
              </a:rPr>
              <a:t> - </a:t>
            </a:r>
            <a:r>
              <a:rPr lang="en-GB" sz="1800" dirty="0">
                <a:solidFill>
                  <a:srgbClr val="0D112B"/>
                </a:solidFill>
                <a:latin typeface="Font"/>
              </a:rPr>
              <a:t>Send new customers or subscribers a welcome message. This sets the stage for future messaging, rolls out the red carpet, and provides them with opt-out details.</a:t>
            </a:r>
            <a:endParaRPr lang="en-US" sz="1800" dirty="0">
              <a:solidFill>
                <a:srgbClr val="444444"/>
              </a:solidFill>
              <a:latin typeface="Font"/>
            </a:endParaRPr>
          </a:p>
          <a:p>
            <a:pPr marL="342900" indent="-342900">
              <a:buFont typeface="+mj-lt"/>
              <a:buAutoNum type="arabicPeriod"/>
            </a:pPr>
            <a:r>
              <a:rPr lang="en-GB" sz="1800" dirty="0">
                <a:solidFill>
                  <a:srgbClr val="444444"/>
                </a:solidFill>
                <a:latin typeface="Font"/>
              </a:rPr>
              <a:t>Promotional</a:t>
            </a:r>
            <a:r>
              <a:rPr lang="en-US" sz="1800" dirty="0">
                <a:solidFill>
                  <a:srgbClr val="444444"/>
                </a:solidFill>
                <a:latin typeface="Font"/>
              </a:rPr>
              <a:t> - </a:t>
            </a:r>
            <a:r>
              <a:rPr lang="en-GB" sz="1800" dirty="0">
                <a:solidFill>
                  <a:srgbClr val="0D112B"/>
                </a:solidFill>
                <a:latin typeface="Font"/>
              </a:rPr>
              <a:t>Give your customers discount codes and exclusive offers. Make these offers enticing to encourage your users to check their messaging applications or text messages</a:t>
            </a:r>
            <a:r>
              <a:rPr lang="en-US" sz="1800" dirty="0">
                <a:solidFill>
                  <a:srgbClr val="0D112B"/>
                </a:solidFill>
                <a:latin typeface="Font"/>
              </a:rPr>
              <a:t>.</a:t>
            </a:r>
          </a:p>
          <a:p>
            <a:pPr marL="342900" indent="-342900">
              <a:buFont typeface="+mj-lt"/>
              <a:buAutoNum type="arabicPeriod"/>
            </a:pPr>
            <a:r>
              <a:rPr lang="en-GB" sz="1800" dirty="0">
                <a:solidFill>
                  <a:srgbClr val="444444"/>
                </a:solidFill>
                <a:latin typeface="Font"/>
              </a:rPr>
              <a:t>Confirmation</a:t>
            </a:r>
            <a:r>
              <a:rPr lang="en-US" sz="1800" dirty="0">
                <a:solidFill>
                  <a:srgbClr val="444444"/>
                </a:solidFill>
                <a:latin typeface="Font"/>
              </a:rPr>
              <a:t> - </a:t>
            </a:r>
            <a:r>
              <a:rPr lang="en-GB" sz="1800" dirty="0">
                <a:solidFill>
                  <a:srgbClr val="0D112B"/>
                </a:solidFill>
                <a:latin typeface="Font"/>
              </a:rPr>
              <a:t>Let your customers know when you receive their order or when you're confirming an appointment.</a:t>
            </a:r>
            <a:endParaRPr lang="en-US" sz="1800" dirty="0">
              <a:solidFill>
                <a:srgbClr val="0D112B"/>
              </a:solidFill>
              <a:latin typeface="Font"/>
            </a:endParaRPr>
          </a:p>
          <a:p>
            <a:pPr marL="342900" indent="-342900">
              <a:buFont typeface="+mj-lt"/>
              <a:buAutoNum type="arabicPeriod"/>
            </a:pPr>
            <a:r>
              <a:rPr lang="en-GB" sz="1800" dirty="0">
                <a:solidFill>
                  <a:srgbClr val="444444"/>
                </a:solidFill>
                <a:latin typeface="Font"/>
              </a:rPr>
              <a:t>Reminder</a:t>
            </a:r>
            <a:r>
              <a:rPr lang="en-US" sz="1800" dirty="0">
                <a:solidFill>
                  <a:srgbClr val="444444"/>
                </a:solidFill>
                <a:latin typeface="Font"/>
              </a:rPr>
              <a:t> - </a:t>
            </a:r>
            <a:r>
              <a:rPr lang="en-GB" sz="1800" dirty="0">
                <a:solidFill>
                  <a:srgbClr val="0D112B"/>
                </a:solidFill>
                <a:latin typeface="Font"/>
              </a:rPr>
              <a:t>Message your customers about upcoming </a:t>
            </a:r>
            <a:r>
              <a:rPr lang="en-GB" sz="1800" dirty="0">
                <a:solidFill>
                  <a:schemeClr val="bg1"/>
                </a:solidFill>
                <a:latin typeface="Font"/>
              </a:rPr>
              <a:t>appointment reminders.</a:t>
            </a:r>
            <a:endParaRPr lang="en-US" sz="1800" dirty="0">
              <a:solidFill>
                <a:schemeClr val="bg1"/>
              </a:solidFill>
              <a:latin typeface="Font"/>
            </a:endParaRPr>
          </a:p>
        </p:txBody>
      </p:sp>
    </p:spTree>
    <p:extLst>
      <p:ext uri="{BB962C8B-B14F-4D97-AF65-F5344CB8AC3E}">
        <p14:creationId xmlns:p14="http://schemas.microsoft.com/office/powerpoint/2010/main" val="132996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4457E-88A4-5F4E-A10C-C11081EC54CD}"/>
              </a:ext>
            </a:extLst>
          </p:cNvPr>
          <p:cNvSpPr>
            <a:spLocks noGrp="1"/>
          </p:cNvSpPr>
          <p:nvPr>
            <p:ph idx="1"/>
          </p:nvPr>
        </p:nvSpPr>
        <p:spPr>
          <a:xfrm>
            <a:off x="1525753" y="1062163"/>
            <a:ext cx="9837405" cy="4993105"/>
          </a:xfrm>
        </p:spPr>
        <p:txBody>
          <a:bodyPr/>
          <a:lstStyle/>
          <a:p>
            <a:pPr marL="0" indent="0">
              <a:buNone/>
            </a:pPr>
            <a:r>
              <a:rPr lang="en-US" sz="1800" dirty="0">
                <a:solidFill>
                  <a:srgbClr val="444444"/>
                </a:solidFill>
                <a:latin typeface="Font"/>
              </a:rPr>
              <a:t>5. </a:t>
            </a:r>
            <a:r>
              <a:rPr lang="en-GB" sz="1800" dirty="0">
                <a:solidFill>
                  <a:srgbClr val="444444"/>
                </a:solidFill>
                <a:latin typeface="Font"/>
              </a:rPr>
              <a:t>Customer service</a:t>
            </a:r>
            <a:r>
              <a:rPr lang="en-US" sz="1800" dirty="0">
                <a:solidFill>
                  <a:schemeClr val="bg1"/>
                </a:solidFill>
                <a:latin typeface="Font"/>
              </a:rPr>
              <a:t> - </a:t>
            </a:r>
            <a:r>
              <a:rPr lang="en-GB" sz="1800" dirty="0">
                <a:solidFill>
                  <a:schemeClr val="bg1"/>
                </a:solidFill>
                <a:latin typeface="Font"/>
              </a:rPr>
              <a:t>Chat with your customers in messaging applications to solve their problems. This gives you better access to screenshots, videos, images, and links.</a:t>
            </a:r>
            <a:endParaRPr lang="en-US" sz="1800" dirty="0">
              <a:solidFill>
                <a:schemeClr val="bg1"/>
              </a:solidFill>
              <a:latin typeface="Font"/>
            </a:endParaRPr>
          </a:p>
          <a:p>
            <a:pPr marL="0" indent="0">
              <a:buNone/>
            </a:pPr>
            <a:r>
              <a:rPr lang="en-US" sz="1800" dirty="0">
                <a:solidFill>
                  <a:srgbClr val="444444"/>
                </a:solidFill>
                <a:latin typeface="Font"/>
              </a:rPr>
              <a:t>6. </a:t>
            </a:r>
            <a:r>
              <a:rPr lang="en-GB" sz="2000" dirty="0">
                <a:solidFill>
                  <a:srgbClr val="444444"/>
                </a:solidFill>
                <a:latin typeface="Font"/>
              </a:rPr>
              <a:t>Shipping notification</a:t>
            </a:r>
            <a:r>
              <a:rPr lang="en-US" sz="2000" dirty="0">
                <a:solidFill>
                  <a:srgbClr val="444444"/>
                </a:solidFill>
                <a:latin typeface="Font"/>
              </a:rPr>
              <a:t> - </a:t>
            </a:r>
            <a:r>
              <a:rPr lang="en-GB" sz="2000" dirty="0">
                <a:solidFill>
                  <a:srgbClr val="0D112B"/>
                </a:solidFill>
                <a:latin typeface="Font"/>
              </a:rPr>
              <a:t>Notify your customers when an order has shipped and provide them with ongoing updates until it arrives.</a:t>
            </a:r>
            <a:endParaRPr lang="en-US" sz="2000" dirty="0">
              <a:solidFill>
                <a:srgbClr val="0D112B"/>
              </a:solidFill>
              <a:latin typeface="Font"/>
            </a:endParaRPr>
          </a:p>
          <a:p>
            <a:pPr marL="0" indent="0">
              <a:buNone/>
            </a:pPr>
            <a:r>
              <a:rPr lang="en-GB" sz="2000" dirty="0">
                <a:solidFill>
                  <a:srgbClr val="444444"/>
                </a:solidFill>
                <a:latin typeface="Font"/>
              </a:rPr>
              <a:t>7. Security alert</a:t>
            </a:r>
            <a:r>
              <a:rPr lang="en-US" sz="2000" dirty="0">
                <a:solidFill>
                  <a:srgbClr val="444444"/>
                </a:solidFill>
                <a:latin typeface="Font"/>
              </a:rPr>
              <a:t> - </a:t>
            </a:r>
            <a:r>
              <a:rPr lang="en-GB" sz="2000" dirty="0">
                <a:solidFill>
                  <a:srgbClr val="0D112B"/>
                </a:solidFill>
                <a:latin typeface="Font"/>
              </a:rPr>
              <a:t>Message your customers immediately if there is any suspicious account </a:t>
            </a:r>
            <a:r>
              <a:rPr lang="en-GB" sz="2000" dirty="0" err="1">
                <a:solidFill>
                  <a:srgbClr val="0D112B"/>
                </a:solidFill>
                <a:latin typeface="Font"/>
              </a:rPr>
              <a:t>behavior</a:t>
            </a:r>
            <a:r>
              <a:rPr lang="en-GB" sz="2000" dirty="0">
                <a:solidFill>
                  <a:srgbClr val="0D112B"/>
                </a:solidFill>
                <a:latin typeface="Font"/>
              </a:rPr>
              <a:t> or any emergency.</a:t>
            </a:r>
            <a:endParaRPr lang="en-US" sz="2000" dirty="0">
              <a:solidFill>
                <a:srgbClr val="0D112B"/>
              </a:solidFill>
              <a:latin typeface="Font"/>
            </a:endParaRPr>
          </a:p>
          <a:p>
            <a:pPr marL="0" indent="0">
              <a:buNone/>
            </a:pPr>
            <a:r>
              <a:rPr lang="en-GB" sz="2000" dirty="0">
                <a:solidFill>
                  <a:srgbClr val="444444"/>
                </a:solidFill>
                <a:latin typeface="Font"/>
              </a:rPr>
              <a:t>8. Verification</a:t>
            </a:r>
            <a:r>
              <a:rPr lang="en-US" sz="2000" dirty="0">
                <a:solidFill>
                  <a:srgbClr val="444444"/>
                </a:solidFill>
                <a:latin typeface="Font"/>
              </a:rPr>
              <a:t> - </a:t>
            </a:r>
            <a:r>
              <a:rPr lang="en-GB" sz="2000" dirty="0">
                <a:solidFill>
                  <a:srgbClr val="0D112B"/>
                </a:solidFill>
                <a:latin typeface="Font"/>
              </a:rPr>
              <a:t>Use messaging to send one-time passwords for user verification.</a:t>
            </a:r>
            <a:endParaRPr lang="en-US" sz="2000" dirty="0">
              <a:solidFill>
                <a:srgbClr val="0D112B"/>
              </a:solidFill>
              <a:latin typeface="Font"/>
            </a:endParaRPr>
          </a:p>
          <a:p>
            <a:pPr marL="0" indent="0">
              <a:buNone/>
            </a:pPr>
            <a:r>
              <a:rPr lang="en-GB" sz="2000" dirty="0">
                <a:solidFill>
                  <a:srgbClr val="444444"/>
                </a:solidFill>
                <a:latin typeface="Font"/>
              </a:rPr>
              <a:t>9. Conversations</a:t>
            </a:r>
            <a:r>
              <a:rPr lang="en-US" sz="2000" dirty="0">
                <a:solidFill>
                  <a:srgbClr val="444444"/>
                </a:solidFill>
                <a:latin typeface="Font"/>
              </a:rPr>
              <a:t> - </a:t>
            </a:r>
            <a:r>
              <a:rPr lang="en-GB" sz="2000" dirty="0">
                <a:solidFill>
                  <a:srgbClr val="0D112B"/>
                </a:solidFill>
                <a:latin typeface="Font"/>
              </a:rPr>
              <a:t>Chat with your customers. This could be a sales representative walking customers through pricing options or a customer service agent answering questions about sizing. It could even be two agents talking with a single customer</a:t>
            </a:r>
            <a:r>
              <a:rPr lang="en-US" sz="2000" dirty="0">
                <a:solidFill>
                  <a:srgbClr val="0D112B"/>
                </a:solidFill>
                <a:latin typeface="Font"/>
              </a:rPr>
              <a:t> </a:t>
            </a:r>
            <a:r>
              <a:rPr lang="en-GB" sz="2000" dirty="0">
                <a:solidFill>
                  <a:srgbClr val="0D112B"/>
                </a:solidFill>
                <a:latin typeface="Font"/>
              </a:rPr>
              <a:t>or, one agent speaking with two customers.</a:t>
            </a:r>
            <a:endParaRPr lang="en-LK" sz="2000" dirty="0"/>
          </a:p>
        </p:txBody>
      </p:sp>
    </p:spTree>
    <p:extLst>
      <p:ext uri="{BB962C8B-B14F-4D97-AF65-F5344CB8AC3E}">
        <p14:creationId xmlns:p14="http://schemas.microsoft.com/office/powerpoint/2010/main" val="258038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CD01-EE1E-9249-8E15-0573A4FF2EE8}"/>
              </a:ext>
            </a:extLst>
          </p:cNvPr>
          <p:cNvSpPr>
            <a:spLocks noGrp="1"/>
          </p:cNvSpPr>
          <p:nvPr>
            <p:ph type="title"/>
          </p:nvPr>
        </p:nvSpPr>
        <p:spPr>
          <a:xfrm>
            <a:off x="1143001" y="582308"/>
            <a:ext cx="9905998" cy="968982"/>
          </a:xfrm>
        </p:spPr>
        <p:txBody>
          <a:bodyPr>
            <a:normAutofit/>
          </a:bodyPr>
          <a:lstStyle/>
          <a:p>
            <a:pPr algn="ctr"/>
            <a:r>
              <a:rPr lang="en-GB" dirty="0"/>
              <a:t>Planning a Business Message</a:t>
            </a:r>
            <a:endParaRPr lang="en-LK" dirty="0"/>
          </a:p>
        </p:txBody>
      </p:sp>
      <p:pic>
        <p:nvPicPr>
          <p:cNvPr id="4" name="Picture 4">
            <a:extLst>
              <a:ext uri="{FF2B5EF4-FFF2-40B4-BE49-F238E27FC236}">
                <a16:creationId xmlns:a16="http://schemas.microsoft.com/office/drawing/2014/main" id="{C31EE936-80C4-1F4B-845E-AFBFC15ADD5C}"/>
              </a:ext>
            </a:extLst>
          </p:cNvPr>
          <p:cNvPicPr>
            <a:picLocks noGrp="1" noChangeAspect="1"/>
          </p:cNvPicPr>
          <p:nvPr>
            <p:ph idx="1"/>
          </p:nvPr>
        </p:nvPicPr>
        <p:blipFill>
          <a:blip r:embed="rId2"/>
          <a:stretch>
            <a:fillRect/>
          </a:stretch>
        </p:blipFill>
        <p:spPr>
          <a:xfrm>
            <a:off x="2021974" y="1669523"/>
            <a:ext cx="8789738" cy="4379687"/>
          </a:xfrm>
        </p:spPr>
      </p:pic>
    </p:spTree>
    <p:extLst>
      <p:ext uri="{BB962C8B-B14F-4D97-AF65-F5344CB8AC3E}">
        <p14:creationId xmlns:p14="http://schemas.microsoft.com/office/powerpoint/2010/main" val="202282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E61E-8110-154A-85BD-59C53F2680E4}"/>
              </a:ext>
            </a:extLst>
          </p:cNvPr>
          <p:cNvSpPr>
            <a:spLocks noGrp="1"/>
          </p:cNvSpPr>
          <p:nvPr>
            <p:ph type="title"/>
          </p:nvPr>
        </p:nvSpPr>
        <p:spPr>
          <a:xfrm>
            <a:off x="2423025" y="523189"/>
            <a:ext cx="7753685" cy="679969"/>
          </a:xfrm>
        </p:spPr>
        <p:txBody>
          <a:bodyPr>
            <a:normAutofit/>
          </a:bodyPr>
          <a:lstStyle/>
          <a:p>
            <a:pPr marL="571500" indent="-571500" algn="ctr">
              <a:buFont typeface="Wingdings" pitchFamily="2" charset="2"/>
              <a:buChar char="Ø"/>
            </a:pPr>
            <a:r>
              <a:rPr lang="en-GB" dirty="0">
                <a:latin typeface="Helvetica-Bold"/>
              </a:rPr>
              <a:t>Identify your Purpose</a:t>
            </a:r>
            <a:endParaRPr lang="en-LK" dirty="0"/>
          </a:p>
        </p:txBody>
      </p:sp>
      <p:sp>
        <p:nvSpPr>
          <p:cNvPr id="3" name="Content Placeholder 2">
            <a:extLst>
              <a:ext uri="{FF2B5EF4-FFF2-40B4-BE49-F238E27FC236}">
                <a16:creationId xmlns:a16="http://schemas.microsoft.com/office/drawing/2014/main" id="{E7C3B757-D171-E143-8605-CCD44C59F59E}"/>
              </a:ext>
            </a:extLst>
          </p:cNvPr>
          <p:cNvSpPr>
            <a:spLocks noGrp="1"/>
          </p:cNvSpPr>
          <p:nvPr>
            <p:ph idx="1"/>
          </p:nvPr>
        </p:nvSpPr>
        <p:spPr>
          <a:xfrm>
            <a:off x="1795503" y="1658143"/>
            <a:ext cx="9550944" cy="4207252"/>
          </a:xfrm>
        </p:spPr>
        <p:txBody>
          <a:bodyPr>
            <a:normAutofit/>
          </a:bodyPr>
          <a:lstStyle/>
          <a:p>
            <a:r>
              <a:rPr lang="en-GB" sz="2000" dirty="0">
                <a:solidFill>
                  <a:schemeClr val="bg1"/>
                </a:solidFill>
                <a:latin typeface="Times New Roman" panose="02020603050405020304" pitchFamily="18" charset="0"/>
                <a:cs typeface="Times New Roman" panose="02020603050405020304" pitchFamily="18" charset="0"/>
              </a:rPr>
              <a:t>The first of the five planning steps of a message is to have a clear idea of its purpose. Normally, the purpose of the message is two-fold: the reason for the message itself and the creation of goodwill. </a:t>
            </a:r>
            <a:endParaRPr lang="en-US" sz="2000" dirty="0">
              <a:solidFill>
                <a:schemeClr val="bg1"/>
              </a:solidFill>
              <a:latin typeface="Times New Roman" panose="02020603050405020304" pitchFamily="18" charset="0"/>
              <a:cs typeface="Times New Roman" panose="02020603050405020304" pitchFamily="18" charset="0"/>
            </a:endParaRPr>
          </a:p>
          <a:p>
            <a:r>
              <a:rPr lang="en-GB" sz="2000" dirty="0">
                <a:solidFill>
                  <a:schemeClr val="bg1"/>
                </a:solidFill>
                <a:latin typeface="Times New Roman" panose="02020603050405020304" pitchFamily="18" charset="0"/>
                <a:cs typeface="Times New Roman" panose="02020603050405020304" pitchFamily="18" charset="0"/>
              </a:rPr>
              <a:t>The first step when planning a message is to determine its specific purpose.  Your message may be informational, such as announcing your firm’s new address. It may be persuasive, such as asking the customer to buy a particular product. </a:t>
            </a:r>
            <a:endParaRPr lang="en-US" sz="2000" dirty="0">
              <a:solidFill>
                <a:schemeClr val="bg1"/>
              </a:solidFill>
              <a:latin typeface="Times New Roman" panose="02020603050405020304" pitchFamily="18" charset="0"/>
              <a:cs typeface="Times New Roman" panose="02020603050405020304" pitchFamily="18" charset="0"/>
            </a:endParaRPr>
          </a:p>
          <a:p>
            <a:r>
              <a:rPr lang="en-GB" sz="2000" dirty="0">
                <a:solidFill>
                  <a:schemeClr val="bg1"/>
                </a:solidFill>
                <a:latin typeface="Times New Roman" panose="02020603050405020304" pitchFamily="18" charset="0"/>
                <a:cs typeface="Times New Roman" panose="02020603050405020304" pitchFamily="18" charset="0"/>
              </a:rPr>
              <a:t>Besides, all messages have an underlying purpose to create goodwill. Courtesy and consideration are especially necessary to create goodwill. Consequently, if the purpose is not clear in the mind of the sender, the communication will fail to achieve the desired feedback.</a:t>
            </a:r>
            <a:endParaRPr lang="en-LK"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5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330F-9597-A344-BE29-F0403DAB7210}"/>
              </a:ext>
            </a:extLst>
          </p:cNvPr>
          <p:cNvSpPr>
            <a:spLocks noGrp="1"/>
          </p:cNvSpPr>
          <p:nvPr>
            <p:ph type="title"/>
          </p:nvPr>
        </p:nvSpPr>
        <p:spPr>
          <a:xfrm>
            <a:off x="1141412" y="301018"/>
            <a:ext cx="9905998" cy="1035824"/>
          </a:xfrm>
        </p:spPr>
        <p:txBody>
          <a:bodyPr/>
          <a:lstStyle/>
          <a:p>
            <a:pPr marL="571500" indent="-571500" algn="ctr">
              <a:buFont typeface="Wingdings" pitchFamily="2" charset="2"/>
              <a:buChar char="Ø"/>
            </a:pPr>
            <a:r>
              <a:rPr lang="en-US" dirty="0"/>
              <a:t>Analyze your Audience</a:t>
            </a:r>
            <a:endParaRPr lang="en-LK" dirty="0"/>
          </a:p>
        </p:txBody>
      </p:sp>
      <p:sp>
        <p:nvSpPr>
          <p:cNvPr id="3" name="Content Placeholder 2">
            <a:extLst>
              <a:ext uri="{FF2B5EF4-FFF2-40B4-BE49-F238E27FC236}">
                <a16:creationId xmlns:a16="http://schemas.microsoft.com/office/drawing/2014/main" id="{2964E50F-24A9-D045-B976-C42BAC657AD7}"/>
              </a:ext>
            </a:extLst>
          </p:cNvPr>
          <p:cNvSpPr>
            <a:spLocks noGrp="1"/>
          </p:cNvSpPr>
          <p:nvPr>
            <p:ph idx="1"/>
          </p:nvPr>
        </p:nvSpPr>
        <p:spPr>
          <a:xfrm>
            <a:off x="1509042" y="2083803"/>
            <a:ext cx="9905999" cy="2690394"/>
          </a:xfrm>
        </p:spPr>
        <p:txBody>
          <a:bodyPr>
            <a:normAutofit/>
          </a:bodyPr>
          <a:lstStyle/>
          <a:p>
            <a:r>
              <a:rPr lang="en-GB" dirty="0">
                <a:solidFill>
                  <a:schemeClr val="bg1"/>
                </a:solidFill>
                <a:latin typeface="Times New Roman" panose="02020603050405020304" pitchFamily="18" charset="0"/>
                <a:cs typeface="Times New Roman" panose="02020603050405020304" pitchFamily="18" charset="0"/>
              </a:rPr>
              <a:t>Seeing the message from the receivers’ point of view, and keeping in mind, the needs, interests, attitudes, and culture, help to </a:t>
            </a:r>
            <a:r>
              <a:rPr lang="en-GB" dirty="0" err="1">
                <a:solidFill>
                  <a:schemeClr val="bg1"/>
                </a:solidFill>
                <a:latin typeface="Times New Roman" panose="02020603050405020304" pitchFamily="18" charset="0"/>
                <a:cs typeface="Times New Roman" panose="02020603050405020304" pitchFamily="18" charset="0"/>
              </a:rPr>
              <a:t>analyze</a:t>
            </a:r>
            <a:r>
              <a:rPr lang="en-GB" dirty="0">
                <a:solidFill>
                  <a:schemeClr val="bg1"/>
                </a:solidFill>
                <a:latin typeface="Times New Roman" panose="02020603050405020304" pitchFamily="18" charset="0"/>
                <a:cs typeface="Times New Roman" panose="02020603050405020304" pitchFamily="18" charset="0"/>
              </a:rPr>
              <a:t> the audience. You can imagine the audience or reader if you know them. Much of your writing, however, will go to people or companies you have never met. So be careful with the salutation of the message. Pay attention to the proper placement of first and last names and correct titles.</a:t>
            </a:r>
            <a:endParaRPr lang="en-LK"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67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6A84-1B2A-2843-B5C2-DC87271502E7}"/>
              </a:ext>
            </a:extLst>
          </p:cNvPr>
          <p:cNvSpPr>
            <a:spLocks noGrp="1"/>
          </p:cNvSpPr>
          <p:nvPr>
            <p:ph type="title"/>
          </p:nvPr>
        </p:nvSpPr>
        <p:spPr>
          <a:xfrm>
            <a:off x="1417848" y="802334"/>
            <a:ext cx="9905998" cy="885429"/>
          </a:xfrm>
        </p:spPr>
        <p:txBody>
          <a:bodyPr>
            <a:normAutofit/>
          </a:bodyPr>
          <a:lstStyle/>
          <a:p>
            <a:pPr marL="571500" indent="-571500" algn="ctr">
              <a:buFont typeface="Wingdings" pitchFamily="2" charset="2"/>
              <a:buChar char="Ø"/>
            </a:pPr>
            <a:r>
              <a:rPr lang="en-GB" dirty="0"/>
              <a:t>Choose your ideas</a:t>
            </a:r>
            <a:endParaRPr lang="en-LK" dirty="0"/>
          </a:p>
        </p:txBody>
      </p:sp>
      <p:sp>
        <p:nvSpPr>
          <p:cNvPr id="3" name="Content Placeholder 2">
            <a:extLst>
              <a:ext uri="{FF2B5EF4-FFF2-40B4-BE49-F238E27FC236}">
                <a16:creationId xmlns:a16="http://schemas.microsoft.com/office/drawing/2014/main" id="{BEBD4F08-60CE-D94B-B481-A700282B9183}"/>
              </a:ext>
            </a:extLst>
          </p:cNvPr>
          <p:cNvSpPr>
            <a:spLocks noGrp="1"/>
          </p:cNvSpPr>
          <p:nvPr>
            <p:ph idx="1"/>
          </p:nvPr>
        </p:nvSpPr>
        <p:spPr>
          <a:xfrm>
            <a:off x="1042737" y="2389604"/>
            <a:ext cx="10656220" cy="3258554"/>
          </a:xfrm>
        </p:spPr>
        <p:txBody>
          <a:bodyPr>
            <a:noAutofit/>
          </a:bodyPr>
          <a:lstStyle/>
          <a:p>
            <a:r>
              <a:rPr lang="en-US" sz="2000" dirty="0">
                <a:solidFill>
                  <a:schemeClr val="bg1"/>
                </a:solidFill>
                <a:latin typeface="Helvetica" pitchFamily="2" charset="0"/>
              </a:rPr>
              <a:t>You</a:t>
            </a:r>
            <a:r>
              <a:rPr lang="en-GB" sz="2000" dirty="0">
                <a:solidFill>
                  <a:schemeClr val="bg1"/>
                </a:solidFill>
                <a:latin typeface="Helvetica" pitchFamily="2" charset="0"/>
              </a:rPr>
              <a:t> have to choose the ideas for your message which is the</a:t>
            </a:r>
            <a:r>
              <a:rPr lang="en-US" sz="2000" dirty="0">
                <a:solidFill>
                  <a:schemeClr val="bg1"/>
                </a:solidFill>
                <a:latin typeface="Helvetica" pitchFamily="2" charset="0"/>
              </a:rPr>
              <a:t> third</a:t>
            </a:r>
            <a:r>
              <a:rPr lang="en-GB" sz="2000" dirty="0">
                <a:solidFill>
                  <a:schemeClr val="bg1"/>
                </a:solidFill>
                <a:latin typeface="Helvetica" pitchFamily="2" charset="0"/>
              </a:rPr>
              <a:t> step for planning a business message. Thus, if you are answering a letter, underline the main points to discuss, and jot down your ideas in the margin. </a:t>
            </a:r>
            <a:endParaRPr lang="en-US" sz="2000" dirty="0">
              <a:solidFill>
                <a:schemeClr val="bg1"/>
              </a:solidFill>
              <a:latin typeface="Helvetica" pitchFamily="2" charset="0"/>
            </a:endParaRPr>
          </a:p>
          <a:p>
            <a:r>
              <a:rPr lang="en-GB" sz="2000" dirty="0">
                <a:solidFill>
                  <a:schemeClr val="bg1"/>
                </a:solidFill>
                <a:latin typeface="Helvetica" pitchFamily="2" charset="0"/>
              </a:rPr>
              <a:t>Likewise, if you are writing an uninvited or a complex message, begin by listing ideas and then </a:t>
            </a:r>
            <a:r>
              <a:rPr lang="en-US" sz="2000" dirty="0">
                <a:solidFill>
                  <a:schemeClr val="bg1"/>
                </a:solidFill>
                <a:latin typeface="Helvetica" pitchFamily="2" charset="0"/>
              </a:rPr>
              <a:t>choose </a:t>
            </a:r>
            <a:r>
              <a:rPr lang="en-GB" sz="2000" dirty="0">
                <a:solidFill>
                  <a:schemeClr val="bg1"/>
                </a:solidFill>
                <a:latin typeface="Helvetica" pitchFamily="2" charset="0"/>
              </a:rPr>
              <a:t>the best ideas for your receiver.</a:t>
            </a:r>
            <a:r>
              <a:rPr lang="en-US" sz="2000" dirty="0">
                <a:solidFill>
                  <a:schemeClr val="bg1"/>
                </a:solidFill>
                <a:latin typeface="Helvetica" pitchFamily="2" charset="0"/>
              </a:rPr>
              <a:t> </a:t>
            </a:r>
            <a:r>
              <a:rPr lang="en-GB" sz="2000" dirty="0">
                <a:solidFill>
                  <a:schemeClr val="bg1"/>
                </a:solidFill>
                <a:latin typeface="Helvetica" pitchFamily="2" charset="0"/>
              </a:rPr>
              <a:t>However, the ideas you include depend on the type of message you are sending, and the background and location of your receiver (national or international).</a:t>
            </a:r>
            <a:endParaRPr lang="en-US" sz="2000" dirty="0">
              <a:solidFill>
                <a:schemeClr val="bg1"/>
              </a:solidFill>
              <a:latin typeface="Helvetica" pitchFamily="2" charset="0"/>
            </a:endParaRPr>
          </a:p>
          <a:p>
            <a:endParaRPr lang="en-LK" sz="1800" dirty="0"/>
          </a:p>
        </p:txBody>
      </p:sp>
    </p:spTree>
    <p:extLst>
      <p:ext uri="{BB962C8B-B14F-4D97-AF65-F5344CB8AC3E}">
        <p14:creationId xmlns:p14="http://schemas.microsoft.com/office/powerpoint/2010/main" val="2078369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5</TotalTime>
  <Words>1389</Words>
  <Application>Microsoft Office PowerPoint</Application>
  <PresentationFormat>Widescreen</PresentationFormat>
  <Paragraphs>76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Planning &amp; writing Business messages </vt:lpstr>
      <vt:lpstr>What is a business message </vt:lpstr>
      <vt:lpstr>Benefits of business messaging</vt:lpstr>
      <vt:lpstr>9 examples of business messaging</vt:lpstr>
      <vt:lpstr>PowerPoint Presentation</vt:lpstr>
      <vt:lpstr>Planning a Business Message</vt:lpstr>
      <vt:lpstr>Identify your Purpose</vt:lpstr>
      <vt:lpstr>Analyze your Audience</vt:lpstr>
      <vt:lpstr>Choose your ideas</vt:lpstr>
      <vt:lpstr>PowerPoint Presentation</vt:lpstr>
      <vt:lpstr>Collect data to support your ideas</vt:lpstr>
      <vt:lpstr>Organize your message</vt:lpstr>
      <vt:lpstr>Approaches of message communication </vt:lpstr>
      <vt:lpstr>Direct (deductive) Approach </vt:lpstr>
      <vt:lpstr>Indirect (inductive) Approach </vt:lpstr>
      <vt:lpstr>BEGINNINGS &amp; ENDINGS</vt:lpstr>
      <vt:lpstr>BEGINNINGS</vt:lpstr>
      <vt:lpstr>ENDINGS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&amp; writing Business messages </dc:title>
  <dc:creator>Fathima Shifara</dc:creator>
  <cp:lastModifiedBy>mafasathirms2@Gmail.com</cp:lastModifiedBy>
  <cp:revision>10</cp:revision>
  <dcterms:created xsi:type="dcterms:W3CDTF">2022-10-15T10:51:21Z</dcterms:created>
  <dcterms:modified xsi:type="dcterms:W3CDTF">2022-10-25T06:42:48Z</dcterms:modified>
</cp:coreProperties>
</file>