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7" r:id="rId3"/>
    <p:sldId id="265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12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94AE-582D-42A2-9855-F68DC3AD2A5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0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/>
          <a:lstStyle/>
          <a:p>
            <a:pPr eaLnBrk="1" hangingPunct="1"/>
            <a:r>
              <a:rPr lang="en-US" altLang="en-US" smtClean="0"/>
              <a:t>Week </a:t>
            </a:r>
            <a:r>
              <a:rPr lang="en-US" altLang="en-US" smtClean="0"/>
              <a:t>7–  </a:t>
            </a:r>
            <a:r>
              <a:rPr lang="en-US" altLang="en-US" dirty="0" smtClean="0"/>
              <a:t>Writing Informal Letters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HNDIT1108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English for Technology I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572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Objectives</a:t>
            </a:r>
            <a:endParaRPr lang="en-GB" altLang="en-US" b="1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1600200"/>
            <a:ext cx="8242300" cy="4545013"/>
          </a:xfrm>
        </p:spPr>
        <p:txBody>
          <a:bodyPr/>
          <a:lstStyle/>
          <a:p>
            <a:pPr marL="280988" indent="-280988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/>
              <a:t>At the end of this chapter, students should be able to:</a:t>
            </a:r>
          </a:p>
          <a:p>
            <a:pPr marL="280988" indent="-280988" eaLnBrk="1" hangingPunct="1"/>
            <a:endParaRPr lang="en-US" altLang="en-US" sz="2800" dirty="0" smtClean="0"/>
          </a:p>
          <a:p>
            <a:pPr marL="280988" indent="-280988" eaLnBrk="1" hangingPunct="1"/>
            <a:r>
              <a:rPr lang="en-US" altLang="en-US" sz="2800" dirty="0" smtClean="0"/>
              <a:t>understand how to write an informal letter</a:t>
            </a:r>
          </a:p>
          <a:p>
            <a:pPr marL="280988" indent="-280988" eaLnBrk="1" hangingPunct="1"/>
            <a:r>
              <a:rPr lang="en-US" altLang="en-US" sz="2800" dirty="0" smtClean="0"/>
              <a:t>understand the format of an informal letter</a:t>
            </a:r>
          </a:p>
          <a:p>
            <a:pPr marL="280988" indent="-280988" eaLnBrk="1" hangingPunct="1"/>
            <a:r>
              <a:rPr lang="en-US" altLang="en-US" sz="2800" dirty="0" smtClean="0"/>
              <a:t>understand the specific language features used in an informal letter</a:t>
            </a:r>
          </a:p>
          <a:p>
            <a:pPr marL="280988" indent="-280988" eaLnBrk="1" hangingPunct="1"/>
            <a:r>
              <a:rPr lang="en-US" altLang="en-US" sz="2800" dirty="0" smtClean="0"/>
              <a:t>write an informal letter using the relevant format and specific features of language   </a:t>
            </a: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2413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an informal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buClr>
                <a:srgbClr val="003366"/>
              </a:buClr>
              <a:buFont typeface="Wingdings" pitchFamily="2" charset="2"/>
              <a:buAutoNum type="arabicPeriod"/>
            </a:pPr>
            <a:r>
              <a:rPr lang="en-GB" sz="2800" b="1" dirty="0">
                <a:solidFill>
                  <a:srgbClr val="006666"/>
                </a:solidFill>
              </a:rPr>
              <a:t>Planning</a:t>
            </a:r>
            <a:r>
              <a:rPr lang="en-GB" sz="2800" dirty="0">
                <a:solidFill>
                  <a:srgbClr val="006666"/>
                </a:solidFill>
              </a:rPr>
              <a:t> - </a:t>
            </a:r>
            <a:r>
              <a:rPr lang="en-GB" sz="2800" dirty="0" smtClean="0">
                <a:solidFill>
                  <a:srgbClr val="003366"/>
                </a:solidFill>
              </a:rPr>
              <a:t>spend </a:t>
            </a:r>
            <a:r>
              <a:rPr lang="en-GB" sz="2800" dirty="0">
                <a:solidFill>
                  <a:srgbClr val="003366"/>
                </a:solidFill>
              </a:rPr>
              <a:t>a few minutes planning what you will say and to </a:t>
            </a:r>
            <a:r>
              <a:rPr lang="en-GB" sz="2800" dirty="0" smtClean="0">
                <a:solidFill>
                  <a:srgbClr val="003366"/>
                </a:solidFill>
              </a:rPr>
              <a:t>whom.</a:t>
            </a:r>
            <a:endParaRPr lang="en-GB" sz="2800" dirty="0">
              <a:solidFill>
                <a:srgbClr val="003366"/>
              </a:solidFill>
            </a:endParaRPr>
          </a:p>
          <a:p>
            <a:pPr marL="457200" lvl="0" indent="-457200">
              <a:buClr>
                <a:srgbClr val="003366"/>
              </a:buClr>
              <a:buFont typeface="Wingdings" pitchFamily="2" charset="2"/>
              <a:buAutoNum type="arabicPeriod"/>
            </a:pPr>
            <a:r>
              <a:rPr lang="en-GB" sz="2800" b="1" dirty="0">
                <a:solidFill>
                  <a:srgbClr val="006666"/>
                </a:solidFill>
              </a:rPr>
              <a:t>Ordering</a:t>
            </a:r>
            <a:r>
              <a:rPr lang="en-GB" sz="2800" dirty="0">
                <a:solidFill>
                  <a:srgbClr val="006666"/>
                </a:solidFill>
              </a:rPr>
              <a:t> - </a:t>
            </a:r>
            <a:r>
              <a:rPr lang="en-GB" sz="2800" dirty="0">
                <a:solidFill>
                  <a:srgbClr val="003366"/>
                </a:solidFill>
              </a:rPr>
              <a:t>Organise </a:t>
            </a:r>
            <a:r>
              <a:rPr lang="en-GB" sz="2800" dirty="0" smtClean="0">
                <a:solidFill>
                  <a:srgbClr val="003366"/>
                </a:solidFill>
              </a:rPr>
              <a:t>your </a:t>
            </a:r>
            <a:r>
              <a:rPr lang="en-GB" sz="2800" dirty="0">
                <a:solidFill>
                  <a:srgbClr val="003366"/>
                </a:solidFill>
              </a:rPr>
              <a:t>ideas </a:t>
            </a:r>
          </a:p>
          <a:p>
            <a:pPr marL="457200" lvl="0" indent="-457200">
              <a:buClr>
                <a:srgbClr val="003366"/>
              </a:buClr>
              <a:buFont typeface="Wingdings" pitchFamily="2" charset="2"/>
              <a:buAutoNum type="arabicPeriod"/>
            </a:pPr>
            <a:r>
              <a:rPr lang="en-GB" sz="2800" b="1" dirty="0">
                <a:solidFill>
                  <a:srgbClr val="006666"/>
                </a:solidFill>
              </a:rPr>
              <a:t>Layout</a:t>
            </a:r>
            <a:r>
              <a:rPr lang="en-GB" sz="2800" dirty="0">
                <a:solidFill>
                  <a:srgbClr val="006666"/>
                </a:solidFill>
              </a:rPr>
              <a:t> </a:t>
            </a:r>
            <a:r>
              <a:rPr lang="en-GB" sz="2800" dirty="0" smtClean="0">
                <a:solidFill>
                  <a:srgbClr val="006666"/>
                </a:solidFill>
              </a:rPr>
              <a:t>-</a:t>
            </a:r>
            <a:r>
              <a:rPr lang="en-GB" sz="2800" dirty="0" smtClean="0">
                <a:solidFill>
                  <a:srgbClr val="003366"/>
                </a:solidFill>
              </a:rPr>
              <a:t> </a:t>
            </a:r>
            <a:r>
              <a:rPr lang="en-GB" sz="2800" dirty="0">
                <a:solidFill>
                  <a:srgbClr val="003366"/>
                </a:solidFill>
              </a:rPr>
              <a:t>Ensure you use the correct layout for an informal letter </a:t>
            </a:r>
            <a:endParaRPr lang="en-GB" sz="2800" dirty="0" smtClean="0">
              <a:solidFill>
                <a:srgbClr val="003366"/>
              </a:solidFill>
            </a:endParaRPr>
          </a:p>
          <a:p>
            <a:pPr marL="457200" lvl="0" indent="-457200">
              <a:buClr>
                <a:srgbClr val="003366"/>
              </a:buClr>
              <a:buFont typeface="Wingdings" pitchFamily="2" charset="2"/>
              <a:buAutoNum type="arabicPeriod"/>
            </a:pPr>
            <a:r>
              <a:rPr lang="en-GB" sz="2800" b="1" dirty="0" smtClean="0">
                <a:solidFill>
                  <a:srgbClr val="006666"/>
                </a:solidFill>
              </a:rPr>
              <a:t>Start -</a:t>
            </a:r>
            <a:r>
              <a:rPr lang="en-GB" sz="2800" dirty="0" smtClean="0">
                <a:solidFill>
                  <a:srgbClr val="006666"/>
                </a:solidFill>
              </a:rPr>
              <a:t> </a:t>
            </a:r>
            <a:r>
              <a:rPr lang="en-GB" sz="2800" dirty="0" smtClean="0">
                <a:solidFill>
                  <a:srgbClr val="003366"/>
                </a:solidFill>
              </a:rPr>
              <a:t>include </a:t>
            </a:r>
            <a:r>
              <a:rPr lang="en-GB" sz="2800" dirty="0">
                <a:solidFill>
                  <a:srgbClr val="003366"/>
                </a:solidFill>
              </a:rPr>
              <a:t>a lively </a:t>
            </a:r>
            <a:r>
              <a:rPr lang="en-GB" sz="2800" dirty="0" smtClean="0">
                <a:solidFill>
                  <a:srgbClr val="003366"/>
                </a:solidFill>
              </a:rPr>
              <a:t>start</a:t>
            </a:r>
          </a:p>
          <a:p>
            <a:pPr marL="400050" lvl="1" indent="0">
              <a:buClr>
                <a:srgbClr val="003366"/>
              </a:buClr>
              <a:buNone/>
            </a:pPr>
            <a:r>
              <a:rPr lang="en-GB" dirty="0" smtClean="0"/>
              <a:t>apologies </a:t>
            </a:r>
            <a:r>
              <a:rPr lang="en-GB" dirty="0"/>
              <a:t>for not writing </a:t>
            </a:r>
            <a:r>
              <a:rPr lang="en-GB" dirty="0" smtClean="0"/>
              <a:t>for a long time give the reason(I was busy with my studies…)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2516" y="609600"/>
            <a:ext cx="7980484" cy="5915747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Clr>
                <a:srgbClr val="003366"/>
              </a:buClr>
              <a:buFont typeface="Wingdings" pitchFamily="2" charset="2"/>
              <a:buAutoNum type="arabicPeriod" startAt="5"/>
            </a:pPr>
            <a:r>
              <a:rPr lang="en-GB" sz="3000" b="1" dirty="0" smtClean="0">
                <a:solidFill>
                  <a:srgbClr val="006666"/>
                </a:solidFill>
              </a:rPr>
              <a:t>Write the 2</a:t>
            </a:r>
            <a:r>
              <a:rPr lang="en-GB" sz="3000" b="1" baseline="30000" dirty="0" smtClean="0">
                <a:solidFill>
                  <a:srgbClr val="006666"/>
                </a:solidFill>
              </a:rPr>
              <a:t>nd</a:t>
            </a:r>
            <a:r>
              <a:rPr lang="en-GB" sz="3000" b="1" dirty="0" smtClean="0">
                <a:solidFill>
                  <a:srgbClr val="006666"/>
                </a:solidFill>
              </a:rPr>
              <a:t> and 3</a:t>
            </a:r>
            <a:r>
              <a:rPr lang="en-GB" sz="3000" b="1" baseline="30000" dirty="0" smtClean="0">
                <a:solidFill>
                  <a:srgbClr val="006666"/>
                </a:solidFill>
              </a:rPr>
              <a:t>rd</a:t>
            </a:r>
            <a:r>
              <a:rPr lang="en-GB" sz="3000" b="1" dirty="0" smtClean="0">
                <a:solidFill>
                  <a:srgbClr val="006666"/>
                </a:solidFill>
              </a:rPr>
              <a:t> paragraphs -</a:t>
            </a:r>
            <a:r>
              <a:rPr lang="en-GB" sz="3000" dirty="0" smtClean="0">
                <a:solidFill>
                  <a:srgbClr val="003366"/>
                </a:solidFill>
              </a:rPr>
              <a:t>the </a:t>
            </a:r>
            <a:r>
              <a:rPr lang="en-GB" sz="3000" dirty="0">
                <a:solidFill>
                  <a:srgbClr val="003366"/>
                </a:solidFill>
              </a:rPr>
              <a:t>ideas from your plan, creating a detailed paragraph for each one with convincing and realistic comments.</a:t>
            </a:r>
          </a:p>
          <a:p>
            <a:pPr marL="400050" lvl="1" indent="0">
              <a:buClr>
                <a:srgbClr val="003366"/>
              </a:buClr>
              <a:buNone/>
            </a:pPr>
            <a:r>
              <a:rPr lang="en-GB" sz="3000" dirty="0"/>
              <a:t>Keep tone informal and lively but avoid </a:t>
            </a:r>
            <a:r>
              <a:rPr lang="en-GB" sz="3000" dirty="0" smtClean="0"/>
              <a:t>slang</a:t>
            </a:r>
            <a:r>
              <a:rPr lang="en-GB" sz="3000" dirty="0"/>
              <a:t>, and text language. </a:t>
            </a:r>
          </a:p>
          <a:p>
            <a:pPr marL="0" lvl="0" indent="0">
              <a:buClr>
                <a:srgbClr val="003366"/>
              </a:buClr>
              <a:buNone/>
            </a:pPr>
            <a:endParaRPr lang="en-GB" sz="3000" b="1" dirty="0">
              <a:solidFill>
                <a:srgbClr val="006666"/>
              </a:solidFill>
            </a:endParaRPr>
          </a:p>
          <a:p>
            <a:pPr marL="0" lvl="0" indent="0">
              <a:buClr>
                <a:srgbClr val="003366"/>
              </a:buClr>
              <a:buNone/>
            </a:pPr>
            <a:r>
              <a:rPr lang="en-GB" sz="3000" b="1" dirty="0" smtClean="0">
                <a:solidFill>
                  <a:srgbClr val="006666"/>
                </a:solidFill>
              </a:rPr>
              <a:t>6.    Write </a:t>
            </a:r>
            <a:r>
              <a:rPr lang="en-GB" sz="3000" b="1" dirty="0">
                <a:solidFill>
                  <a:srgbClr val="006666"/>
                </a:solidFill>
              </a:rPr>
              <a:t>a final paragraph </a:t>
            </a:r>
            <a:r>
              <a:rPr lang="en-GB" sz="3000" dirty="0">
                <a:solidFill>
                  <a:srgbClr val="003366"/>
                </a:solidFill>
              </a:rPr>
              <a:t>that could perhaps refer to a future meeting/action </a:t>
            </a:r>
            <a:r>
              <a:rPr lang="en-GB" sz="3000" dirty="0" smtClean="0">
                <a:solidFill>
                  <a:srgbClr val="003366"/>
                </a:solidFill>
              </a:rPr>
              <a:t>etc.</a:t>
            </a:r>
            <a:endParaRPr lang="en-GB" sz="3000" dirty="0">
              <a:solidFill>
                <a:srgbClr val="003366"/>
              </a:solidFill>
            </a:endParaRPr>
          </a:p>
          <a:p>
            <a:pPr marL="457200" lvl="1" indent="0">
              <a:buClr>
                <a:srgbClr val="003366"/>
              </a:buClr>
              <a:buNone/>
            </a:pPr>
            <a:r>
              <a:rPr lang="en-GB" sz="3000" dirty="0"/>
              <a:t>See you at </a:t>
            </a:r>
            <a:r>
              <a:rPr lang="en-GB" sz="3000" dirty="0" smtClean="0"/>
              <a:t>Shani’s birthday party </a:t>
            </a:r>
          </a:p>
          <a:p>
            <a:pPr marL="0" lvl="0" indent="0">
              <a:buClr>
                <a:srgbClr val="003366"/>
              </a:buClr>
              <a:buNone/>
            </a:pPr>
            <a:r>
              <a:rPr lang="en-GB" sz="3000" dirty="0" smtClean="0">
                <a:solidFill>
                  <a:srgbClr val="003366"/>
                </a:solidFill>
              </a:rPr>
              <a:t>7.    </a:t>
            </a:r>
            <a:r>
              <a:rPr lang="en-GB" sz="3000" b="1" dirty="0" smtClean="0">
                <a:solidFill>
                  <a:srgbClr val="003366"/>
                </a:solidFill>
              </a:rPr>
              <a:t>SIGN </a:t>
            </a:r>
            <a:r>
              <a:rPr lang="en-GB" sz="3000" b="1" dirty="0">
                <a:solidFill>
                  <a:srgbClr val="003366"/>
                </a:solidFill>
              </a:rPr>
              <a:t>off </a:t>
            </a:r>
            <a:r>
              <a:rPr lang="en-GB" sz="3000" dirty="0">
                <a:solidFill>
                  <a:srgbClr val="003366"/>
                </a:solidFill>
              </a:rPr>
              <a:t>with your name  and DO NOT USE  yours faithfully/sincerely</a:t>
            </a:r>
            <a:endParaRPr lang="en-GB" sz="3000" dirty="0"/>
          </a:p>
          <a:p>
            <a:pPr marL="0" lvl="0" indent="0">
              <a:buClr>
                <a:srgbClr val="003366"/>
              </a:buClr>
              <a:buNone/>
            </a:pPr>
            <a:r>
              <a:rPr lang="en-GB" sz="3000" i="1" dirty="0" smtClean="0"/>
              <a:t>       </a:t>
            </a:r>
            <a:r>
              <a:rPr lang="en-GB" sz="3000" dirty="0" smtClean="0"/>
              <a:t>See </a:t>
            </a:r>
            <a:r>
              <a:rPr lang="en-GB" sz="3000" dirty="0"/>
              <a:t>you </a:t>
            </a:r>
            <a:r>
              <a:rPr lang="en-GB" sz="3000" dirty="0" smtClean="0"/>
              <a:t>soon/Love/From/Take care/Best wishes</a:t>
            </a:r>
            <a:endParaRPr lang="en-GB" sz="3000" dirty="0"/>
          </a:p>
          <a:p>
            <a:pPr marL="0" lvl="0" indent="0">
              <a:buClr>
                <a:srgbClr val="003366"/>
              </a:buClr>
              <a:buNone/>
            </a:pPr>
            <a:r>
              <a:rPr lang="en-GB" sz="3000" dirty="0" smtClean="0">
                <a:solidFill>
                  <a:srgbClr val="006666"/>
                </a:solidFill>
              </a:rPr>
              <a:t>8.    </a:t>
            </a:r>
            <a:r>
              <a:rPr lang="en-GB" sz="3000" b="1" dirty="0" smtClean="0">
                <a:solidFill>
                  <a:srgbClr val="006666"/>
                </a:solidFill>
              </a:rPr>
              <a:t>Proofread </a:t>
            </a:r>
            <a:r>
              <a:rPr lang="en-GB" sz="3000" i="1" dirty="0" smtClean="0">
                <a:solidFill>
                  <a:srgbClr val="003366"/>
                </a:solidFill>
              </a:rPr>
              <a:t>– </a:t>
            </a:r>
            <a:r>
              <a:rPr lang="en-GB" sz="3000" dirty="0" smtClean="0">
                <a:solidFill>
                  <a:srgbClr val="003366"/>
                </a:solidFill>
              </a:rPr>
              <a:t>Check spelling &amp; grammar .    </a:t>
            </a:r>
          </a:p>
          <a:p>
            <a:pPr marL="0" lvl="0" indent="0">
              <a:buClr>
                <a:srgbClr val="003366"/>
              </a:buClr>
              <a:buNone/>
            </a:pPr>
            <a:r>
              <a:rPr lang="en-GB" sz="3000" dirty="0" smtClean="0">
                <a:solidFill>
                  <a:srgbClr val="003366"/>
                </a:solidFill>
              </a:rPr>
              <a:t>       </a:t>
            </a:r>
            <a:endParaRPr lang="en-US" sz="3000" i="1" dirty="0">
              <a:solidFill>
                <a:srgbClr val="003366"/>
              </a:solidFill>
            </a:endParaRPr>
          </a:p>
          <a:p>
            <a:pPr marL="0" lvl="0" indent="0">
              <a:buClr>
                <a:srgbClr val="003366"/>
              </a:buClr>
              <a:buNone/>
            </a:pPr>
            <a:endParaRPr lang="en-US" sz="3100" dirty="0">
              <a:solidFill>
                <a:srgbClr val="003366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365128"/>
            <a:ext cx="8601075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Use some of these techniques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90688"/>
            <a:ext cx="8386763" cy="4435476"/>
          </a:xfrm>
        </p:spPr>
        <p:txBody>
          <a:bodyPr>
            <a:normAutofit fontScale="70000" lnSpcReduction="20000"/>
          </a:bodyPr>
          <a:lstStyle/>
          <a:p>
            <a:endParaRPr lang="en-GB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3000" dirty="0" smtClean="0">
                <a:solidFill>
                  <a:srgbClr val="00B050"/>
                </a:solidFill>
              </a:rPr>
              <a:t>A</a:t>
            </a:r>
            <a:r>
              <a:rPr lang="en-GB" sz="3000" dirty="0" smtClean="0"/>
              <a:t>necdotes – remember what happened to Shani when she was dancing on the stage ?</a:t>
            </a:r>
            <a:endParaRPr lang="en-GB" sz="3000" dirty="0"/>
          </a:p>
          <a:p>
            <a:pPr>
              <a:lnSpc>
                <a:spcPct val="120000"/>
              </a:lnSpc>
            </a:pPr>
            <a:r>
              <a:rPr lang="en-GB" sz="3000" dirty="0" smtClean="0">
                <a:solidFill>
                  <a:srgbClr val="00B050"/>
                </a:solidFill>
              </a:rPr>
              <a:t>F</a:t>
            </a:r>
            <a:r>
              <a:rPr lang="en-GB" sz="3000" dirty="0" smtClean="0"/>
              <a:t>acts/statistics – over 57% of the people at institute said..</a:t>
            </a:r>
            <a:endParaRPr lang="en-GB" sz="3000" dirty="0"/>
          </a:p>
          <a:p>
            <a:pPr>
              <a:lnSpc>
                <a:spcPct val="120000"/>
              </a:lnSpc>
            </a:pPr>
            <a:r>
              <a:rPr lang="en-GB" sz="3000" dirty="0" smtClean="0">
                <a:solidFill>
                  <a:srgbClr val="00B050"/>
                </a:solidFill>
              </a:rPr>
              <a:t>O</a:t>
            </a:r>
            <a:r>
              <a:rPr lang="en-GB" sz="3000" dirty="0" smtClean="0"/>
              <a:t>pinions – the best way to learn English is to…………</a:t>
            </a:r>
            <a:endParaRPr lang="en-GB" sz="3000" dirty="0"/>
          </a:p>
          <a:p>
            <a:pPr>
              <a:lnSpc>
                <a:spcPct val="120000"/>
              </a:lnSpc>
            </a:pPr>
            <a:r>
              <a:rPr lang="en-GB" sz="3000" dirty="0" smtClean="0">
                <a:solidFill>
                  <a:srgbClr val="00B050"/>
                </a:solidFill>
              </a:rPr>
              <a:t>S</a:t>
            </a:r>
            <a:r>
              <a:rPr lang="en-GB" sz="3000" dirty="0" smtClean="0"/>
              <a:t>arcasm </a:t>
            </a:r>
            <a:r>
              <a:rPr lang="en-GB" sz="3000" dirty="0"/>
              <a:t>or </a:t>
            </a:r>
            <a:r>
              <a:rPr lang="en-GB" sz="3000" dirty="0" smtClean="0"/>
              <a:t>humour- Can you remember what happened to </a:t>
            </a:r>
            <a:r>
              <a:rPr lang="en-GB" sz="3000" dirty="0" err="1" smtClean="0"/>
              <a:t>Arjuna</a:t>
            </a:r>
            <a:r>
              <a:rPr lang="en-GB" sz="3000" dirty="0" smtClean="0"/>
              <a:t> on his ……………. </a:t>
            </a:r>
            <a:endParaRPr lang="en-GB" sz="3000" dirty="0"/>
          </a:p>
          <a:p>
            <a:pPr>
              <a:lnSpc>
                <a:spcPct val="120000"/>
              </a:lnSpc>
            </a:pPr>
            <a:r>
              <a:rPr lang="en-GB" sz="3000" dirty="0" smtClean="0">
                <a:solidFill>
                  <a:srgbClr val="00B050"/>
                </a:solidFill>
              </a:rPr>
              <a:t>D</a:t>
            </a:r>
            <a:r>
              <a:rPr lang="en-GB" sz="3000" dirty="0" smtClean="0"/>
              <a:t>irect </a:t>
            </a:r>
            <a:r>
              <a:rPr lang="en-GB" sz="3000" dirty="0"/>
              <a:t>language/inclusive language – you, we, our, us</a:t>
            </a:r>
          </a:p>
          <a:p>
            <a:pPr>
              <a:lnSpc>
                <a:spcPct val="120000"/>
              </a:lnSpc>
            </a:pPr>
            <a:r>
              <a:rPr lang="en-GB" sz="3000" dirty="0" smtClean="0">
                <a:solidFill>
                  <a:srgbClr val="00B050"/>
                </a:solidFill>
              </a:rPr>
              <a:t>R</a:t>
            </a:r>
            <a:r>
              <a:rPr lang="en-GB" sz="3000" dirty="0" smtClean="0"/>
              <a:t>epetition – education, education, education</a:t>
            </a:r>
            <a:endParaRPr lang="en-GB" sz="3000" dirty="0"/>
          </a:p>
          <a:p>
            <a:pPr>
              <a:lnSpc>
                <a:spcPct val="120000"/>
              </a:lnSpc>
            </a:pPr>
            <a:r>
              <a:rPr lang="en-GB" sz="3000" dirty="0" smtClean="0">
                <a:solidFill>
                  <a:srgbClr val="00B050"/>
                </a:solidFill>
              </a:rPr>
              <a:t>I</a:t>
            </a:r>
            <a:r>
              <a:rPr lang="en-GB" sz="3000" dirty="0" smtClean="0"/>
              <a:t>mperatives – try this, consider…picture, imagine, follow, look, stop, </a:t>
            </a:r>
            <a:endParaRPr lang="en-GB" sz="3000" dirty="0"/>
          </a:p>
          <a:p>
            <a:pPr>
              <a:lnSpc>
                <a:spcPct val="120000"/>
              </a:lnSpc>
            </a:pPr>
            <a:r>
              <a:rPr lang="en-GB" sz="3000" dirty="0">
                <a:solidFill>
                  <a:srgbClr val="00B050"/>
                </a:solidFill>
              </a:rPr>
              <a:t>P</a:t>
            </a:r>
            <a:r>
              <a:rPr lang="en-GB" sz="3000" dirty="0"/>
              <a:t>unctuation for </a:t>
            </a:r>
            <a:r>
              <a:rPr lang="en-GB" sz="3000" dirty="0" smtClean="0"/>
              <a:t>effect - !  ?  :  ; - </a:t>
            </a:r>
            <a:endParaRPr lang="en-GB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an informal letter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277815"/>
            <a:ext cx="7886700" cy="489914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1623" y="1992926"/>
            <a:ext cx="1556238" cy="44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Address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1623" y="2602526"/>
            <a:ext cx="1556238" cy="24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date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7833" y="2965941"/>
            <a:ext cx="1529861" cy="39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salutation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7832" y="3645878"/>
            <a:ext cx="7280030" cy="26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Opening paragraph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7832" y="4044465"/>
            <a:ext cx="7280030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Second/ Third paragraphs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7832" y="4677509"/>
            <a:ext cx="7280030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Final paragraph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72301" y="5322277"/>
            <a:ext cx="1415561" cy="71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Sign off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50831"/>
            <a:ext cx="7981950" cy="402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Dear Shani</a:t>
            </a:r>
          </a:p>
          <a:p>
            <a:pPr marL="0" indent="0">
              <a:buNone/>
            </a:pPr>
            <a:r>
              <a:rPr lang="en-US" dirty="0"/>
              <a:t>	How are you doing? </a:t>
            </a:r>
            <a:r>
              <a:rPr lang="en-US" dirty="0" smtClean="0"/>
              <a:t>Apologize me </a:t>
            </a:r>
            <a:r>
              <a:rPr lang="en-US" dirty="0"/>
              <a:t>for not writing </a:t>
            </a:r>
            <a:r>
              <a:rPr lang="en-US" dirty="0" smtClean="0"/>
              <a:t>recently. </a:t>
            </a:r>
            <a:r>
              <a:rPr lang="en-US" dirty="0"/>
              <a:t>As you </a:t>
            </a:r>
            <a:r>
              <a:rPr lang="en-US" dirty="0" smtClean="0"/>
              <a:t>may already know</a:t>
            </a:r>
            <a:r>
              <a:rPr lang="en-US" dirty="0"/>
              <a:t>, </a:t>
            </a:r>
            <a:r>
              <a:rPr lang="en-US" dirty="0" err="1" smtClean="0"/>
              <a:t>Amali</a:t>
            </a:r>
            <a:r>
              <a:rPr lang="en-US" dirty="0" smtClean="0"/>
              <a:t> </a:t>
            </a:r>
            <a:r>
              <a:rPr lang="en-US" dirty="0"/>
              <a:t>is getting married so I have been </a:t>
            </a:r>
            <a:r>
              <a:rPr lang="en-US" dirty="0" smtClean="0"/>
              <a:t>helping </a:t>
            </a:r>
            <a:r>
              <a:rPr lang="en-US" dirty="0"/>
              <a:t>her with all the </a:t>
            </a:r>
            <a:r>
              <a:rPr lang="en-US" dirty="0" smtClean="0"/>
              <a:t>wedding preparations as I am the bride’s maid.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folHlink"/>
                </a:solidFill>
              </a:rPr>
              <a:t>………………………………………………………………………………………………………………………………………………….</a:t>
            </a:r>
            <a:endParaRPr lang="en-US" dirty="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GB" dirty="0" smtClean="0"/>
              <a:t>                                                                                        …………..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                                              …………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8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batch has organized a batch trip, but unfortunately one of your friends is not aware of this as s/he was absent for the meeting due to his/her illness. Write a letter to him/her informing about the trip and expecting his/her participation. You should include the necessary details.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887</TotalTime>
  <Words>378</Words>
  <Application>Microsoft Office PowerPoint</Application>
  <PresentationFormat>On-screen Show (4:3)</PresentationFormat>
  <Paragraphs>52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HNDIT</vt:lpstr>
      <vt:lpstr>1_HNDIT</vt:lpstr>
      <vt:lpstr>HNDIT1108  English for Technology I </vt:lpstr>
      <vt:lpstr>Objectives</vt:lpstr>
      <vt:lpstr>How to write an informal letter</vt:lpstr>
      <vt:lpstr>PowerPoint Presentation</vt:lpstr>
      <vt:lpstr> Use some of these techniques</vt:lpstr>
      <vt:lpstr>Format of an informal letter</vt:lpstr>
      <vt:lpstr>Example</vt:lpstr>
      <vt:lpstr>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STZ</cp:lastModifiedBy>
  <cp:revision>158</cp:revision>
  <dcterms:created xsi:type="dcterms:W3CDTF">2014-03-07T13:02:25Z</dcterms:created>
  <dcterms:modified xsi:type="dcterms:W3CDTF">2019-06-23T17:41:23Z</dcterms:modified>
</cp:coreProperties>
</file>